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5" r:id="rId4"/>
    <p:sldId id="258" r:id="rId5"/>
    <p:sldId id="259" r:id="rId6"/>
    <p:sldId id="266" r:id="rId7"/>
    <p:sldId id="262" r:id="rId8"/>
    <p:sldId id="267" r:id="rId9"/>
    <p:sldId id="268" r:id="rId10"/>
    <p:sldId id="269" r:id="rId11"/>
    <p:sldId id="270" r:id="rId12"/>
    <p:sldId id="274" r:id="rId13"/>
    <p:sldId id="272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545"/>
    <a:srgbClr val="22326A"/>
    <a:srgbClr val="FBFBFB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400" autoAdjust="0"/>
  </p:normalViewPr>
  <p:slideViewPr>
    <p:cSldViewPr snapToGrid="0">
      <p:cViewPr varScale="1">
        <p:scale>
          <a:sx n="67" d="100"/>
          <a:sy n="67" d="100"/>
        </p:scale>
        <p:origin x="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36EF6-231F-47B3-9A47-AC4DC28EFDED}" type="datetimeFigureOut">
              <a:rPr lang="sl-SI" smtClean="0"/>
              <a:t>7. 06. 2023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5D368-4917-4A04-B0A9-D7920ADEE5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405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5D368-4917-4A04-B0A9-D7920ADEE589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0156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Identifikacija tveganj za pacienta skozi celoten proces – novo: sporočanje preostalih tveganj uporabnikom</a:t>
            </a:r>
          </a:p>
          <a:p>
            <a:r>
              <a:rPr lang="sl-SI" dirty="0"/>
              <a:t>Obravnava tveganj upoštevajoč potencialno škodo za paciente</a:t>
            </a:r>
          </a:p>
          <a:p>
            <a:r>
              <a:rPr lang="sl-SI" dirty="0"/>
              <a:t>Priložnosti za izboljšano skrb za paciente</a:t>
            </a:r>
          </a:p>
          <a:p>
            <a:r>
              <a:rPr lang="sl-SI" dirty="0"/>
              <a:t>Pogosta uporaba izrazov: kjer je potrebno/relevantno: zahteva razmislek in utemeljitve morebitnih opustitev</a:t>
            </a:r>
          </a:p>
          <a:p>
            <a:endParaRPr lang="sl-SI" dirty="0"/>
          </a:p>
          <a:p>
            <a:r>
              <a:rPr lang="sl-SI" dirty="0"/>
              <a:t>Sklic na ISO 20658 glede odvzema in transporta vzorcev</a:t>
            </a:r>
          </a:p>
          <a:p>
            <a:endParaRPr lang="sl-SI" dirty="0"/>
          </a:p>
          <a:p>
            <a:r>
              <a:rPr lang="sl-SI" dirty="0"/>
              <a:t>Pri validaciji in periodičnem pregledu metod dodano: za zagotovitev „klinične točnosti preiskav“</a:t>
            </a:r>
          </a:p>
          <a:p>
            <a:r>
              <a:rPr lang="sl-SI" dirty="0"/>
              <a:t>Zmogljivost metod opredeliti glede na vpliv na skrb za pacienta</a:t>
            </a:r>
          </a:p>
          <a:p>
            <a:r>
              <a:rPr lang="sl-SI" dirty="0"/>
              <a:t>Podrobnejše zahteve glede EQA, tudi planiranja in izbire: 7.3.7.3.f Če EQA ni na voljo mora laboratorij utemeljiti in pokazati učinkovitost izbranega alternativnega zagotavljanja kakovosti.</a:t>
            </a:r>
          </a:p>
          <a:p>
            <a:endParaRPr lang="sl-SI" dirty="0"/>
          </a:p>
          <a:p>
            <a:r>
              <a:rPr lang="sl-SI" dirty="0"/>
              <a:t>7.4.1.3. b ko laboratorij sporoča kritične rezultat, na primer po telefonu, mora zabeležiti tudi verifikacijo ustreznosti komunikacije (torej zapis mora biti o geslu </a:t>
            </a:r>
            <a:r>
              <a:rPr lang="sl-SI" dirty="0" err="1"/>
              <a:t>itd</a:t>
            </a:r>
            <a:r>
              <a:rPr lang="sl-SI" dirty="0"/>
              <a:t>)</a:t>
            </a:r>
          </a:p>
          <a:p>
            <a:endParaRPr lang="sl-SI" dirty="0"/>
          </a:p>
          <a:p>
            <a:r>
              <a:rPr lang="sl-SI" dirty="0"/>
              <a:t>Ni bistvenih sprememb pri obvladovanju podatkov in informacij</a:t>
            </a:r>
          </a:p>
          <a:p>
            <a:r>
              <a:rPr lang="sl-SI" dirty="0"/>
              <a:t>Referenca na </a:t>
            </a:r>
            <a:r>
              <a:rPr lang="sl-SI" i="1" dirty="0"/>
              <a:t>ISO 22367 </a:t>
            </a:r>
            <a:r>
              <a:rPr lang="sl-SI" i="0" dirty="0"/>
              <a:t>v zvezi s tveganji pri LIMS in ISO/IEC 27001-informacijska varnost</a:t>
            </a:r>
          </a:p>
          <a:p>
            <a:endParaRPr lang="sl-SI" i="0" dirty="0"/>
          </a:p>
          <a:p>
            <a:r>
              <a:rPr lang="sl-SI" i="0" dirty="0"/>
              <a:t>Pritožbe, podobne zahtevam iz 17025, vendar ne enake</a:t>
            </a:r>
          </a:p>
          <a:p>
            <a:endParaRPr lang="sl-SI" i="0" dirty="0"/>
          </a:p>
          <a:p>
            <a:r>
              <a:rPr lang="sl-SI" i="0" dirty="0"/>
              <a:t>Okrepljene zahteve: identifikacija tveganj ob nerazpoložljivosti laboratorijskih storitev – koordinirana strategija</a:t>
            </a:r>
          </a:p>
          <a:p>
            <a:r>
              <a:rPr lang="sl-SI" i="0" dirty="0"/>
              <a:t>Planiran odziv na izredna stanja: periodično testiranje planov, izobraževanje, preprečevanje/zmanjševanje posledic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5D368-4917-4A04-B0A9-D7920ADEE589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3114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dirty="0"/>
              <a:t>Zahteve za sistem vodenja so konkretnejše in bolj pregledne</a:t>
            </a:r>
          </a:p>
          <a:p>
            <a:r>
              <a:rPr lang="sl-SI" sz="1200" dirty="0"/>
              <a:t>vključujejo referenco na ISO 9001 v smislu ekvivalentnosti vendar se ne omenja opcij A, B kot v seriji 17000</a:t>
            </a:r>
          </a:p>
          <a:p>
            <a:endParaRPr lang="sl-SI" dirty="0"/>
          </a:p>
          <a:p>
            <a:r>
              <a:rPr lang="sl-SI" dirty="0"/>
              <a:t>Dokumentiranje: politike/cilji 8.2.1, preiskovalni procesi 7.3.6 </a:t>
            </a:r>
          </a:p>
          <a:p>
            <a:endParaRPr lang="sl-SI" dirty="0"/>
          </a:p>
          <a:p>
            <a:r>
              <a:rPr lang="sl-SI" dirty="0"/>
              <a:t>Zmanjševanje tveganj za pacienta; ukrepi in prioriteta proporcionalni vplivu na rezultate in varnost pacientov ter osebja, izrecna zahteva za zapisovanje odločitev in ukrepov ter preverjanje uspešnosti</a:t>
            </a:r>
          </a:p>
          <a:p>
            <a:endParaRPr lang="sl-SI" dirty="0"/>
          </a:p>
          <a:p>
            <a:r>
              <a:rPr lang="sl-SI" dirty="0"/>
              <a:t>Planiranje NP: prioriteta na tveganju za paciente in upoštevanju drugih tveganj</a:t>
            </a:r>
          </a:p>
          <a:p>
            <a:endParaRPr lang="sl-SI" dirty="0"/>
          </a:p>
          <a:p>
            <a:r>
              <a:rPr lang="sl-SI" dirty="0"/>
              <a:t>VP: vhodi-izpolnjevanje ciljev, primernost politik/postopkov; zagotavljanje veljavnosti rezultatov, izobraževanje, nadzor</a:t>
            </a:r>
          </a:p>
          <a:p>
            <a:r>
              <a:rPr lang="sl-SI" dirty="0"/>
              <a:t>Izhodi- izboljšave glede na izpolnitev zahtev 15189, potrebne spremembe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5D368-4917-4A04-B0A9-D7920ADEE589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6422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Od 2024 računamo na ocenjevanja po novi izdaji, če bodo seveda laboratoriji uvedli potrebne aktivnosti za prilagoditev</a:t>
            </a:r>
          </a:p>
          <a:p>
            <a:r>
              <a:rPr lang="sl-SI" dirty="0"/>
              <a:t>Da bo nato dovolj časa za reševanje morebitnih neskladnosti do izteka prehodnega obdobja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5D368-4917-4A04-B0A9-D7920ADEE589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2128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Samo za občutek, koliko časa traja revizija standarda</a:t>
            </a:r>
          </a:p>
          <a:p>
            <a:r>
              <a:rPr lang="sl-SI" dirty="0"/>
              <a:t>Kot pri prejšnji izdaji je najprej nastal izredno obsežen dokument, ki je bil nato znatno reduciran, a je v primerjavi z drugimi standardi še vedno obsežen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5D368-4917-4A04-B0A9-D7920ADEE589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497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dirty="0"/>
              <a:t>Nekoliko spremenjena definicija medicinskega laboratorija področja preiskav našteva le v opombi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dirty="0"/>
              <a:t>vključuje POCT – preskušanje ob pacientu, zahteve zbrane v Dodatku A in omenjane v celotnem besedilu standarda: POCT vključen v sistem vodenja laboratorija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5D368-4917-4A04-B0A9-D7920ADEE589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7947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Predstavlja del serije standardov za medicinske laboratorije</a:t>
            </a:r>
          </a:p>
          <a:p>
            <a:r>
              <a:rPr lang="en-US" dirty="0"/>
              <a:t>ISO 22870:2016</a:t>
            </a:r>
            <a:r>
              <a:rPr lang="sl-SI" dirty="0"/>
              <a:t> </a:t>
            </a:r>
            <a:r>
              <a:rPr lang="en-US" dirty="0"/>
              <a:t>Point-of-care testing (POCT) — Requirements for quality and competence</a:t>
            </a:r>
            <a:r>
              <a:rPr lang="sl-SI" dirty="0"/>
              <a:t> - razveljavljen</a:t>
            </a:r>
          </a:p>
          <a:p>
            <a:r>
              <a:rPr lang="en-US" dirty="0"/>
              <a:t>ISO 22367:2020</a:t>
            </a:r>
            <a:r>
              <a:rPr lang="sl-SI" dirty="0"/>
              <a:t> </a:t>
            </a:r>
            <a:r>
              <a:rPr lang="en-US" dirty="0"/>
              <a:t>Medical laboratories — Application of risk management to medical laboratories</a:t>
            </a:r>
            <a:endParaRPr lang="sl-SI" dirty="0"/>
          </a:p>
          <a:p>
            <a:r>
              <a:rPr lang="en-US" dirty="0"/>
              <a:t>ISO 15190:2020</a:t>
            </a:r>
            <a:r>
              <a:rPr lang="sl-SI" dirty="0"/>
              <a:t> </a:t>
            </a:r>
            <a:r>
              <a:rPr lang="en-US" dirty="0"/>
              <a:t>Medical laboratories — Requirements for safety</a:t>
            </a:r>
            <a:endParaRPr lang="sl-SI" dirty="0"/>
          </a:p>
          <a:p>
            <a:r>
              <a:rPr lang="en-US" dirty="0"/>
              <a:t>ISO 20658:2023</a:t>
            </a:r>
            <a:r>
              <a:rPr lang="sl-SI" dirty="0"/>
              <a:t> </a:t>
            </a:r>
            <a:r>
              <a:rPr lang="en-US" dirty="0"/>
              <a:t>Requirements for the collection and transport of samples for medical laboratory examinations</a:t>
            </a:r>
            <a:endParaRPr lang="sl-SI" dirty="0"/>
          </a:p>
          <a:p>
            <a:r>
              <a:rPr lang="sl-SI" dirty="0"/>
              <a:t>In drugi standardi za posamezne vrste preiskav</a:t>
            </a:r>
          </a:p>
          <a:p>
            <a:r>
              <a:rPr lang="en-US" dirty="0"/>
              <a:t>ISO/IEC 17043:2023</a:t>
            </a:r>
            <a:r>
              <a:rPr lang="sl-SI" dirty="0"/>
              <a:t> </a:t>
            </a:r>
            <a:r>
              <a:rPr lang="en-US" dirty="0"/>
              <a:t>Conformity assessment — General requirements for the competence of proficiency testing providers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5D368-4917-4A04-B0A9-D7920ADEE589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4836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200" dirty="0"/>
              <a:t>Dosedanje zahteve v glavnem ostajajo nespremenjene, ni potrebe po obsežnih spremembah obstoječih sistemskih ureditev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200" dirty="0"/>
              <a:t>Nekatere zahteve manj direktne, omogočajo več izbire, poudarjeno obvladovanje tveganj zlasti tveganj za pacienta;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200" dirty="0"/>
              <a:t>Predstavlja minimalne zahteve, poudarja usmerjenost k pacientovim potrebam in stalno izboljševanje v tem smislu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1200" dirty="0"/>
              <a:t>zahteve večkrat podane pogojno (kjer je primerno)-laboratorij mora razumeti, kaj je zanje primerno in utemeljiti, zakaj 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dirty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5D368-4917-4A04-B0A9-D7920ADEE589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4591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5D368-4917-4A04-B0A9-D7920ADEE589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8792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Zahteve za nepristranskost podrobnejše, razen v enem delu enake tistim iz 17025 (zavezanost, identifikacija in obvladovanje tveganj/groženj,...)</a:t>
            </a:r>
          </a:p>
          <a:p>
            <a:r>
              <a:rPr lang="sl-SI" dirty="0"/>
              <a:t>Za zaupnost prav tako, vključujejo določila glede informiranja v primeru obveznega razkritja</a:t>
            </a:r>
          </a:p>
          <a:p>
            <a:endParaRPr lang="sl-SI" dirty="0"/>
          </a:p>
          <a:p>
            <a:r>
              <a:rPr lang="sl-SI" dirty="0"/>
              <a:t>zahteve glede pacientov: </a:t>
            </a:r>
          </a:p>
          <a:p>
            <a:r>
              <a:rPr lang="sl-SI" dirty="0"/>
              <a:t>- uvedene zahteve glede varnosti in pravic pacientov, </a:t>
            </a:r>
          </a:p>
          <a:p>
            <a:r>
              <a:rPr lang="sl-SI" dirty="0"/>
              <a:t>med drugim: obveščanje o škodljivih dogodkih, razpoložljivost shranjenih vzorcev, informirano soglasje, </a:t>
            </a:r>
            <a:r>
              <a:rPr lang="sl-SI" dirty="0" err="1"/>
              <a:t>nediskriminatorna</a:t>
            </a:r>
            <a:r>
              <a:rPr lang="sl-SI" dirty="0"/>
              <a:t> obravnava,… </a:t>
            </a:r>
          </a:p>
          <a:p>
            <a:r>
              <a:rPr lang="sl-SI" dirty="0"/>
              <a:t>- preoblikovane zahteve glede potreb uporabnikov/pacientov</a:t>
            </a:r>
          </a:p>
          <a:p>
            <a:r>
              <a:rPr lang="sl-SI" dirty="0"/>
              <a:t>Med drugim: pomoč pri izbiri preiskav in interpretaciji rezultatov, javno dostopne informacije o preiskavah, zagotavljanje relevantnih podatkov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5D368-4917-4A04-B0A9-D7920ADEE589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2454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Bolj pregledno ni več ločenih poglavij za vodjo laboratorija in odgovornosti vodstva, ki so se prej prekrivala</a:t>
            </a:r>
          </a:p>
          <a:p>
            <a:r>
              <a:rPr lang="sl-SI" dirty="0" err="1"/>
              <a:t>Laboratory</a:t>
            </a:r>
            <a:r>
              <a:rPr lang="sl-SI" dirty="0"/>
              <a:t> </a:t>
            </a:r>
            <a:r>
              <a:rPr lang="sl-SI" dirty="0" err="1"/>
              <a:t>director</a:t>
            </a:r>
            <a:r>
              <a:rPr lang="sl-SI" dirty="0"/>
              <a:t>:</a:t>
            </a:r>
          </a:p>
          <a:p>
            <a:r>
              <a:rPr lang="sl-SI" dirty="0"/>
              <a:t>- privzame, da gre lahko za več oseb</a:t>
            </a:r>
          </a:p>
          <a:p>
            <a:pPr marL="0" indent="0">
              <a:buFontTx/>
              <a:buNone/>
            </a:pPr>
            <a:r>
              <a:rPr lang="sl-SI" dirty="0"/>
              <a:t>- manj podrobne, manj rigidne zahteve</a:t>
            </a:r>
          </a:p>
          <a:p>
            <a:r>
              <a:rPr lang="sl-SI" dirty="0"/>
              <a:t>- usmerjene na splošno vodenje (upoštevajoč tveganja, potrebe pacienta, izboljševanje)</a:t>
            </a:r>
          </a:p>
          <a:p>
            <a:pPr marL="171450" indent="-171450">
              <a:buFontTx/>
              <a:buChar char="-"/>
            </a:pPr>
            <a:endParaRPr lang="sl-SI" dirty="0"/>
          </a:p>
          <a:p>
            <a:pPr marL="0" indent="0">
              <a:buFontTx/>
              <a:buNone/>
            </a:pPr>
            <a:r>
              <a:rPr lang="sl-SI" dirty="0"/>
              <a:t>Nova zahteva (podobna kot v 17025): </a:t>
            </a:r>
          </a:p>
          <a:p>
            <a:pPr marL="0" indent="0">
              <a:buFontTx/>
              <a:buNone/>
            </a:pPr>
            <a:r>
              <a:rPr lang="sl-SI" dirty="0"/>
              <a:t>- opredelitev aktivnosti laboratorija, vključno s POCT, odvzemom vzorcev za katere zagotavlja izpolnjevanje zahtev tega standarda (brez aktivnosti ki jih stalno zagotavljajo zunanji ponudniki),</a:t>
            </a:r>
          </a:p>
          <a:p>
            <a:pPr marL="171450" indent="-171450">
              <a:buFontTx/>
              <a:buChar char="-"/>
            </a:pPr>
            <a:r>
              <a:rPr lang="sl-SI" dirty="0"/>
              <a:t>Zahteve glede zagotavljanja skladnosti z zahtevami so poenostavljene</a:t>
            </a:r>
          </a:p>
          <a:p>
            <a:pPr marL="171450" indent="-171450">
              <a:buFontTx/>
              <a:buChar char="-"/>
            </a:pPr>
            <a:endParaRPr lang="sl-SI" dirty="0"/>
          </a:p>
          <a:p>
            <a:pPr marL="0" indent="0">
              <a:buFontTx/>
              <a:buNone/>
            </a:pPr>
            <a:r>
              <a:rPr lang="sl-SI" dirty="0"/>
              <a:t>Struktura in pooblastila:</a:t>
            </a:r>
          </a:p>
          <a:p>
            <a:pPr marL="0" indent="0">
              <a:buFontTx/>
              <a:buNone/>
            </a:pPr>
            <a:r>
              <a:rPr lang="sl-SI" dirty="0"/>
              <a:t>Poenostavljena določila, tudi podobna 17025, osredotočena na strukturo, medsebojna razmerja, komuniciranje, opredelitev postopkov: podobno določilo glede “</a:t>
            </a:r>
            <a:r>
              <a:rPr lang="sl-SI" dirty="0" err="1"/>
              <a:t>specificiranja</a:t>
            </a:r>
            <a:r>
              <a:rPr lang="sl-SI" dirty="0"/>
              <a:t> postopkov do mere, ki zagotavlja dosledno izvajanje in veljavnost rezultatov“-splošno določilo, ki kompenzira odsotnost zahtev za dokumentirane postopke pri različnih elementih sistema</a:t>
            </a:r>
          </a:p>
          <a:p>
            <a:pPr marL="0" indent="0">
              <a:buFontTx/>
              <a:buNone/>
            </a:pPr>
            <a:endParaRPr lang="sl-SI" dirty="0"/>
          </a:p>
          <a:p>
            <a:pPr marL="0" indent="0">
              <a:buFontTx/>
              <a:buNone/>
            </a:pPr>
            <a:r>
              <a:rPr lang="sl-SI" dirty="0"/>
              <a:t>Posebno poglavje glede vodenja kakovosti, a nima več izraza vodja kakovosti, le zahtevo po opredelitvi odgovornosti</a:t>
            </a:r>
          </a:p>
          <a:p>
            <a:pPr marL="0" indent="0">
              <a:buFontTx/>
              <a:buNone/>
            </a:pPr>
            <a:endParaRPr lang="sl-SI" dirty="0"/>
          </a:p>
          <a:p>
            <a:pPr marL="0" indent="0">
              <a:buFontTx/>
              <a:buNone/>
            </a:pPr>
            <a:r>
              <a:rPr lang="sl-SI" dirty="0"/>
              <a:t>Preurejene zahteve glede politik in ciljev</a:t>
            </a:r>
          </a:p>
          <a:p>
            <a:pPr marL="0" indent="0">
              <a:buFontTx/>
              <a:buNone/>
            </a:pPr>
            <a:r>
              <a:rPr lang="sl-SI" dirty="0"/>
              <a:t>Sklic na 8.2., merljivi cilji, kazalniki</a:t>
            </a:r>
          </a:p>
          <a:p>
            <a:pPr marL="0" indent="0">
              <a:buFontTx/>
              <a:buNone/>
            </a:pPr>
            <a:endParaRPr lang="sl-SI" dirty="0"/>
          </a:p>
          <a:p>
            <a:pPr marL="0" indent="0">
              <a:buFontTx/>
              <a:buNone/>
            </a:pPr>
            <a:r>
              <a:rPr lang="sl-SI" dirty="0"/>
              <a:t>Obvladovanje tveganj: poudarjeno bolj razdelano, sklic na 8.5</a:t>
            </a:r>
          </a:p>
          <a:p>
            <a:pPr marL="0" indent="0">
              <a:buFontTx/>
              <a:buNone/>
            </a:pPr>
            <a:r>
              <a:rPr lang="sl-SI" dirty="0"/>
              <a:t>še vidimo precej ponavljanja enakih/podobnih vsebin na več mestih </a:t>
            </a:r>
            <a:r>
              <a:rPr lang="sl-SI" dirty="0" err="1"/>
              <a:t>npr</a:t>
            </a:r>
            <a:r>
              <a:rPr lang="sl-SI" dirty="0"/>
              <a:t> glede tveganj: 5.2.2, 5.6, 8.5.1</a:t>
            </a:r>
          </a:p>
          <a:p>
            <a:pPr marL="0" indent="0">
              <a:buFontTx/>
              <a:buNone/>
            </a:pPr>
            <a:r>
              <a:rPr lang="sl-SI" dirty="0"/>
              <a:t>Tudi tu poudarek na dobrobiti pacienta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5D368-4917-4A04-B0A9-D7920ADEE589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5346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Zahteve za osebje bolj pregledne, manj izrecne, usklajene s 17025</a:t>
            </a:r>
          </a:p>
          <a:p>
            <a:r>
              <a:rPr lang="sl-SI" dirty="0"/>
              <a:t>Prostori, ni sprememb</a:t>
            </a:r>
          </a:p>
          <a:p>
            <a:r>
              <a:rPr lang="sl-SI" dirty="0"/>
              <a:t>Oprema: poglavje preurejeno, oprema izven stalnega nadzora, izrecno omenja izpolnjevanje zahtev glede točnosti oz. merilne negotovosti s sklicem na zahteve za sledljivost (7.3.3, 7.3.4), postopki za odziv na odpoklic ali druga obvestila proizvajalca, ki zahtevajo ukrepanje</a:t>
            </a:r>
          </a:p>
          <a:p>
            <a:r>
              <a:rPr lang="sl-SI" dirty="0"/>
              <a:t>6.4.1. note -kot oprema je vključena tudi LIS</a:t>
            </a:r>
          </a:p>
          <a:p>
            <a:r>
              <a:rPr lang="sl-SI" dirty="0"/>
              <a:t>Kalibracija in sledljivost: zahteve glede sledljivosti bolj razdelane kot prej, različne za različne vrste preiskav, posebej obravnavane genetske preiskave</a:t>
            </a:r>
          </a:p>
          <a:p>
            <a:r>
              <a:rPr lang="sl-SI" dirty="0"/>
              <a:t>6.6.5. Ta del naj bi vključil IVD uredbo; če se reagenti ne uporabljajo v skladu z navodili proizvajalca, standard usmerja na 7.7.3 -validacijo</a:t>
            </a:r>
          </a:p>
          <a:p>
            <a:r>
              <a:rPr lang="sl-SI" dirty="0"/>
              <a:t>Zahteve glede storitvenih pogodb (zakaj so te zahteve v </a:t>
            </a:r>
            <a:r>
              <a:rPr lang="sl-SI" dirty="0" err="1"/>
              <a:t>pogl</a:t>
            </a:r>
            <a:r>
              <a:rPr lang="sl-SI" dirty="0"/>
              <a:t> 6 in ne 7???)- pogodbe z odjemalci laboratorija izrecno vključujejo POCT</a:t>
            </a:r>
          </a:p>
          <a:p>
            <a:r>
              <a:rPr lang="sl-SI" dirty="0"/>
              <a:t>Zunanji ponudniki: zahteve podobne kot v 17025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5D368-4917-4A04-B0A9-D7920ADEE589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80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C27B7B-C12A-B28C-1AF3-58A5FD49A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00D2976-912C-A5CD-A481-D6EDBE189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07227FD-57CD-4096-9E39-44F50D789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E06159F-CC4E-7470-E94B-207FDEFDF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327B336-100D-F5E1-B2AD-53D7BB8B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02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B08FC6-1098-F2F9-BE92-C2CFF124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03D3E55-2456-DB86-4F79-4F78F6AC2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3CA6F45-8E99-FE91-593F-896338F8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ED6A0B3-3323-AA43-9B13-4C9ED2907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C2426C4-D1E6-50E6-0D7E-A013D5763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13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0503816C-75AE-9A5F-BED4-A040C027E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EB77CAB-24AD-297E-44B8-17C591651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A714CB7-7B86-A305-6741-9EC4DD5BD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7052636-BF86-C0CE-E29A-BF9B7B7E1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EC647CA-4B98-0982-F932-31E01D5A0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8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B38E1E-7221-BB8A-7B5C-6D670BF0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5A80EEB-251C-BBA7-6812-6E5748EF2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5DE887D-B52D-9D61-8AE1-493B4C14F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4885C81-CF53-6452-7A22-1110921D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0005C29-0D17-76E2-7D4F-5522F463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22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8D839C-1FB3-4070-D1C9-05B247629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B1C86A3-47AB-9F17-4049-1B5D3C0D5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7570DAA-1BAC-B5EB-6BBF-E940323D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71713F2-56B0-BA0E-1B70-91CC05AC5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DB427AF-FED0-C308-B483-10F356070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56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F73141-1DE7-1B2B-FBC3-B9066DEA1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182A32D-34B8-D79B-F6A7-74C0EEBBD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8AC7AC7-ED71-F40F-1291-E0D32C785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AB37694-1C8B-59C9-17DD-E04B491A4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F405F7E-8513-24C1-883B-13869439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7190CCD-308C-0B71-4859-F96C0B0D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7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6C0059-E315-13ED-4269-24F8BB03E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4A75AE3-7347-DB93-EF36-FF7E47955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F0D6CD8-1F3D-110D-6D44-0FDD5E6C1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0CE6FFC2-DF83-851E-3B95-83F9DC4FA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245123F-65FD-CDDD-E659-BA7648D6B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127D8216-D4AD-38B3-5EA3-8E18F60EC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38C9C05-2561-248F-9957-9D9ACA504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D258B4C-A0B5-020D-ADE5-D13C89D7A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73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2E5CB2-522A-AE70-3247-8D185498B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2A46456-2616-EF4C-89C6-DD6B52C11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5C4953D-D870-67D5-0368-74F33166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2D90C97-A3B6-695E-E017-35361AD3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68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8EB22D1-C1EA-8292-46F2-4E71D8FC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FE95ACC-7865-587E-13E6-8353B8B13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475EA9B-52A4-D4C8-8F54-D1EE0E273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97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AA2EF6-7878-E91C-6CC6-6EC2FEF4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C432794-E358-7BB8-E3A7-9545ABD28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8E02258-2F89-D1BD-89F0-09FAAC697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E3945EF-5A65-BCAA-714F-606FBCE94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B473D38-1BCE-5667-CAE9-9342C3562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953EC78-8E61-165B-1190-3A6E562C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32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0B1218-6B99-65D3-4CC6-24671169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B9EA9E8-B731-43FA-11B2-4A4956A9E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0FB99F8-6DB1-826A-7C93-41A0F5232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6C327CC-2270-DC25-AFF0-64F23D79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3F52220-6EC7-BC09-58F7-3EC5EED3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401FD01-F4F4-9451-107C-554ED75C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6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3CCD794-9764-8893-EC3D-8936E6D12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1FCD764-612A-03D0-45AB-69179A2FA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C8BC6E8-524B-A8C3-7200-D7EDC5609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5F999-68F7-49FC-B18D-DD4A0AA906B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355A1C-A72D-C62C-5B3F-1190F34C1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85066F2-B2F4-5498-692E-7BC2998D8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06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5AF97F-8D93-70B6-D17F-58234BB1C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4222" y="2770526"/>
            <a:ext cx="7189630" cy="1655762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bg1"/>
                </a:solidFill>
              </a:rPr>
              <a:t>Nova izdaja standarda za medicinske laboratorije, </a:t>
            </a:r>
            <a:br>
              <a:rPr lang="sl-SI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SIST EN ISO 15189:2023</a:t>
            </a:r>
            <a:endParaRPr lang="sl-SI" dirty="0">
              <a:solidFill>
                <a:schemeClr val="bg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3919685-3718-A2E9-D365-38FEEE2BE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2278" y="4541191"/>
            <a:ext cx="6673517" cy="1655762"/>
          </a:xfrm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Katja Otrin Debevc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Slika 8" descr="Slika, ki vsebuje besede besedilo, čelada, vektorska grafika, sličica&#10;&#10;Opis je samodejno ustvarjen">
            <a:extLst>
              <a:ext uri="{FF2B5EF4-FFF2-40B4-BE49-F238E27FC236}">
                <a16:creationId xmlns:a16="http://schemas.microsoft.com/office/drawing/2014/main" id="{D0CE7352-F8ED-6E0B-C41E-3B3E50FF1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48" y="1386657"/>
            <a:ext cx="3056752" cy="4084686"/>
          </a:xfrm>
          <a:prstGeom prst="rect">
            <a:avLst/>
          </a:prstGeom>
        </p:spPr>
      </p:pic>
      <p:pic>
        <p:nvPicPr>
          <p:cNvPr id="5" name="Slika 4" descr="Slika, ki vsebuje besede čelada&#10;&#10;Opis je samodejno ustvarjen">
            <a:extLst>
              <a:ext uri="{FF2B5EF4-FFF2-40B4-BE49-F238E27FC236}">
                <a16:creationId xmlns:a16="http://schemas.microsoft.com/office/drawing/2014/main" id="{679B7FF3-91C2-BC7C-BFA3-6CF4E0E3CA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6" r="25088"/>
          <a:stretch/>
        </p:blipFill>
        <p:spPr>
          <a:xfrm>
            <a:off x="9096375" y="0"/>
            <a:ext cx="3095625" cy="2961743"/>
          </a:xfrm>
          <a:prstGeom prst="rect">
            <a:avLst/>
          </a:prstGeom>
        </p:spPr>
      </p:pic>
      <p:pic>
        <p:nvPicPr>
          <p:cNvPr id="6" name="Slika 5" descr="Slika, ki vsebuje besede besedilo&#10;&#10;Opis je samodejno ustvarjen">
            <a:extLst>
              <a:ext uri="{FF2B5EF4-FFF2-40B4-BE49-F238E27FC236}">
                <a16:creationId xmlns:a16="http://schemas.microsoft.com/office/drawing/2014/main" id="{B4C7F22E-B883-718D-B56A-61CFE62DEC6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82"/>
          <a:stretch/>
        </p:blipFill>
        <p:spPr>
          <a:xfrm>
            <a:off x="9751309" y="5890834"/>
            <a:ext cx="2275368" cy="66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9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Strukturne in upravne zahteve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2127738" y="1323484"/>
            <a:ext cx="9226062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vodja laboratorija</a:t>
            </a:r>
            <a:endParaRPr lang="sl-SI" sz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l-SI" sz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l-SI" sz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aktivnosti laboratorija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organizacija, </a:t>
            </a:r>
          </a:p>
          <a:p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odgovornosti/pooblastila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politike, cilji</a:t>
            </a:r>
            <a:r>
              <a:rPr lang="sl-SI" sz="2800" dirty="0"/>
              <a:t> (sklic na 8.2)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obvladovanje tveganj </a:t>
            </a:r>
            <a:r>
              <a:rPr lang="sl-SI" sz="2800" dirty="0"/>
              <a:t>(sklic na 8.5)</a:t>
            </a:r>
          </a:p>
          <a:p>
            <a:endParaRPr lang="sl-SI" sz="2800" dirty="0"/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  <p:sp>
        <p:nvSpPr>
          <p:cNvPr id="5" name="Oblaček: puščica levo 4">
            <a:extLst>
              <a:ext uri="{FF2B5EF4-FFF2-40B4-BE49-F238E27FC236}">
                <a16:creationId xmlns:a16="http://schemas.microsoft.com/office/drawing/2014/main" id="{00DB6E1A-E7F1-0AB1-7FD9-AEF859B405FA}"/>
              </a:ext>
            </a:extLst>
          </p:cNvPr>
          <p:cNvSpPr/>
          <p:nvPr/>
        </p:nvSpPr>
        <p:spPr>
          <a:xfrm>
            <a:off x="5410951" y="1275612"/>
            <a:ext cx="5536908" cy="1425226"/>
          </a:xfrm>
          <a:prstGeom prst="left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rgbClr val="002060"/>
                </a:solidFill>
              </a:rPr>
              <a:t>Manj podrobne, bolj pregledne zahteve</a:t>
            </a:r>
          </a:p>
          <a:p>
            <a:pPr algn="ctr"/>
            <a:endParaRPr lang="sl-SI" sz="2400" dirty="0">
              <a:solidFill>
                <a:srgbClr val="002060"/>
              </a:solidFill>
            </a:endParaRPr>
          </a:p>
          <a:p>
            <a:pPr algn="ctr"/>
            <a:r>
              <a:rPr lang="sl-SI" sz="2400" dirty="0">
                <a:solidFill>
                  <a:srgbClr val="002060"/>
                </a:solidFill>
              </a:rPr>
              <a:t>Lahko ga sestavlja več oseb</a:t>
            </a:r>
          </a:p>
        </p:txBody>
      </p:sp>
      <p:sp>
        <p:nvSpPr>
          <p:cNvPr id="7" name="Oblaček govora: elipsa 6">
            <a:extLst>
              <a:ext uri="{FF2B5EF4-FFF2-40B4-BE49-F238E27FC236}">
                <a16:creationId xmlns:a16="http://schemas.microsoft.com/office/drawing/2014/main" id="{1F55E8C4-0FEB-82EA-3977-E84339479128}"/>
              </a:ext>
            </a:extLst>
          </p:cNvPr>
          <p:cNvSpPr/>
          <p:nvPr/>
        </p:nvSpPr>
        <p:spPr>
          <a:xfrm>
            <a:off x="6740769" y="3210063"/>
            <a:ext cx="4881803" cy="1894199"/>
          </a:xfrm>
          <a:prstGeom prst="wedgeEllipseCallout">
            <a:avLst>
              <a:gd name="adj1" fmla="val -67661"/>
              <a:gd name="adj2" fmla="val -67468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/>
              <a:t>Novo: </a:t>
            </a:r>
          </a:p>
          <a:p>
            <a:pPr algn="ctr"/>
            <a:r>
              <a:rPr lang="sl-SI" sz="2400" dirty="0"/>
              <a:t>opredeliti za vse lokacije, vključno s POCT, odvzemom vzorcev</a:t>
            </a:r>
          </a:p>
        </p:txBody>
      </p:sp>
      <p:sp>
        <p:nvSpPr>
          <p:cNvPr id="8" name="Oblaček: puščica desno 7">
            <a:extLst>
              <a:ext uri="{FF2B5EF4-FFF2-40B4-BE49-F238E27FC236}">
                <a16:creationId xmlns:a16="http://schemas.microsoft.com/office/drawing/2014/main" id="{37DB64DD-5C1E-A389-D308-509046BB1F45}"/>
              </a:ext>
            </a:extLst>
          </p:cNvPr>
          <p:cNvSpPr/>
          <p:nvPr/>
        </p:nvSpPr>
        <p:spPr>
          <a:xfrm>
            <a:off x="141536" y="2968878"/>
            <a:ext cx="1858107" cy="114223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/>
              <a:t>5.4.1 c)</a:t>
            </a:r>
          </a:p>
        </p:txBody>
      </p:sp>
      <p:sp>
        <p:nvSpPr>
          <p:cNvPr id="9" name="Puščica: gor 8">
            <a:extLst>
              <a:ext uri="{FF2B5EF4-FFF2-40B4-BE49-F238E27FC236}">
                <a16:creationId xmlns:a16="http://schemas.microsoft.com/office/drawing/2014/main" id="{BC073A2C-1344-46B0-00BD-EAA8A8C5C44E}"/>
              </a:ext>
            </a:extLst>
          </p:cNvPr>
          <p:cNvSpPr/>
          <p:nvPr/>
        </p:nvSpPr>
        <p:spPr>
          <a:xfrm>
            <a:off x="660488" y="5725831"/>
            <a:ext cx="8521182" cy="978408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rgbClr val="002060"/>
                </a:solidFill>
              </a:rPr>
              <a:t>Dobrobit pacienta</a:t>
            </a:r>
          </a:p>
        </p:txBody>
      </p:sp>
    </p:spTree>
    <p:extLst>
      <p:ext uri="{BB962C8B-B14F-4D97-AF65-F5344CB8AC3E}">
        <p14:creationId xmlns:p14="http://schemas.microsoft.com/office/powerpoint/2010/main" val="2083386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ka 19">
            <a:extLst>
              <a:ext uri="{FF2B5EF4-FFF2-40B4-BE49-F238E27FC236}">
                <a16:creationId xmlns:a16="http://schemas.microsoft.com/office/drawing/2014/main" id="{5E4B5F58-6432-8E4C-592A-CA74EE0EB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93" y="4341456"/>
            <a:ext cx="3781692" cy="2516544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A48D342F-F39A-A6D2-D32F-CE8CE7D7B2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8520" y="4735807"/>
            <a:ext cx="2305050" cy="1981200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9C373DFA-FB94-CC97-F74A-5045BEDCB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0475" y="3257828"/>
            <a:ext cx="1801525" cy="1801525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3AC3CE81-40E1-D3E4-3C58-E3265DDE00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88071"/>
            <a:ext cx="4762500" cy="1571625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DFACC5E2-5989-0FBA-175B-6D27BBFB8D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7455" y="55174"/>
            <a:ext cx="4899838" cy="293990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0C14D874-A6A1-F14D-10E9-97D9BAB1BF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039" y="1334944"/>
            <a:ext cx="4521483" cy="226074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Zahteve glede virov</a:t>
            </a:r>
          </a:p>
        </p:txBody>
      </p:sp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508" y="6007100"/>
            <a:ext cx="656492" cy="663575"/>
          </a:xfrm>
        </p:spPr>
      </p:pic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415963" y="1748384"/>
            <a:ext cx="11360074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2800" dirty="0"/>
          </a:p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osebje</a:t>
            </a:r>
            <a:r>
              <a:rPr lang="sl-SI" sz="2800" b="1" dirty="0"/>
              <a:t>					</a:t>
            </a:r>
            <a:r>
              <a:rPr lang="sl-SI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prostori </a:t>
            </a:r>
            <a:r>
              <a:rPr lang="sl-SI" sz="2800" b="1" dirty="0"/>
              <a:t>	</a:t>
            </a:r>
          </a:p>
          <a:p>
            <a:r>
              <a:rPr lang="sl-SI" sz="2800" b="1" dirty="0">
                <a:solidFill>
                  <a:schemeClr val="accent1">
                    <a:lumMod val="75000"/>
                  </a:schemeClr>
                </a:solidFill>
              </a:rPr>
              <a:t>manj podrobne zahteve</a:t>
            </a:r>
            <a:r>
              <a:rPr lang="sl-SI" sz="2800" b="1" dirty="0"/>
              <a:t>			</a:t>
            </a:r>
            <a:r>
              <a:rPr lang="sl-SI" sz="2800" b="1" dirty="0">
                <a:solidFill>
                  <a:srgbClr val="FF0000"/>
                </a:solidFill>
              </a:rPr>
              <a:t>brez bistvenih sprememb</a:t>
            </a:r>
          </a:p>
          <a:p>
            <a:endParaRPr lang="sl-SI" sz="2800" b="1" dirty="0"/>
          </a:p>
          <a:p>
            <a:r>
              <a:rPr lang="sl-SI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oprema, reagenti </a:t>
            </a:r>
            <a:r>
              <a:rPr lang="sl-SI" sz="2800" b="1" dirty="0"/>
              <a:t>				</a:t>
            </a:r>
            <a:r>
              <a:rPr lang="sl-SI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sledljivost</a:t>
            </a:r>
          </a:p>
          <a:p>
            <a:r>
              <a:rPr lang="sl-SI" sz="2800" b="1" dirty="0">
                <a:solidFill>
                  <a:srgbClr val="00B050"/>
                </a:solidFill>
              </a:rPr>
              <a:t>preureditev, manjše novosti</a:t>
            </a:r>
            <a:r>
              <a:rPr lang="sl-SI" sz="2800" b="1" dirty="0"/>
              <a:t>		</a:t>
            </a:r>
            <a:r>
              <a:rPr lang="sl-SI" sz="2800" b="1" dirty="0">
                <a:solidFill>
                  <a:schemeClr val="accent4">
                    <a:lumMod val="75000"/>
                  </a:schemeClr>
                </a:solidFill>
              </a:rPr>
              <a:t>razširjeno/diferencirane zahteve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800" b="1" dirty="0"/>
          </a:p>
          <a:p>
            <a:endParaRPr lang="sl-SI" sz="2800" b="1" dirty="0"/>
          </a:p>
          <a:p>
            <a:r>
              <a:rPr lang="sl-SI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storitvene pogodbe</a:t>
            </a: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sl-SI" sz="2800" b="1" dirty="0"/>
              <a:t>		 	</a:t>
            </a:r>
            <a:r>
              <a:rPr lang="sl-SI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izdelki/storitve zunanjih ponudnikov</a:t>
            </a:r>
          </a:p>
          <a:p>
            <a:r>
              <a:rPr lang="sl-SI" sz="2800" b="1" dirty="0">
                <a:solidFill>
                  <a:srgbClr val="00B0F0"/>
                </a:solidFill>
              </a:rPr>
              <a:t>vzajemne odgovornosti 		</a:t>
            </a:r>
            <a:r>
              <a:rPr lang="sl-SI" sz="2800" b="1" dirty="0"/>
              <a:t>	tudi za prejemne laboratorije</a:t>
            </a:r>
          </a:p>
          <a:p>
            <a:r>
              <a:rPr lang="sl-SI" sz="2800" b="1" dirty="0">
                <a:solidFill>
                  <a:srgbClr val="00B0F0"/>
                </a:solidFill>
              </a:rPr>
              <a:t>pri POCT</a:t>
            </a:r>
            <a:r>
              <a:rPr lang="sl-SI" sz="2800" b="1" dirty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800" dirty="0"/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73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759B6685-8016-0C88-6A8C-BBDB70962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909" y="1493490"/>
            <a:ext cx="4652682" cy="465268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Zahteve glede procesov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9797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poudarek na </a:t>
            </a:r>
            <a:r>
              <a:rPr lang="sl-SI" sz="2800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risk-based</a:t>
            </a:r>
            <a:r>
              <a:rPr lang="sl-SI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pristopu in usmerjenosti v pacienta</a:t>
            </a:r>
          </a:p>
          <a:p>
            <a:endParaRPr lang="sl-SI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predpreiskovalni</a:t>
            </a:r>
            <a:r>
              <a:rPr lang="sl-SI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procesi: </a:t>
            </a:r>
            <a:r>
              <a:rPr lang="sl-SI" sz="2600" dirty="0">
                <a:solidFill>
                  <a:schemeClr val="accent2">
                    <a:lumMod val="75000"/>
                  </a:schemeClr>
                </a:solidFill>
              </a:rPr>
              <a:t>ciljno usmerjene zahteve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preiskovalni procesi: </a:t>
            </a:r>
          </a:p>
          <a:p>
            <a:r>
              <a:rPr lang="sl-SI" sz="2800" dirty="0"/>
              <a:t>	</a:t>
            </a:r>
            <a:r>
              <a:rPr lang="sl-SI" sz="2800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sl-SI" sz="2600" dirty="0">
                <a:solidFill>
                  <a:schemeClr val="accent2">
                    <a:lumMod val="75000"/>
                  </a:schemeClr>
                </a:solidFill>
              </a:rPr>
              <a:t>poudarek na klinični primernosti in odločitvah, </a:t>
            </a:r>
          </a:p>
          <a:p>
            <a:r>
              <a:rPr lang="sl-SI" sz="2600" dirty="0">
                <a:solidFill>
                  <a:schemeClr val="accent2">
                    <a:lumMod val="75000"/>
                  </a:schemeClr>
                </a:solidFill>
              </a:rPr>
              <a:t>	- okrepljene zahteve glede MN, </a:t>
            </a:r>
          </a:p>
          <a:p>
            <a:r>
              <a:rPr lang="sl-SI" sz="2600" dirty="0">
                <a:solidFill>
                  <a:schemeClr val="accent2">
                    <a:lumMod val="75000"/>
                  </a:schemeClr>
                </a:solidFill>
              </a:rPr>
              <a:t>	- bolj strukturirane glede zagotavljanja veljavnosti rezultatov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l-SI" sz="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3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popreiskovalni</a:t>
            </a:r>
            <a:r>
              <a:rPr lang="sl-SI" sz="3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procesi</a:t>
            </a:r>
            <a:r>
              <a:rPr lang="sl-SI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sl-SI" sz="3200" dirty="0"/>
              <a:t>	</a:t>
            </a:r>
            <a:r>
              <a:rPr lang="sl-SI" sz="2600" dirty="0"/>
              <a:t>- </a:t>
            </a:r>
            <a:r>
              <a:rPr lang="sl-SI" sz="2600" dirty="0">
                <a:solidFill>
                  <a:schemeClr val="accent2">
                    <a:lumMod val="75000"/>
                  </a:schemeClr>
                </a:solidFill>
              </a:rPr>
              <a:t>poudarek na kritičnih rezultatih, </a:t>
            </a:r>
          </a:p>
          <a:p>
            <a:r>
              <a:rPr lang="sl-SI" sz="2600" dirty="0">
                <a:solidFill>
                  <a:schemeClr val="accent2">
                    <a:lumMod val="75000"/>
                  </a:schemeClr>
                </a:solidFill>
              </a:rPr>
              <a:t>	- poenostavljeno poročanje,</a:t>
            </a:r>
          </a:p>
          <a:p>
            <a:r>
              <a:rPr lang="sl-SI" sz="2600" dirty="0">
                <a:solidFill>
                  <a:schemeClr val="accent2">
                    <a:lumMod val="75000"/>
                  </a:schemeClr>
                </a:solidFill>
              </a:rPr>
              <a:t>	- manjše nove zahteve glede vsebine poročil </a:t>
            </a:r>
          </a:p>
          <a:p>
            <a:endParaRPr lang="sl-SI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rgbClr val="0070C0"/>
                </a:solidFill>
              </a:rPr>
              <a:t>neskladno delo; preureditev v povezavi s </a:t>
            </a:r>
            <a:r>
              <a:rPr lang="sl-SI" sz="2800" dirty="0" err="1">
                <a:solidFill>
                  <a:srgbClr val="0070C0"/>
                </a:solidFill>
              </a:rPr>
              <a:t>pogl</a:t>
            </a:r>
            <a:r>
              <a:rPr lang="sl-SI" sz="2800" dirty="0">
                <a:solidFill>
                  <a:srgbClr val="0070C0"/>
                </a:solidFill>
              </a:rPr>
              <a:t> 8.7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rgbClr val="0070C0"/>
                </a:solidFill>
              </a:rPr>
              <a:t>bolj razdelane zahteve glede pritožb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rgbClr val="0070C0"/>
                </a:solidFill>
              </a:rPr>
              <a:t>zagotavljanje kontinuirnega delovanja in pripravljenost na izredna stanja</a:t>
            </a:r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97392" y="19278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</p:spTree>
    <p:extLst>
      <p:ext uri="{BB962C8B-B14F-4D97-AF65-F5344CB8AC3E}">
        <p14:creationId xmlns:p14="http://schemas.microsoft.com/office/powerpoint/2010/main" val="1986174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ka 14">
            <a:extLst>
              <a:ext uri="{FF2B5EF4-FFF2-40B4-BE49-F238E27FC236}">
                <a16:creationId xmlns:a16="http://schemas.microsoft.com/office/drawing/2014/main" id="{1B5B3462-944E-EC1F-91E1-E5C0AD65B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3" y="1468584"/>
            <a:ext cx="12193553" cy="538941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Zahteve za sistem vodenja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l-SI" sz="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800" dirty="0"/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300EC8CB-3F6A-310B-BAD1-CFBED2248792}"/>
              </a:ext>
            </a:extLst>
          </p:cNvPr>
          <p:cNvSpPr/>
          <p:nvPr/>
        </p:nvSpPr>
        <p:spPr>
          <a:xfrm>
            <a:off x="7121769" y="475962"/>
            <a:ext cx="3376246" cy="1845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/>
              <a:t>Možnosti izpolnitve zahtev z referenco na ISO 9001</a:t>
            </a:r>
          </a:p>
        </p:txBody>
      </p:sp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5FC40A15-7C33-F8A3-D41B-3C0CC3745607}"/>
              </a:ext>
            </a:extLst>
          </p:cNvPr>
          <p:cNvSpPr/>
          <p:nvPr/>
        </p:nvSpPr>
        <p:spPr>
          <a:xfrm>
            <a:off x="4495593" y="1719827"/>
            <a:ext cx="3575951" cy="18452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/>
              <a:t>Zavedanje ciljev, politik, vpliva na uspešnost sistema in posledic neskladnosti</a:t>
            </a:r>
          </a:p>
        </p:txBody>
      </p:sp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id="{EC3EB45C-A037-38E4-963B-4C3E30BDB52A}"/>
              </a:ext>
            </a:extLst>
          </p:cNvPr>
          <p:cNvSpPr/>
          <p:nvPr/>
        </p:nvSpPr>
        <p:spPr>
          <a:xfrm>
            <a:off x="7711959" y="2509783"/>
            <a:ext cx="3970499" cy="1838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/>
              <a:t>Ni zahteve za poslovnik kakovosti, </a:t>
            </a:r>
          </a:p>
          <a:p>
            <a:pPr algn="ctr"/>
            <a:r>
              <a:rPr lang="sl-SI" sz="2400" dirty="0"/>
              <a:t>zahteva za dokumentiranje, ciljev, politik, procesov</a:t>
            </a:r>
          </a:p>
        </p:txBody>
      </p:sp>
      <p:sp>
        <p:nvSpPr>
          <p:cNvPr id="9" name="Pravokotnik: zaokroženi vogali 8">
            <a:extLst>
              <a:ext uri="{FF2B5EF4-FFF2-40B4-BE49-F238E27FC236}">
                <a16:creationId xmlns:a16="http://schemas.microsoft.com/office/drawing/2014/main" id="{B564C01C-87CE-AE9A-E2D8-C86CE85BD618}"/>
              </a:ext>
            </a:extLst>
          </p:cNvPr>
          <p:cNvSpPr/>
          <p:nvPr/>
        </p:nvSpPr>
        <p:spPr>
          <a:xfrm>
            <a:off x="233843" y="2570014"/>
            <a:ext cx="3360081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/>
              <a:t>Sledljivost sprememb v zapisih</a:t>
            </a:r>
          </a:p>
        </p:txBody>
      </p:sp>
      <p:sp>
        <p:nvSpPr>
          <p:cNvPr id="11" name="Pravokotnik: zaokroženi vogali 10">
            <a:extLst>
              <a:ext uri="{FF2B5EF4-FFF2-40B4-BE49-F238E27FC236}">
                <a16:creationId xmlns:a16="http://schemas.microsoft.com/office/drawing/2014/main" id="{4986B2BA-7479-5592-E22D-26FF7670DAE1}"/>
              </a:ext>
            </a:extLst>
          </p:cNvPr>
          <p:cNvSpPr/>
          <p:nvPr/>
        </p:nvSpPr>
        <p:spPr>
          <a:xfrm>
            <a:off x="2835969" y="3733269"/>
            <a:ext cx="5200009" cy="1434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/>
              <a:t>Ukrepi za obravnavo tveganj in priložnosti s povezavo na neskladnosti in korektivne ukrepe</a:t>
            </a:r>
          </a:p>
        </p:txBody>
      </p:sp>
      <p:sp>
        <p:nvSpPr>
          <p:cNvPr id="12" name="Pravokotnik: zaokroženi vogali 11">
            <a:extLst>
              <a:ext uri="{FF2B5EF4-FFF2-40B4-BE49-F238E27FC236}">
                <a16:creationId xmlns:a16="http://schemas.microsoft.com/office/drawing/2014/main" id="{22D659F4-64E1-07C0-D0AA-29A9AC656464}"/>
              </a:ext>
            </a:extLst>
          </p:cNvPr>
          <p:cNvSpPr/>
          <p:nvPr/>
        </p:nvSpPr>
        <p:spPr>
          <a:xfrm>
            <a:off x="701071" y="4833217"/>
            <a:ext cx="3165231" cy="14340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/>
              <a:t>Podrobnejše glede planiranja</a:t>
            </a:r>
          </a:p>
          <a:p>
            <a:pPr algn="ctr"/>
            <a:r>
              <a:rPr lang="sl-SI" sz="2400" dirty="0"/>
              <a:t>notranje presoje</a:t>
            </a:r>
          </a:p>
        </p:txBody>
      </p:sp>
      <p:sp>
        <p:nvSpPr>
          <p:cNvPr id="13" name="Pravokotnik: zaokroženi vogali 12">
            <a:extLst>
              <a:ext uri="{FF2B5EF4-FFF2-40B4-BE49-F238E27FC236}">
                <a16:creationId xmlns:a16="http://schemas.microsoft.com/office/drawing/2014/main" id="{A2464497-60EC-005C-E7F9-59FB669D2742}"/>
              </a:ext>
            </a:extLst>
          </p:cNvPr>
          <p:cNvSpPr/>
          <p:nvPr/>
        </p:nvSpPr>
        <p:spPr>
          <a:xfrm>
            <a:off x="7014889" y="4929673"/>
            <a:ext cx="3855876" cy="163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/>
              <a:t>Vodstveni pregled </a:t>
            </a:r>
          </a:p>
          <a:p>
            <a:pPr algn="ctr"/>
            <a:r>
              <a:rPr lang="sl-SI" sz="2400" dirty="0"/>
              <a:t>dodatne vhodne in izhodne vsebine</a:t>
            </a:r>
          </a:p>
        </p:txBody>
      </p:sp>
    </p:spTree>
    <p:extLst>
      <p:ext uri="{BB962C8B-B14F-4D97-AF65-F5344CB8AC3E}">
        <p14:creationId xmlns:p14="http://schemas.microsoft.com/office/powerpoint/2010/main" val="623500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>
                <a:solidFill>
                  <a:srgbClr val="22326A"/>
                </a:solidFill>
              </a:rPr>
              <a:t>Prehodno obdobje</a:t>
            </a:r>
            <a:endParaRPr lang="sl-SI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2800" dirty="0"/>
          </a:p>
          <a:p>
            <a:r>
              <a:rPr lang="sl-SI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leta od izdaje standarda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informacija na spletni strani 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akreditirani laboratoriji obveščeni o prehodnem obdobju</a:t>
            </a:r>
          </a:p>
          <a:p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v 2023: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l-SI" sz="200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l-SI" sz="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izobraževanja osebja in prilagoditve v sistemu SA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uvedba sprememb na strani laboratorijev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začetek 2024 – predvidoma vsa ocenjevanja po novi izdaji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decembra 2025 – akreditacije po ISO 15189:2012 postanejo neveljavne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800" dirty="0"/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9E13650-7FB8-5D14-DFF3-234542A699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92" y="73387"/>
            <a:ext cx="2468767" cy="345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13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Vsebina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Zakaj revizija in kako je potekala?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Kaj se spreminja?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Kako se bomo prilagodili spremembam?</a:t>
            </a:r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699687B-1CB2-4B8D-10C1-FDCA05A0E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740" y="1677624"/>
            <a:ext cx="4347060" cy="416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90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Zakaj revizija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sl-SI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periodična revizija - 10 let od prejšnje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uskladitev s spremembami v ISO/IEC 17025:2017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prilagoditev spremenjenim potrebam področja (nove tehnologije)</a:t>
            </a:r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D0E1892-AAB6-FCBF-0544-5D1E38B27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363" y="3412898"/>
            <a:ext cx="596011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74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>
                <a:solidFill>
                  <a:srgbClr val="22326A"/>
                </a:solidFill>
              </a:rPr>
              <a:t>Potek revizije</a:t>
            </a:r>
            <a:endParaRPr lang="sl-SI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dirty="0">
                <a:solidFill>
                  <a:schemeClr val="bg1"/>
                </a:solidFill>
                <a:highlight>
                  <a:srgbClr val="214982"/>
                </a:highlight>
              </a:rPr>
              <a:t>pripravil ISO TC 212 WG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konec 2018 – prvi osnutek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maja 2019 – obravnava drugega osnutka na TC 212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februar 2020 – CD1 (preobsežen in neuporaben)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januar 2021 – CD2 (znatno skrajšan)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oktober 2012 – DIS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avgust 2022 – FDIS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december 2022 – objava</a:t>
            </a:r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07B07E92-D4D1-E823-972F-825B1C27A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909" y="4247457"/>
            <a:ext cx="6313340" cy="242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07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Področje uporabe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284990" y="1574584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sl-SI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medicinski laboratoriji</a:t>
            </a:r>
            <a:r>
              <a:rPr lang="sl-SI" sz="2800" dirty="0"/>
              <a:t>: </a:t>
            </a:r>
            <a:r>
              <a:rPr lang="sl-SI" sz="2800" i="1" dirty="0">
                <a:solidFill>
                  <a:srgbClr val="00B050"/>
                </a:solidFill>
              </a:rPr>
              <a:t>preiskovanje materiala pridobljenega iz človeškega telesa z namenom pridobiti podatke za postavitev diagnoze, spremljanja, obvladovanje, preprečevanja, zdravljenja ljudi ali ocene zdravstvenega stanja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80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vključno s </a:t>
            </a: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mogoča vključitev </a:t>
            </a:r>
            <a:r>
              <a:rPr lang="sl-SI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novih tehnik preiskav</a:t>
            </a:r>
            <a:endParaRPr lang="sl-SI" sz="2800" dirty="0"/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670FF11-6267-8F75-2EEA-AF3359152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3315429"/>
            <a:ext cx="4724400" cy="331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71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Povezave z drugimi standardi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441089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format standarda osnovan na </a:t>
            </a:r>
            <a:r>
              <a:rPr lang="en-US" sz="2800" dirty="0">
                <a:solidFill>
                  <a:srgbClr val="FF0000"/>
                </a:solidFill>
              </a:rPr>
              <a:t>ISO/IEC 17025:2017</a:t>
            </a:r>
            <a:endParaRPr lang="sl-SI" sz="28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nadomešča </a:t>
            </a:r>
            <a:r>
              <a:rPr lang="en-US" sz="2800" dirty="0">
                <a:solidFill>
                  <a:srgbClr val="00B050"/>
                </a:solidFill>
              </a:rPr>
              <a:t>ISO 22870</a:t>
            </a:r>
            <a:r>
              <a:rPr lang="sl-SI" sz="2800" dirty="0">
                <a:solidFill>
                  <a:srgbClr val="00B050"/>
                </a:solidFill>
              </a:rPr>
              <a:t> </a:t>
            </a:r>
            <a:r>
              <a:rPr lang="sl-SI" sz="2800" dirty="0"/>
              <a:t>(POCT)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obvladovanje tveganj usklajeno s principi iz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</a:rPr>
              <a:t>ISO 22367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zahteve za varnost usklajene s principi iz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ISO 15190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zahteve za zbiranje in transport vzorcev usklajene z </a:t>
            </a:r>
            <a:r>
              <a:rPr lang="en-US" sz="2800" dirty="0">
                <a:solidFill>
                  <a:srgbClr val="C00000"/>
                </a:solidFill>
              </a:rPr>
              <a:t>ISO 20658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reference na številne druge standarde v opombah posameznih zahtev (npr. ISO/IEC 17043)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rgbClr val="00B0F0"/>
                </a:solidFill>
              </a:rPr>
              <a:t>ISO 9001 </a:t>
            </a:r>
            <a:r>
              <a:rPr lang="sl-SI" sz="2800" dirty="0"/>
              <a:t>pri možnostih za sistem vodenja</a:t>
            </a:r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C1658FB-FCF8-0B31-16E4-1CEC6E053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650" y="4254765"/>
            <a:ext cx="4096150" cy="24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14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Spremembe - splošno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136712" y="1138743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sprememba </a:t>
            </a:r>
            <a:r>
              <a:rPr lang="sl-SI" sz="2800" dirty="0">
                <a:solidFill>
                  <a:srgbClr val="0070C0"/>
                </a:solidFill>
              </a:rPr>
              <a:t>strukture</a:t>
            </a:r>
            <a:r>
              <a:rPr lang="sl-SI" sz="2800" dirty="0"/>
              <a:t>, uskladitev z </a:t>
            </a:r>
            <a:r>
              <a:rPr lang="sl-SI" sz="2800" dirty="0">
                <a:solidFill>
                  <a:srgbClr val="0070C0"/>
                </a:solidFill>
              </a:rPr>
              <a:t>ISO/IEC 17025:2017 </a:t>
            </a:r>
            <a:r>
              <a:rPr lang="sl-SI" sz="2800" dirty="0"/>
              <a:t>(in serijo 17000)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vključitev zahtev za </a:t>
            </a:r>
            <a:r>
              <a:rPr lang="sl-SI" sz="2800" dirty="0">
                <a:solidFill>
                  <a:srgbClr val="0070C0"/>
                </a:solidFill>
              </a:rPr>
              <a:t>POCT</a:t>
            </a:r>
            <a:r>
              <a:rPr lang="sl-SI" sz="2800" dirty="0"/>
              <a:t> (prej v ISO 22870)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okrepljen poudarek na obvladovanju </a:t>
            </a:r>
            <a:r>
              <a:rPr lang="sl-SI" sz="2800" dirty="0">
                <a:solidFill>
                  <a:srgbClr val="0070C0"/>
                </a:solidFill>
              </a:rPr>
              <a:t>tveganj</a:t>
            </a:r>
            <a:r>
              <a:rPr lang="sl-SI" sz="2800" dirty="0"/>
              <a:t>, usmerjenost v </a:t>
            </a:r>
            <a:r>
              <a:rPr lang="sl-SI" sz="2800" dirty="0">
                <a:solidFill>
                  <a:srgbClr val="0070C0"/>
                </a:solidFill>
              </a:rPr>
              <a:t>dobrobit pacienta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usmerjen k </a:t>
            </a:r>
            <a:r>
              <a:rPr lang="sl-SI" sz="2800" dirty="0">
                <a:solidFill>
                  <a:srgbClr val="0070C0"/>
                </a:solidFill>
              </a:rPr>
              <a:t>namenu</a:t>
            </a:r>
            <a:r>
              <a:rPr lang="sl-SI" sz="2800" dirty="0"/>
              <a:t> (kaj je treba zagotoviti),</a:t>
            </a:r>
          </a:p>
          <a:p>
            <a:r>
              <a:rPr lang="sl-SI" sz="2800" dirty="0"/>
              <a:t>    manj predpisuje načine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boljša </a:t>
            </a:r>
            <a:r>
              <a:rPr lang="sl-SI" sz="2800" dirty="0">
                <a:solidFill>
                  <a:srgbClr val="0070C0"/>
                </a:solidFill>
              </a:rPr>
              <a:t>organizacija vsebine</a:t>
            </a:r>
            <a:r>
              <a:rPr lang="sl-SI" sz="2800" dirty="0"/>
              <a:t>, </a:t>
            </a:r>
          </a:p>
          <a:p>
            <a:r>
              <a:rPr lang="sl-SI" sz="2800" dirty="0"/>
              <a:t>    manj ponavljanja zahtev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800" dirty="0"/>
          </a:p>
          <a:p>
            <a:endParaRPr lang="sl-SI" sz="2800" dirty="0"/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6C76F35-27E0-CB47-991B-C909B7926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3616" y="3576494"/>
            <a:ext cx="4919857" cy="328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35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Nova struktura standarda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rgbClr val="00B050"/>
                </a:solidFill>
              </a:rPr>
              <a:t>Področje uporabe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rgbClr val="00B050"/>
                </a:solidFill>
              </a:rPr>
              <a:t>Zveza s standardi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rgbClr val="00B050"/>
                </a:solidFill>
              </a:rPr>
              <a:t>Izrazi in definicije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Splošne zahteve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Strukturne in upravne zahteve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Zahteve glede virov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Zahteve glede procesov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chemeClr val="accent1">
                    <a:lumMod val="75000"/>
                  </a:schemeClr>
                </a:solidFill>
              </a:rPr>
              <a:t>Zahteve za sistem vodenja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rgbClr val="00B0F0"/>
                </a:solidFill>
              </a:rPr>
              <a:t>Dodatek A (normativni) – dodatne zahteve za POCT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>
                <a:solidFill>
                  <a:srgbClr val="00B050"/>
                </a:solidFill>
              </a:rPr>
              <a:t>Dodatek B (informativni) – primerjava ISO 9001:2015 in ISO 15189:2022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err="1">
                <a:solidFill>
                  <a:srgbClr val="00B050"/>
                </a:solidFill>
              </a:rPr>
              <a:t>Dodatek</a:t>
            </a:r>
            <a:r>
              <a:rPr lang="it-IT" sz="2800" dirty="0">
                <a:solidFill>
                  <a:srgbClr val="00B050"/>
                </a:solidFill>
              </a:rPr>
              <a:t> </a:t>
            </a:r>
            <a:r>
              <a:rPr lang="sl-SI" sz="2800" dirty="0">
                <a:solidFill>
                  <a:srgbClr val="00B050"/>
                </a:solidFill>
              </a:rPr>
              <a:t>C</a:t>
            </a:r>
            <a:r>
              <a:rPr lang="it-IT" sz="2800" dirty="0">
                <a:solidFill>
                  <a:srgbClr val="00B050"/>
                </a:solidFill>
              </a:rPr>
              <a:t> (</a:t>
            </a:r>
            <a:r>
              <a:rPr lang="it-IT" sz="2800" dirty="0" err="1">
                <a:solidFill>
                  <a:srgbClr val="00B050"/>
                </a:solidFill>
              </a:rPr>
              <a:t>informativni</a:t>
            </a:r>
            <a:r>
              <a:rPr lang="it-IT" sz="2800" dirty="0">
                <a:solidFill>
                  <a:srgbClr val="00B050"/>
                </a:solidFill>
              </a:rPr>
              <a:t>) – </a:t>
            </a:r>
            <a:r>
              <a:rPr lang="it-IT" sz="2800" dirty="0" err="1">
                <a:solidFill>
                  <a:srgbClr val="00B050"/>
                </a:solidFill>
              </a:rPr>
              <a:t>primerjava</a:t>
            </a:r>
            <a:r>
              <a:rPr lang="it-IT" sz="2800" dirty="0">
                <a:solidFill>
                  <a:srgbClr val="00B050"/>
                </a:solidFill>
              </a:rPr>
              <a:t> ISO 15189:201</a:t>
            </a:r>
            <a:r>
              <a:rPr lang="sl-SI" sz="2800" dirty="0">
                <a:solidFill>
                  <a:srgbClr val="00B050"/>
                </a:solidFill>
              </a:rPr>
              <a:t>2</a:t>
            </a:r>
            <a:r>
              <a:rPr lang="it-IT" sz="2800" dirty="0">
                <a:solidFill>
                  <a:srgbClr val="00B050"/>
                </a:solidFill>
              </a:rPr>
              <a:t> in ISO 15189:202</a:t>
            </a:r>
            <a:r>
              <a:rPr lang="sl-SI" sz="2800" dirty="0">
                <a:solidFill>
                  <a:srgbClr val="00B050"/>
                </a:solidFill>
              </a:rPr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800" dirty="0"/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9FC7235-E1AF-1D65-E175-EE5DAAD09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1231" y="1447948"/>
            <a:ext cx="5222631" cy="34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17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Splošne zahteve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bolj razdelane zahteve za </a:t>
            </a:r>
            <a:r>
              <a:rPr lang="sl-SI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nepristranskost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bolj razdelane zahteve za </a:t>
            </a:r>
            <a:r>
              <a:rPr lang="sl-SI" sz="28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zaupnost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dodatno podpoglavje z </a:t>
            </a:r>
            <a:r>
              <a:rPr lang="sl-SI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zahtevami glede pacientov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800" dirty="0"/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  <p:sp>
        <p:nvSpPr>
          <p:cNvPr id="8" name="Puščica: levo 7">
            <a:extLst>
              <a:ext uri="{FF2B5EF4-FFF2-40B4-BE49-F238E27FC236}">
                <a16:creationId xmlns:a16="http://schemas.microsoft.com/office/drawing/2014/main" id="{886558DE-D94F-7F8E-02A1-3F4323D04777}"/>
              </a:ext>
            </a:extLst>
          </p:cNvPr>
          <p:cNvSpPr/>
          <p:nvPr/>
        </p:nvSpPr>
        <p:spPr>
          <a:xfrm>
            <a:off x="6998677" y="734293"/>
            <a:ext cx="4683782" cy="31793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/>
              <a:t>Podobne zahtevam iz ISO/IEC 17025, </a:t>
            </a:r>
          </a:p>
          <a:p>
            <a:pPr algn="ctr"/>
            <a:r>
              <a:rPr lang="sl-SI" sz="2400" dirty="0"/>
              <a:t>vendar ne vse identične</a:t>
            </a:r>
          </a:p>
        </p:txBody>
      </p:sp>
      <p:sp>
        <p:nvSpPr>
          <p:cNvPr id="9" name="Oblaček: puščica gor 8">
            <a:extLst>
              <a:ext uri="{FF2B5EF4-FFF2-40B4-BE49-F238E27FC236}">
                <a16:creationId xmlns:a16="http://schemas.microsoft.com/office/drawing/2014/main" id="{7C75D0EA-BDB3-6E0A-3C22-EBEE8E7E5A37}"/>
              </a:ext>
            </a:extLst>
          </p:cNvPr>
          <p:cNvSpPr/>
          <p:nvPr/>
        </p:nvSpPr>
        <p:spPr>
          <a:xfrm>
            <a:off x="2092570" y="4171964"/>
            <a:ext cx="6242538" cy="2211251"/>
          </a:xfrm>
          <a:prstGeom prst="up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rgbClr val="002060"/>
                </a:solidFill>
              </a:rPr>
              <a:t>Usmerjenost v dobrobit pacienta</a:t>
            </a:r>
          </a:p>
        </p:txBody>
      </p:sp>
    </p:spTree>
    <p:extLst>
      <p:ext uri="{BB962C8B-B14F-4D97-AF65-F5344CB8AC3E}">
        <p14:creationId xmlns:p14="http://schemas.microsoft.com/office/powerpoint/2010/main" val="2700740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1729</Words>
  <Application>Microsoft Office PowerPoint</Application>
  <PresentationFormat>Širokozaslonsko</PresentationFormat>
  <Paragraphs>245</Paragraphs>
  <Slides>14</Slides>
  <Notes>12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Officeova tema</vt:lpstr>
      <vt:lpstr>Nova izdaja standarda za medicinske laboratorije,  SIST EN ISO 15189:2023</vt:lpstr>
      <vt:lpstr>Vsebina</vt:lpstr>
      <vt:lpstr>Zakaj revizija</vt:lpstr>
      <vt:lpstr>Potek revizije</vt:lpstr>
      <vt:lpstr>Področje uporabe</vt:lpstr>
      <vt:lpstr>Povezave z drugimi standardi</vt:lpstr>
      <vt:lpstr>Spremembe - splošno</vt:lpstr>
      <vt:lpstr>Nova struktura standarda</vt:lpstr>
      <vt:lpstr>Splošne zahteve</vt:lpstr>
      <vt:lpstr>Strukturne in upravne zahteve</vt:lpstr>
      <vt:lpstr>Zahteve glede virov</vt:lpstr>
      <vt:lpstr>Zahteve glede procesov</vt:lpstr>
      <vt:lpstr>Zahteve za sistem vodenja</vt:lpstr>
      <vt:lpstr>Prehodno obdobje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predavanja</dc:title>
  <dc:creator>Luka Križnik</dc:creator>
  <cp:lastModifiedBy>Katja Otrin Debevc</cp:lastModifiedBy>
  <cp:revision>26</cp:revision>
  <dcterms:created xsi:type="dcterms:W3CDTF">2022-05-17T07:53:24Z</dcterms:created>
  <dcterms:modified xsi:type="dcterms:W3CDTF">2023-06-07T07:46:02Z</dcterms:modified>
</cp:coreProperties>
</file>