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26A"/>
    <a:srgbClr val="0F2545"/>
    <a:srgbClr val="FBFBFB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85" autoAdjust="0"/>
    <p:restoredTop sz="82653" autoAdjust="0"/>
  </p:normalViewPr>
  <p:slideViewPr>
    <p:cSldViewPr snapToGrid="0">
      <p:cViewPr varScale="1">
        <p:scale>
          <a:sx n="101" d="100"/>
          <a:sy n="101" d="100"/>
        </p:scale>
        <p:origin x="13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kelvin\MIRS\SFM\Znanstveno%20meroslovje\02%20Interkomparacije%20in%20EURAMET%20projekti\Prostornina\2022_dispenzerji%20goriva%20(MSLOTW)\ANALIZA%203%202023%2003%20Rev%20MGr\Primerjava%20B95%20230313%20NDP%203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kelvin\MIRS\SFM\Znanstveno%20meroslovje\02%20Interkomparacije%20in%20EURAMET%20projekti\Prostornina\2022_dispenzerji%20goriva%20(MSLOTW)\ANALIZA%203%202023%2003%20Rev%20MGr\Primerjava%20B95%20230313%20NDP%20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sz="1800" b="1" i="0" u="none" strike="noStrike" baseline="0" dirty="0" err="1" smtClean="0">
                <a:solidFill>
                  <a:sysClr val="windowText" lastClr="000000"/>
                </a:solidFill>
                <a:effectLst/>
              </a:rPr>
              <a:t>Q</a:t>
            </a:r>
            <a:r>
              <a:rPr lang="sl-SI" sz="1800" b="1" i="0" u="none" strike="noStrike" baseline="-25000" dirty="0" err="1" smtClean="0">
                <a:solidFill>
                  <a:sysClr val="windowText" lastClr="000000"/>
                </a:solidFill>
                <a:effectLst/>
              </a:rPr>
              <a:t>min</a:t>
            </a:r>
            <a:endParaRPr lang="en-US" sz="1800" baseline="-25000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1545204066368428"/>
          <c:y val="0.730321063919992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>
        <c:manualLayout>
          <c:layoutTarget val="inner"/>
          <c:xMode val="edge"/>
          <c:yMode val="edge"/>
          <c:x val="7.8168292651298682E-2"/>
          <c:y val="4.2743028401171321E-2"/>
          <c:w val="0.89095275775865745"/>
          <c:h val="0.84108932652390389"/>
        </c:manualLayout>
      </c:layout>
      <c:lineChart>
        <c:grouping val="standard"/>
        <c:varyColors val="0"/>
        <c:ser>
          <c:idx val="0"/>
          <c:order val="0"/>
          <c:tx>
            <c:strRef>
              <c:f>'B95 u(xi) 2 GRAFI'!$C$38</c:f>
              <c:strCache>
                <c:ptCount val="1"/>
                <c:pt idx="0">
                  <c:v>y - U(y)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'B95 u(xi) 2 GRAFI'!$B$39:$B$50</c:f>
              <c:strCache>
                <c:ptCount val="12"/>
                <c:pt idx="0">
                  <c:v>B1</c:v>
                </c:pt>
                <c:pt idx="1">
                  <c:v>B1</c:v>
                </c:pt>
                <c:pt idx="2">
                  <c:v>B2</c:v>
                </c:pt>
                <c:pt idx="3">
                  <c:v>B2</c:v>
                </c:pt>
                <c:pt idx="4">
                  <c:v>B3</c:v>
                </c:pt>
                <c:pt idx="5">
                  <c:v>B3</c:v>
                </c:pt>
                <c:pt idx="6">
                  <c:v>B4</c:v>
                </c:pt>
                <c:pt idx="7">
                  <c:v>B4</c:v>
                </c:pt>
                <c:pt idx="8">
                  <c:v>B6</c:v>
                </c:pt>
                <c:pt idx="9">
                  <c:v>B6</c:v>
                </c:pt>
                <c:pt idx="10">
                  <c:v>B7</c:v>
                </c:pt>
                <c:pt idx="11">
                  <c:v>B7</c:v>
                </c:pt>
              </c:strCache>
            </c:strRef>
          </c:cat>
          <c:val>
            <c:numRef>
              <c:f>'B95 u(xi) 2 GRAFI'!$F$39:$F$50</c:f>
              <c:numCache>
                <c:formatCode>0.000</c:formatCode>
                <c:ptCount val="12"/>
                <c:pt idx="0">
                  <c:v>0.28271170099768833</c:v>
                </c:pt>
                <c:pt idx="1">
                  <c:v>0.28271170099768833</c:v>
                </c:pt>
                <c:pt idx="2">
                  <c:v>0.28271170099768833</c:v>
                </c:pt>
                <c:pt idx="3">
                  <c:v>0.28271170099768833</c:v>
                </c:pt>
                <c:pt idx="4">
                  <c:v>0.28271170099768833</c:v>
                </c:pt>
                <c:pt idx="5">
                  <c:v>0.28271170099768833</c:v>
                </c:pt>
                <c:pt idx="6">
                  <c:v>0.28271170099768833</c:v>
                </c:pt>
                <c:pt idx="7">
                  <c:v>0.28271170099768833</c:v>
                </c:pt>
                <c:pt idx="8">
                  <c:v>0.28271170099768833</c:v>
                </c:pt>
                <c:pt idx="9">
                  <c:v>0.28271170099768833</c:v>
                </c:pt>
                <c:pt idx="10">
                  <c:v>0.28271170099768833</c:v>
                </c:pt>
                <c:pt idx="11">
                  <c:v>0.28271170099768833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26-446C-805B-5B3C976C3A7A}"/>
            </c:ext>
          </c:extLst>
        </c:ser>
        <c:ser>
          <c:idx val="1"/>
          <c:order val="1"/>
          <c:tx>
            <c:strRef>
              <c:f>'B95 u(xi) 2 GRAFI'!$H$38</c:f>
              <c:strCache>
                <c:ptCount val="1"/>
                <c:pt idx="0">
                  <c:v>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'B95 u(xi) 2 GRAFI'!$B$39:$B$50</c:f>
              <c:strCache>
                <c:ptCount val="12"/>
                <c:pt idx="0">
                  <c:v>B1</c:v>
                </c:pt>
                <c:pt idx="1">
                  <c:v>B1</c:v>
                </c:pt>
                <c:pt idx="2">
                  <c:v>B2</c:v>
                </c:pt>
                <c:pt idx="3">
                  <c:v>B2</c:v>
                </c:pt>
                <c:pt idx="4">
                  <c:v>B3</c:v>
                </c:pt>
                <c:pt idx="5">
                  <c:v>B3</c:v>
                </c:pt>
                <c:pt idx="6">
                  <c:v>B4</c:v>
                </c:pt>
                <c:pt idx="7">
                  <c:v>B4</c:v>
                </c:pt>
                <c:pt idx="8">
                  <c:v>B6</c:v>
                </c:pt>
                <c:pt idx="9">
                  <c:v>B6</c:v>
                </c:pt>
                <c:pt idx="10">
                  <c:v>B7</c:v>
                </c:pt>
                <c:pt idx="11">
                  <c:v>B7</c:v>
                </c:pt>
              </c:strCache>
            </c:strRef>
          </c:cat>
          <c:val>
            <c:numRef>
              <c:f>'B95 u(xi) 2 GRAFI'!$H$39:$H$50</c:f>
              <c:numCache>
                <c:formatCode>0.000</c:formatCode>
                <c:ptCount val="12"/>
                <c:pt idx="0">
                  <c:v>0.33108333333333329</c:v>
                </c:pt>
                <c:pt idx="1">
                  <c:v>0.33108333333333329</c:v>
                </c:pt>
                <c:pt idx="2">
                  <c:v>0.33108333333333329</c:v>
                </c:pt>
                <c:pt idx="3">
                  <c:v>0.33108333333333329</c:v>
                </c:pt>
                <c:pt idx="4">
                  <c:v>0.33108333333333329</c:v>
                </c:pt>
                <c:pt idx="5">
                  <c:v>0.33108333333333329</c:v>
                </c:pt>
                <c:pt idx="6">
                  <c:v>0.33108333333333329</c:v>
                </c:pt>
                <c:pt idx="7">
                  <c:v>0.33108333333333329</c:v>
                </c:pt>
                <c:pt idx="8">
                  <c:v>0.33108333333333329</c:v>
                </c:pt>
                <c:pt idx="9">
                  <c:v>0.33108333333333329</c:v>
                </c:pt>
                <c:pt idx="10">
                  <c:v>0.33108333333333329</c:v>
                </c:pt>
                <c:pt idx="11">
                  <c:v>0.33108333333333329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26-446C-805B-5B3C976C3A7A}"/>
            </c:ext>
          </c:extLst>
        </c:ser>
        <c:ser>
          <c:idx val="2"/>
          <c:order val="2"/>
          <c:tx>
            <c:strRef>
              <c:f>'B95 u(xi) 2 GRAFI'!$E$38</c:f>
              <c:strCache>
                <c:ptCount val="1"/>
                <c:pt idx="0">
                  <c:v>y + U(y)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'B95 u(xi) 2 GRAFI'!$B$39:$B$50</c:f>
              <c:strCache>
                <c:ptCount val="12"/>
                <c:pt idx="0">
                  <c:v>B1</c:v>
                </c:pt>
                <c:pt idx="1">
                  <c:v>B1</c:v>
                </c:pt>
                <c:pt idx="2">
                  <c:v>B2</c:v>
                </c:pt>
                <c:pt idx="3">
                  <c:v>B2</c:v>
                </c:pt>
                <c:pt idx="4">
                  <c:v>B3</c:v>
                </c:pt>
                <c:pt idx="5">
                  <c:v>B3</c:v>
                </c:pt>
                <c:pt idx="6">
                  <c:v>B4</c:v>
                </c:pt>
                <c:pt idx="7">
                  <c:v>B4</c:v>
                </c:pt>
                <c:pt idx="8">
                  <c:v>B6</c:v>
                </c:pt>
                <c:pt idx="9">
                  <c:v>B6</c:v>
                </c:pt>
                <c:pt idx="10">
                  <c:v>B7</c:v>
                </c:pt>
                <c:pt idx="11">
                  <c:v>B7</c:v>
                </c:pt>
              </c:strCache>
            </c:strRef>
          </c:cat>
          <c:val>
            <c:numRef>
              <c:f>'B95 u(xi) 2 GRAFI'!$I$39:$I$50</c:f>
              <c:numCache>
                <c:formatCode>0.000</c:formatCode>
                <c:ptCount val="12"/>
                <c:pt idx="0">
                  <c:v>0.37945496566897824</c:v>
                </c:pt>
                <c:pt idx="1">
                  <c:v>0.37945496566897824</c:v>
                </c:pt>
                <c:pt idx="2">
                  <c:v>0.37945496566897824</c:v>
                </c:pt>
                <c:pt idx="3">
                  <c:v>0.37945496566897824</c:v>
                </c:pt>
                <c:pt idx="4">
                  <c:v>0.37945496566897824</c:v>
                </c:pt>
                <c:pt idx="5">
                  <c:v>0.37945496566897824</c:v>
                </c:pt>
                <c:pt idx="6">
                  <c:v>0.37945496566897824</c:v>
                </c:pt>
                <c:pt idx="7">
                  <c:v>0.37945496566897824</c:v>
                </c:pt>
                <c:pt idx="8">
                  <c:v>0.37945496566897824</c:v>
                </c:pt>
                <c:pt idx="9">
                  <c:v>0.37945496566897824</c:v>
                </c:pt>
                <c:pt idx="10">
                  <c:v>0.37945496566897824</c:v>
                </c:pt>
                <c:pt idx="11">
                  <c:v>0.37945496566897824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D26-446C-805B-5B3C976C3A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5113864"/>
        <c:axId val="495115504"/>
      </c:lineChart>
      <c:scatterChart>
        <c:scatterStyle val="lineMarker"/>
        <c:varyColors val="0"/>
        <c:ser>
          <c:idx val="3"/>
          <c:order val="3"/>
          <c:tx>
            <c:strRef>
              <c:f>'B95 u(xi) 2 GRAFI'!$C$11</c:f>
              <c:strCache>
                <c:ptCount val="1"/>
                <c:pt idx="0">
                  <c:v>Qmin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ED26-446C-805B-5B3C976C3A7A}"/>
              </c:ext>
            </c:extLst>
          </c:dPt>
          <c:dLbls>
            <c:dLbl>
              <c:idx val="0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l-S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D26-446C-805B-5B3C976C3A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fixedVal"/>
            <c:noEndCap val="0"/>
            <c:val val="0.16700000000000004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yVal>
            <c:numRef>
              <c:f>'B95 u(xi) 2 GRAFI'!$C$12:$C$23</c:f>
              <c:numCache>
                <c:formatCode>0.00</c:formatCode>
                <c:ptCount val="12"/>
                <c:pt idx="0">
                  <c:v>0.52</c:v>
                </c:pt>
                <c:pt idx="1">
                  <c:v>0.41</c:v>
                </c:pt>
                <c:pt idx="2">
                  <c:v>0.41</c:v>
                </c:pt>
                <c:pt idx="3">
                  <c:v>0.41</c:v>
                </c:pt>
                <c:pt idx="4">
                  <c:v>0.2</c:v>
                </c:pt>
                <c:pt idx="5">
                  <c:v>0.2</c:v>
                </c:pt>
                <c:pt idx="6">
                  <c:v>0.3</c:v>
                </c:pt>
                <c:pt idx="7">
                  <c:v>0.2</c:v>
                </c:pt>
                <c:pt idx="8">
                  <c:v>0.26</c:v>
                </c:pt>
                <c:pt idx="9">
                  <c:v>0.27</c:v>
                </c:pt>
                <c:pt idx="10">
                  <c:v>0.49</c:v>
                </c:pt>
                <c:pt idx="11">
                  <c:v>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ED26-446C-805B-5B3C976C3A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5113864"/>
        <c:axId val="495115504"/>
      </c:scatterChart>
      <c:catAx>
        <c:axId val="495113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495115504"/>
        <c:crosses val="autoZero"/>
        <c:auto val="1"/>
        <c:lblAlgn val="ctr"/>
        <c:lblOffset val="100"/>
        <c:noMultiLvlLbl val="0"/>
      </c:catAx>
      <c:valAx>
        <c:axId val="49511550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495113864"/>
        <c:crosses val="autoZero"/>
        <c:crossBetween val="between"/>
      </c:valAx>
      <c:spPr>
        <a:solidFill>
          <a:sysClr val="window" lastClr="FFFFFF">
            <a:lumMod val="95000"/>
          </a:sysClr>
        </a:solidFill>
        <a:ln>
          <a:solidFill>
            <a:schemeClr val="accent1">
              <a:alpha val="97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48262064674049066"/>
          <c:y val="5.365197423743312E-2"/>
          <c:w val="0.48095524234748854"/>
          <c:h val="8.36658799022153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solidFill>
        <a:srgbClr val="0F2545"/>
      </a:solidFill>
    </a:ln>
    <a:effectLst/>
  </c:spPr>
  <c:txPr>
    <a:bodyPr/>
    <a:lstStyle/>
    <a:p>
      <a:pPr>
        <a:defRPr/>
      </a:pPr>
      <a:endParaRPr lang="sl-S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sz="1800" b="1" i="0" u="none" strike="noStrike" baseline="0" dirty="0" err="1" smtClean="0">
                <a:solidFill>
                  <a:sysClr val="windowText" lastClr="000000"/>
                </a:solidFill>
                <a:effectLst/>
              </a:rPr>
              <a:t>Q</a:t>
            </a:r>
            <a:r>
              <a:rPr lang="sl-SI" sz="1800" b="1" i="0" u="none" strike="noStrike" baseline="-25000" dirty="0" err="1" smtClean="0">
                <a:solidFill>
                  <a:sysClr val="windowText" lastClr="000000"/>
                </a:solidFill>
                <a:effectLst/>
              </a:rPr>
              <a:t>max</a:t>
            </a:r>
            <a:endParaRPr lang="en-US" sz="1800" baseline="-25000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3910817386111035"/>
          <c:y val="0.713966873201018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>
        <c:manualLayout>
          <c:layoutTarget val="inner"/>
          <c:xMode val="edge"/>
          <c:yMode val="edge"/>
          <c:x val="8.3838726643503544E-2"/>
          <c:y val="4.4191463811363643E-2"/>
          <c:w val="0.89095275775865745"/>
          <c:h val="0.86298526046279178"/>
        </c:manualLayout>
      </c:layout>
      <c:lineChart>
        <c:grouping val="standard"/>
        <c:varyColors val="0"/>
        <c:ser>
          <c:idx val="0"/>
          <c:order val="0"/>
          <c:tx>
            <c:strRef>
              <c:f>'B95 u(xi) 2 GRAFI'!$C$38</c:f>
              <c:strCache>
                <c:ptCount val="1"/>
                <c:pt idx="0">
                  <c:v>y - U(y)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'B95 u(xi) 2 GRAFI'!$B$39:$B$50</c:f>
              <c:strCache>
                <c:ptCount val="12"/>
                <c:pt idx="0">
                  <c:v>B1</c:v>
                </c:pt>
                <c:pt idx="1">
                  <c:v>B1</c:v>
                </c:pt>
                <c:pt idx="2">
                  <c:v>B2</c:v>
                </c:pt>
                <c:pt idx="3">
                  <c:v>B2</c:v>
                </c:pt>
                <c:pt idx="4">
                  <c:v>B3</c:v>
                </c:pt>
                <c:pt idx="5">
                  <c:v>B3</c:v>
                </c:pt>
                <c:pt idx="6">
                  <c:v>B4</c:v>
                </c:pt>
                <c:pt idx="7">
                  <c:v>B4</c:v>
                </c:pt>
                <c:pt idx="8">
                  <c:v>B6</c:v>
                </c:pt>
                <c:pt idx="9">
                  <c:v>B6</c:v>
                </c:pt>
                <c:pt idx="10">
                  <c:v>B7</c:v>
                </c:pt>
                <c:pt idx="11">
                  <c:v>B7</c:v>
                </c:pt>
              </c:strCache>
            </c:strRef>
          </c:cat>
          <c:val>
            <c:numRef>
              <c:f>'B95 u(xi) 2 GRAFI'!$F$39:$F$50</c:f>
              <c:numCache>
                <c:formatCode>0.000</c:formatCode>
                <c:ptCount val="12"/>
                <c:pt idx="0">
                  <c:v>0.28271170099768833</c:v>
                </c:pt>
                <c:pt idx="1">
                  <c:v>0.28271170099768833</c:v>
                </c:pt>
                <c:pt idx="2">
                  <c:v>0.28271170099768833</c:v>
                </c:pt>
                <c:pt idx="3">
                  <c:v>0.28271170099768833</c:v>
                </c:pt>
                <c:pt idx="4">
                  <c:v>0.28271170099768833</c:v>
                </c:pt>
                <c:pt idx="5">
                  <c:v>0.28271170099768833</c:v>
                </c:pt>
                <c:pt idx="6">
                  <c:v>0.28271170099768833</c:v>
                </c:pt>
                <c:pt idx="7">
                  <c:v>0.28271170099768833</c:v>
                </c:pt>
                <c:pt idx="8">
                  <c:v>0.28271170099768833</c:v>
                </c:pt>
                <c:pt idx="9">
                  <c:v>0.28271170099768833</c:v>
                </c:pt>
                <c:pt idx="10">
                  <c:v>0.28271170099768833</c:v>
                </c:pt>
                <c:pt idx="11">
                  <c:v>0.28271170099768833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DBD-421D-B193-CC883A9E0486}"/>
            </c:ext>
          </c:extLst>
        </c:ser>
        <c:ser>
          <c:idx val="1"/>
          <c:order val="1"/>
          <c:tx>
            <c:strRef>
              <c:f>'B95 u(xi) 2 GRAFI'!$H$38</c:f>
              <c:strCache>
                <c:ptCount val="1"/>
                <c:pt idx="0">
                  <c:v>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'B95 u(xi) 2 GRAFI'!$B$39:$B$50</c:f>
              <c:strCache>
                <c:ptCount val="12"/>
                <c:pt idx="0">
                  <c:v>B1</c:v>
                </c:pt>
                <c:pt idx="1">
                  <c:v>B1</c:v>
                </c:pt>
                <c:pt idx="2">
                  <c:v>B2</c:v>
                </c:pt>
                <c:pt idx="3">
                  <c:v>B2</c:v>
                </c:pt>
                <c:pt idx="4">
                  <c:v>B3</c:v>
                </c:pt>
                <c:pt idx="5">
                  <c:v>B3</c:v>
                </c:pt>
                <c:pt idx="6">
                  <c:v>B4</c:v>
                </c:pt>
                <c:pt idx="7">
                  <c:v>B4</c:v>
                </c:pt>
                <c:pt idx="8">
                  <c:v>B6</c:v>
                </c:pt>
                <c:pt idx="9">
                  <c:v>B6</c:v>
                </c:pt>
                <c:pt idx="10">
                  <c:v>B7</c:v>
                </c:pt>
                <c:pt idx="11">
                  <c:v>B7</c:v>
                </c:pt>
              </c:strCache>
            </c:strRef>
          </c:cat>
          <c:val>
            <c:numRef>
              <c:f>'B95 u(xi) 2 GRAFI'!$H$39:$H$50</c:f>
              <c:numCache>
                <c:formatCode>0.000</c:formatCode>
                <c:ptCount val="12"/>
                <c:pt idx="0">
                  <c:v>0.33108333333333329</c:v>
                </c:pt>
                <c:pt idx="1">
                  <c:v>0.33108333333333329</c:v>
                </c:pt>
                <c:pt idx="2">
                  <c:v>0.33108333333333329</c:v>
                </c:pt>
                <c:pt idx="3">
                  <c:v>0.33108333333333329</c:v>
                </c:pt>
                <c:pt idx="4">
                  <c:v>0.33108333333333329</c:v>
                </c:pt>
                <c:pt idx="5">
                  <c:v>0.33108333333333329</c:v>
                </c:pt>
                <c:pt idx="6">
                  <c:v>0.33108333333333329</c:v>
                </c:pt>
                <c:pt idx="7">
                  <c:v>0.33108333333333329</c:v>
                </c:pt>
                <c:pt idx="8">
                  <c:v>0.33108333333333329</c:v>
                </c:pt>
                <c:pt idx="9">
                  <c:v>0.33108333333333329</c:v>
                </c:pt>
                <c:pt idx="10">
                  <c:v>0.33108333333333329</c:v>
                </c:pt>
                <c:pt idx="11">
                  <c:v>0.33108333333333329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DBD-421D-B193-CC883A9E0486}"/>
            </c:ext>
          </c:extLst>
        </c:ser>
        <c:ser>
          <c:idx val="2"/>
          <c:order val="2"/>
          <c:tx>
            <c:strRef>
              <c:f>'B95 u(xi) 2 GRAFI'!$E$38</c:f>
              <c:strCache>
                <c:ptCount val="1"/>
                <c:pt idx="0">
                  <c:v>y + U(y)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'B95 u(xi) 2 GRAFI'!$B$39:$B$50</c:f>
              <c:strCache>
                <c:ptCount val="12"/>
                <c:pt idx="0">
                  <c:v>B1</c:v>
                </c:pt>
                <c:pt idx="1">
                  <c:v>B1</c:v>
                </c:pt>
                <c:pt idx="2">
                  <c:v>B2</c:v>
                </c:pt>
                <c:pt idx="3">
                  <c:v>B2</c:v>
                </c:pt>
                <c:pt idx="4">
                  <c:v>B3</c:v>
                </c:pt>
                <c:pt idx="5">
                  <c:v>B3</c:v>
                </c:pt>
                <c:pt idx="6">
                  <c:v>B4</c:v>
                </c:pt>
                <c:pt idx="7">
                  <c:v>B4</c:v>
                </c:pt>
                <c:pt idx="8">
                  <c:v>B6</c:v>
                </c:pt>
                <c:pt idx="9">
                  <c:v>B6</c:v>
                </c:pt>
                <c:pt idx="10">
                  <c:v>B7</c:v>
                </c:pt>
                <c:pt idx="11">
                  <c:v>B7</c:v>
                </c:pt>
              </c:strCache>
            </c:strRef>
          </c:cat>
          <c:val>
            <c:numRef>
              <c:f>'B95 u(xi) 2 GRAFI'!$I$39:$I$50</c:f>
              <c:numCache>
                <c:formatCode>0.000</c:formatCode>
                <c:ptCount val="12"/>
                <c:pt idx="0">
                  <c:v>0.37945496566897824</c:v>
                </c:pt>
                <c:pt idx="1">
                  <c:v>0.37945496566897824</c:v>
                </c:pt>
                <c:pt idx="2">
                  <c:v>0.37945496566897824</c:v>
                </c:pt>
                <c:pt idx="3">
                  <c:v>0.37945496566897824</c:v>
                </c:pt>
                <c:pt idx="4">
                  <c:v>0.37945496566897824</c:v>
                </c:pt>
                <c:pt idx="5">
                  <c:v>0.37945496566897824</c:v>
                </c:pt>
                <c:pt idx="6">
                  <c:v>0.37945496566897824</c:v>
                </c:pt>
                <c:pt idx="7">
                  <c:v>0.37945496566897824</c:v>
                </c:pt>
                <c:pt idx="8">
                  <c:v>0.37945496566897824</c:v>
                </c:pt>
                <c:pt idx="9">
                  <c:v>0.37945496566897824</c:v>
                </c:pt>
                <c:pt idx="10">
                  <c:v>0.37945496566897824</c:v>
                </c:pt>
                <c:pt idx="11">
                  <c:v>0.37945496566897824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DBD-421D-B193-CC883A9E0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5113864"/>
        <c:axId val="495115504"/>
      </c:lineChart>
      <c:scatterChart>
        <c:scatterStyle val="lineMarker"/>
        <c:varyColors val="0"/>
        <c:ser>
          <c:idx val="3"/>
          <c:order val="3"/>
          <c:tx>
            <c:strRef>
              <c:f>'B95 u(xi) 2 GRAFI'!$D$11</c:f>
              <c:strCache>
                <c:ptCount val="1"/>
                <c:pt idx="0">
                  <c:v>Qmax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fixedVal"/>
            <c:noEndCap val="0"/>
            <c:val val="0.16700000000000004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yVal>
            <c:numRef>
              <c:f>'B95 u(xi) 2 GRAFI'!$D$12:$D$23</c:f>
              <c:numCache>
                <c:formatCode>0.00</c:formatCode>
                <c:ptCount val="12"/>
                <c:pt idx="0">
                  <c:v>0.37</c:v>
                </c:pt>
                <c:pt idx="1">
                  <c:v>0.34</c:v>
                </c:pt>
                <c:pt idx="2">
                  <c:v>0.35</c:v>
                </c:pt>
                <c:pt idx="3">
                  <c:v>0.35</c:v>
                </c:pt>
                <c:pt idx="4">
                  <c:v>0.35099999999999998</c:v>
                </c:pt>
                <c:pt idx="5">
                  <c:v>0.40200000000000002</c:v>
                </c:pt>
                <c:pt idx="6">
                  <c:v>0.3</c:v>
                </c:pt>
                <c:pt idx="7">
                  <c:v>0.3</c:v>
                </c:pt>
                <c:pt idx="8">
                  <c:v>0.25</c:v>
                </c:pt>
                <c:pt idx="9">
                  <c:v>0.26</c:v>
                </c:pt>
                <c:pt idx="10">
                  <c:v>0.36</c:v>
                </c:pt>
                <c:pt idx="11">
                  <c:v>0.34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DBD-421D-B193-CC883A9E0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5113864"/>
        <c:axId val="495115504"/>
      </c:scatterChart>
      <c:catAx>
        <c:axId val="495113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495115504"/>
        <c:crosses val="autoZero"/>
        <c:auto val="1"/>
        <c:lblAlgn val="ctr"/>
        <c:lblOffset val="100"/>
        <c:noMultiLvlLbl val="0"/>
      </c:catAx>
      <c:valAx>
        <c:axId val="49511550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495113864"/>
        <c:crosses val="autoZero"/>
        <c:crossBetween val="between"/>
      </c:valAx>
      <c:spPr>
        <a:solidFill>
          <a:sysClr val="window" lastClr="FFFFFF">
            <a:lumMod val="95000"/>
          </a:sysClr>
        </a:solidFill>
        <a:ln>
          <a:solidFill>
            <a:srgbClr val="0F2545">
              <a:alpha val="97000"/>
            </a:srgbClr>
          </a:solidFill>
        </a:ln>
        <a:effectLst/>
      </c:spPr>
    </c:plotArea>
    <c:legend>
      <c:legendPos val="b"/>
      <c:layout>
        <c:manualLayout>
          <c:xMode val="edge"/>
          <c:yMode val="edge"/>
          <c:x val="0.49690431538167346"/>
          <c:y val="0.81823990467613783"/>
          <c:w val="0.47052362280627291"/>
          <c:h val="7.51669048725525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solidFill>
        <a:srgbClr val="0F2545"/>
      </a:solidFill>
    </a:ln>
    <a:effectLst/>
  </c:spPr>
  <c:txPr>
    <a:bodyPr/>
    <a:lstStyle/>
    <a:p>
      <a:pPr>
        <a:defRPr/>
      </a:pPr>
      <a:endParaRPr lang="sl-S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55B00-0DDF-4306-9C6D-2AE8EAD033FA}" type="datetimeFigureOut">
              <a:rPr lang="sl-SI" smtClean="0"/>
              <a:t>6. 06. 2023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BF9FD-469F-4CD7-A79D-7B40CFE09C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0948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mtClean="0"/>
              <a:t>Prihajam iz MIRS. Overitve </a:t>
            </a:r>
            <a:r>
              <a:rPr lang="sl-SI" dirty="0" smtClean="0"/>
              <a:t>meril so po zakonu naloga MIRS. </a:t>
            </a:r>
          </a:p>
          <a:p>
            <a:r>
              <a:rPr lang="sl-SI" dirty="0" smtClean="0"/>
              <a:t>Lahko pa pooblastimo </a:t>
            </a:r>
            <a:r>
              <a:rPr lang="sl-SI" baseline="0" dirty="0" smtClean="0"/>
              <a:t>podjetja za </a:t>
            </a:r>
            <a:r>
              <a:rPr lang="sl-SI" baseline="0" smtClean="0"/>
              <a:t>izvajanje overitev. </a:t>
            </a:r>
            <a:endParaRPr lang="sl-SI" baseline="0" dirty="0" smtClean="0"/>
          </a:p>
          <a:p>
            <a:r>
              <a:rPr lang="sl-SI" baseline="0" dirty="0" smtClean="0"/>
              <a:t>Postopek overitve temelji na merjenjih (značilno za kalibracije oz. preskušanje), standard za kontrolne organe za je uporabljen, ker dobro opredeljuje neodvisnost in odločanje o skladnosti. </a:t>
            </a:r>
          </a:p>
          <a:p>
            <a:r>
              <a:rPr lang="sl-SI" baseline="0" dirty="0" smtClean="0"/>
              <a:t>V predstavitvi bom izpostavil, kako KO/IO prek programov, ki jih izvaja MIRS dokazujejo usposobljenost in zagotavljajo kakovost rezultatov. 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BF9FD-469F-4CD7-A79D-7B40CFE09CBD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6655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BF9FD-469F-4CD7-A79D-7B40CFE09CBD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958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err="1" smtClean="0"/>
              <a:t>medlaboratorijske</a:t>
            </a:r>
            <a:r>
              <a:rPr lang="sl-SI" dirty="0" smtClean="0"/>
              <a:t> – usposobljenost, kaj nekdo lahko; pilotni </a:t>
            </a:r>
            <a:r>
              <a:rPr lang="sl-SI" dirty="0" smtClean="0"/>
              <a:t>laboratorij </a:t>
            </a:r>
            <a:r>
              <a:rPr lang="sl-SI" dirty="0" smtClean="0"/>
              <a:t>MIRS ali zunanji; navadno referenca na podlagi rezultatov vseh udeležencev</a:t>
            </a:r>
          </a:p>
          <a:p>
            <a:r>
              <a:rPr lang="sl-SI" dirty="0" smtClean="0"/>
              <a:t>moduli – vsi pooblaščeni </a:t>
            </a:r>
            <a:r>
              <a:rPr lang="sl-SI" dirty="0" smtClean="0"/>
              <a:t>izvajalci, ponavljanje iz leta v leto za novo osebje</a:t>
            </a:r>
            <a:endParaRPr lang="sl-SI" dirty="0" smtClean="0"/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BF9FD-469F-4CD7-A79D-7B40CFE09CBD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3544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razlika med grafi: levo U = 1/3 NDP, desno U dejanski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BF9FD-469F-4CD7-A79D-7B40CFE09CBD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5599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 smtClean="0"/>
              <a:t>kakšna je razlika od med laboratorijske primerjave: vsi izvajalci (novi izvajalci), poudarek</a:t>
            </a:r>
            <a:r>
              <a:rPr lang="sl-SI" baseline="0" dirty="0" smtClean="0"/>
              <a:t> ni na primerjavi rezultatov, izvedba predpisanega postopka overitve, overitve, ki se izvajajo na terenu, pregled rezultatov, rutina izvedbe, poročilo za vsak IO</a:t>
            </a:r>
            <a:endParaRPr lang="sl-SI" dirty="0" smtClean="0"/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BF9FD-469F-4CD7-A79D-7B40CFE09CBD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240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 smtClean="0"/>
              <a:t>korektivni ukrepi, skupni sestanki za predstavitev rezultatov, dopolnitve predpisov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BF9FD-469F-4CD7-A79D-7B40CFE09CBD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3665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C27B7B-C12A-B28C-1AF3-58A5FD49A6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00D2976-912C-A5CD-A481-D6EDBE1894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07227FD-57CD-4096-9E39-44F50D789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999-68F7-49FC-B18D-DD4A0AA906BF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E06159F-CC4E-7470-E94B-207FDEFDF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327B336-100D-F5E1-B2AD-53D7BB8B1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023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B08FC6-1098-F2F9-BE92-C2CFF124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03D3E55-2456-DB86-4F79-4F78F6AC23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3CA6F45-8E99-FE91-593F-896338F8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999-68F7-49FC-B18D-DD4A0AA906BF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ED6A0B3-3323-AA43-9B13-4C9ED2907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C2426C4-D1E6-50E6-0D7E-A013D5763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133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0503816C-75AE-9A5F-BED4-A040C027E8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DEB77CAB-24AD-297E-44B8-17C591651F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A714CB7-7B86-A305-6741-9EC4DD5BD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999-68F7-49FC-B18D-DD4A0AA906BF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7052636-BF86-C0CE-E29A-BF9B7B7E1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EC647CA-4B98-0982-F932-31E01D5A0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8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B38E1E-7221-BB8A-7B5C-6D670BF0C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5A80EEB-251C-BBA7-6812-6E5748EF2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5DE887D-B52D-9D61-8AE1-493B4C14F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999-68F7-49FC-B18D-DD4A0AA906BF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4885C81-CF53-6452-7A22-1110921D7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0005C29-0D17-76E2-7D4F-5522F463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222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8D839C-1FB3-4070-D1C9-05B247629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B1C86A3-47AB-9F17-4049-1B5D3C0D5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7570DAA-1BAC-B5EB-6BBF-E940323DE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999-68F7-49FC-B18D-DD4A0AA906BF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71713F2-56B0-BA0E-1B70-91CC05AC5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DB427AF-FED0-C308-B483-10F356070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566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F73141-1DE7-1B2B-FBC3-B9066DEA1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182A32D-34B8-D79B-F6A7-74C0EEBBD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8AC7AC7-ED71-F40F-1291-E0D32C785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AB37694-1C8B-59C9-17DD-E04B491A4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999-68F7-49FC-B18D-DD4A0AA906BF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F405F7E-8513-24C1-883B-13869439C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7190CCD-308C-0B71-4859-F96C0B0D4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7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6C0059-E315-13ED-4269-24F8BB03E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4A75AE3-7347-DB93-EF36-FF7E47955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F0D6CD8-1F3D-110D-6D44-0FDD5E6C1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0CE6FFC2-DF83-851E-3B95-83F9DC4FAB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8245123F-65FD-CDDD-E659-BA7648D6B7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127D8216-D4AD-38B3-5EA3-8E18F60EC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999-68F7-49FC-B18D-DD4A0AA906BF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838C9C05-2561-248F-9957-9D9ACA504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7D258B4C-A0B5-020D-ADE5-D13C89D7A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732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2E5CB2-522A-AE70-3247-8D185498B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22A46456-2616-EF4C-89C6-DD6B52C11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999-68F7-49FC-B18D-DD4A0AA906BF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05C4953D-D870-67D5-0368-74F331664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62D90C97-A3B6-695E-E017-35361AD3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68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C8EB22D1-C1EA-8292-46F2-4E71D8FC3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999-68F7-49FC-B18D-DD4A0AA906BF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3FE95ACC-7865-587E-13E6-8353B8B13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7475EA9B-52A4-D4C8-8F54-D1EE0E273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974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AA2EF6-7878-E91C-6CC6-6EC2FEF45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C432794-E358-7BB8-E3A7-9545ABD28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B8E02258-2F89-D1BD-89F0-09FAAC697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E3945EF-5A65-BCAA-714F-606FBCE94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999-68F7-49FC-B18D-DD4A0AA906BF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B473D38-1BCE-5667-CAE9-9342C3562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953EC78-8E61-165B-1190-3A6E562C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32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0B1218-6B99-65D3-4CC6-24671169E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5B9EA9E8-B731-43FA-11B2-4A4956A9E6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20FB99F8-6DB1-826A-7C93-41A0F5232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6C327CC-2270-DC25-AFF0-64F23D79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999-68F7-49FC-B18D-DD4A0AA906BF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3F52220-6EC7-BC09-58F7-3EC5EED37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401FD01-F4F4-9451-107C-554ED75CA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6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43CCD794-9764-8893-EC3D-8936E6D12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1FCD764-612A-03D0-45AB-69179A2FA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C8BC6E8-524B-A8C3-7200-D7EDC5609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5F999-68F7-49FC-B18D-DD4A0AA906BF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8355A1C-A72D-C62C-5B3F-1190F34C1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85066F2-B2F4-5498-692E-7BC2998D8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06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5AF97F-8D93-70B6-D17F-58234BB1C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94484" y="3710161"/>
            <a:ext cx="6673516" cy="1655762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chemeClr val="bg1"/>
                </a:solidFill>
              </a:rPr>
              <a:t>Zagotavljanje veljavnosti rezultatov kontrole na področju meroslovja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3919685-3718-A2E9-D365-38FEEE2BE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94482" y="5457998"/>
            <a:ext cx="6673517" cy="1655762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mag. Matej Grum, </a:t>
            </a:r>
          </a:p>
          <a:p>
            <a:r>
              <a:rPr lang="pl-PL" dirty="0">
                <a:solidFill>
                  <a:schemeClr val="bg1"/>
                </a:solidFill>
              </a:rPr>
              <a:t>Urad RS za meroslovje</a:t>
            </a:r>
          </a:p>
        </p:txBody>
      </p:sp>
      <p:pic>
        <p:nvPicPr>
          <p:cNvPr id="9" name="Slika 8" descr="Slika, ki vsebuje besede besedilo, čelada, vektorska grafika, sličica&#10;&#10;Opis je samodejno ustvarjen">
            <a:extLst>
              <a:ext uri="{FF2B5EF4-FFF2-40B4-BE49-F238E27FC236}">
                <a16:creationId xmlns:a16="http://schemas.microsoft.com/office/drawing/2014/main" id="{D0CE7352-F8ED-6E0B-C41E-3B3E50FF125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48" y="1386657"/>
            <a:ext cx="3056752" cy="4084686"/>
          </a:xfrm>
          <a:prstGeom prst="rect">
            <a:avLst/>
          </a:prstGeom>
        </p:spPr>
      </p:pic>
      <p:pic>
        <p:nvPicPr>
          <p:cNvPr id="5" name="Slika 4" descr="Slika, ki vsebuje besede čelada&#10;&#10;Opis je samodejno ustvarjen">
            <a:extLst>
              <a:ext uri="{FF2B5EF4-FFF2-40B4-BE49-F238E27FC236}">
                <a16:creationId xmlns:a16="http://schemas.microsoft.com/office/drawing/2014/main" id="{679B7FF3-91C2-BC7C-BFA3-6CF4E0E3CA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56" r="25088"/>
          <a:stretch/>
        </p:blipFill>
        <p:spPr>
          <a:xfrm>
            <a:off x="9096375" y="0"/>
            <a:ext cx="3095625" cy="2961743"/>
          </a:xfrm>
          <a:prstGeom prst="rect">
            <a:avLst/>
          </a:prstGeom>
        </p:spPr>
      </p:pic>
      <p:pic>
        <p:nvPicPr>
          <p:cNvPr id="6" name="Slika 5" descr="Slika, ki vsebuje besede besedilo&#10;&#10;Opis je samodejno ustvarjen">
            <a:extLst>
              <a:ext uri="{FF2B5EF4-FFF2-40B4-BE49-F238E27FC236}">
                <a16:creationId xmlns:a16="http://schemas.microsoft.com/office/drawing/2014/main" id="{B4C7F22E-B883-718D-B56A-61CFE62DEC62}"/>
              </a:ext>
            </a:extLst>
          </p:cNvPr>
          <p:cNvPicPr/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82"/>
          <a:stretch/>
        </p:blipFill>
        <p:spPr>
          <a:xfrm>
            <a:off x="9751309" y="5890834"/>
            <a:ext cx="2275368" cy="66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9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/>
          <a:lstStyle/>
          <a:p>
            <a:r>
              <a:rPr lang="sl-SI" b="1" dirty="0" err="1">
                <a:solidFill>
                  <a:srgbClr val="22326A"/>
                </a:solidFill>
              </a:rPr>
              <a:t>Medlaboratorijska</a:t>
            </a:r>
            <a:r>
              <a:rPr lang="sl-SI" b="1" dirty="0">
                <a:solidFill>
                  <a:srgbClr val="22326A"/>
                </a:solidFill>
              </a:rPr>
              <a:t> primerjava: </a:t>
            </a:r>
            <a:br>
              <a:rPr lang="sl-SI" b="1" dirty="0">
                <a:solidFill>
                  <a:srgbClr val="22326A"/>
                </a:solidFill>
              </a:rPr>
            </a:br>
            <a:r>
              <a:rPr lang="sl-SI" b="1" dirty="0">
                <a:solidFill>
                  <a:srgbClr val="22326A"/>
                </a:solidFill>
              </a:rPr>
              <a:t>vodomeri</a:t>
            </a:r>
            <a:endParaRPr lang="en-GB" b="1" dirty="0">
              <a:solidFill>
                <a:srgbClr val="22326A"/>
              </a:solidFill>
            </a:endParaRPr>
          </a:p>
        </p:txBody>
      </p:sp>
      <p:pic>
        <p:nvPicPr>
          <p:cNvPr id="3" name="Slika 2" descr="Slika, ki vsebuje besede čelada&#10;&#10;Opis je samodejno ustvarjen">
            <a:extLst>
              <a:ext uri="{FF2B5EF4-FFF2-40B4-BE49-F238E27FC236}">
                <a16:creationId xmlns:a16="http://schemas.microsoft.com/office/drawing/2014/main" id="{63808BAF-42A9-A650-980D-202B2EF941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8" r="38133"/>
          <a:stretch/>
        </p:blipFill>
        <p:spPr>
          <a:xfrm>
            <a:off x="10066499" y="0"/>
            <a:ext cx="2125501" cy="1801525"/>
          </a:xfrm>
          <a:prstGeom prst="rect">
            <a:avLst/>
          </a:prstGeom>
        </p:spPr>
      </p:pic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CC1A1E81-B98A-C6CD-FC04-7E9B56AE7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41" y="6007605"/>
            <a:ext cx="496035" cy="662843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CDA768F-CBF5-8902-0347-DC1C1CA3716D}"/>
              </a:ext>
            </a:extLst>
          </p:cNvPr>
          <p:cNvSpPr txBox="1">
            <a:spLocks/>
          </p:cNvSpPr>
          <p:nvPr/>
        </p:nvSpPr>
        <p:spPr>
          <a:xfrm>
            <a:off x="509541" y="1950851"/>
            <a:ext cx="5114925" cy="12591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400" dirty="0" smtClean="0">
                <a:latin typeface="+mj-lt"/>
              </a:rPr>
              <a:t>DN20</a:t>
            </a:r>
          </a:p>
          <a:p>
            <a:r>
              <a:rPr lang="sl-SI" sz="2400" dirty="0" smtClean="0">
                <a:latin typeface="+mj-lt"/>
              </a:rPr>
              <a:t>R40</a:t>
            </a:r>
          </a:p>
          <a:p>
            <a:r>
              <a:rPr lang="sl-SI" sz="2400" dirty="0" smtClean="0">
                <a:latin typeface="+mj-lt"/>
              </a:rPr>
              <a:t>Q</a:t>
            </a:r>
            <a:r>
              <a:rPr lang="sl-SI" sz="2400" baseline="-25000" dirty="0" smtClean="0">
                <a:latin typeface="+mj-lt"/>
              </a:rPr>
              <a:t>1</a:t>
            </a:r>
            <a:r>
              <a:rPr lang="sl-SI" sz="2400" dirty="0" smtClean="0">
                <a:latin typeface="+mj-lt"/>
              </a:rPr>
              <a:t>, Q</a:t>
            </a:r>
            <a:r>
              <a:rPr lang="sl-SI" sz="2400" baseline="-25000" dirty="0" smtClean="0">
                <a:latin typeface="+mj-lt"/>
              </a:rPr>
              <a:t>2</a:t>
            </a:r>
            <a:r>
              <a:rPr lang="sl-SI" sz="2400" dirty="0" smtClean="0">
                <a:latin typeface="+mj-lt"/>
              </a:rPr>
              <a:t>, Q</a:t>
            </a:r>
            <a:r>
              <a:rPr lang="sl-SI" sz="2400" baseline="-25000" dirty="0" smtClean="0">
                <a:latin typeface="+mj-lt"/>
              </a:rPr>
              <a:t>3</a:t>
            </a:r>
          </a:p>
        </p:txBody>
      </p:sp>
      <p:pic>
        <p:nvPicPr>
          <p:cNvPr id="8" name="Slika 7" descr="IMG_20210709_10410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" r="6619" b="284"/>
          <a:stretch>
            <a:fillRect/>
          </a:stretch>
        </p:blipFill>
        <p:spPr bwMode="auto">
          <a:xfrm>
            <a:off x="1376880" y="3526536"/>
            <a:ext cx="3499111" cy="290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8" descr="IMG_20210709_1041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91" y="3526536"/>
            <a:ext cx="3859308" cy="2900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3664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/>
          <a:lstStyle/>
          <a:p>
            <a:r>
              <a:rPr lang="sl-SI" b="1" dirty="0">
                <a:solidFill>
                  <a:srgbClr val="22326A"/>
                </a:solidFill>
              </a:rPr>
              <a:t>Rezultati primerjave</a:t>
            </a:r>
            <a:endParaRPr lang="en-GB" b="1" dirty="0">
              <a:solidFill>
                <a:srgbClr val="22326A"/>
              </a:solidFill>
            </a:endParaRPr>
          </a:p>
        </p:txBody>
      </p:sp>
      <p:pic>
        <p:nvPicPr>
          <p:cNvPr id="3" name="Slika 2" descr="Slika, ki vsebuje besede čelada&#10;&#10;Opis je samodejno ustvarjen">
            <a:extLst>
              <a:ext uri="{FF2B5EF4-FFF2-40B4-BE49-F238E27FC236}">
                <a16:creationId xmlns:a16="http://schemas.microsoft.com/office/drawing/2014/main" id="{63808BAF-42A9-A650-980D-202B2EF941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8" r="38133"/>
          <a:stretch/>
        </p:blipFill>
        <p:spPr>
          <a:xfrm>
            <a:off x="10066499" y="0"/>
            <a:ext cx="2125501" cy="1801525"/>
          </a:xfrm>
          <a:prstGeom prst="rect">
            <a:avLst/>
          </a:prstGeom>
        </p:spPr>
      </p:pic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CC1A1E81-B98A-C6CD-FC04-7E9B56AE7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41" y="6007605"/>
            <a:ext cx="496035" cy="662843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54115"/>
            <a:ext cx="4086006" cy="2575542"/>
          </a:xfrm>
          <a:prstGeom prst="rect">
            <a:avLst/>
          </a:prstGeom>
          <a:noFill/>
          <a:ln>
            <a:solidFill>
              <a:srgbClr val="0F2545"/>
            </a:solidFill>
          </a:ln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81426"/>
            <a:ext cx="4086006" cy="2569883"/>
          </a:xfrm>
          <a:prstGeom prst="rect">
            <a:avLst/>
          </a:prstGeom>
          <a:noFill/>
          <a:ln>
            <a:solidFill>
              <a:srgbClr val="0F2545"/>
            </a:solidFill>
          </a:ln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4154115"/>
            <a:ext cx="3904579" cy="2569883"/>
          </a:xfrm>
          <a:prstGeom prst="rect">
            <a:avLst/>
          </a:prstGeom>
          <a:noFill/>
          <a:ln>
            <a:solidFill>
              <a:srgbClr val="0F2545"/>
            </a:solidFill>
          </a:ln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07384"/>
            <a:ext cx="3904579" cy="2543925"/>
          </a:xfrm>
          <a:prstGeom prst="rect">
            <a:avLst/>
          </a:prstGeom>
          <a:noFill/>
          <a:ln>
            <a:solidFill>
              <a:srgbClr val="0F2545"/>
            </a:solidFill>
          </a:ln>
        </p:spPr>
      </p:pic>
    </p:spTree>
    <p:extLst>
      <p:ext uri="{BB962C8B-B14F-4D97-AF65-F5344CB8AC3E}">
        <p14:creationId xmlns:p14="http://schemas.microsoft.com/office/powerpoint/2010/main" val="3625590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/>
          <a:lstStyle/>
          <a:p>
            <a:r>
              <a:rPr lang="sl-SI" b="1" dirty="0" smtClean="0">
                <a:solidFill>
                  <a:srgbClr val="22326A"/>
                </a:solidFill>
              </a:rPr>
              <a:t>Moduli </a:t>
            </a:r>
            <a:r>
              <a:rPr lang="sl-SI" b="1" dirty="0" smtClean="0">
                <a:solidFill>
                  <a:srgbClr val="22326A"/>
                </a:solidFill>
              </a:rPr>
              <a:t>za preverjanje </a:t>
            </a:r>
            <a:r>
              <a:rPr lang="sl-SI" b="1" dirty="0" smtClean="0">
                <a:solidFill>
                  <a:srgbClr val="22326A"/>
                </a:solidFill>
              </a:rPr>
              <a:t>usposobljenosti</a:t>
            </a:r>
            <a:endParaRPr lang="en-GB" b="1" dirty="0">
              <a:solidFill>
                <a:srgbClr val="22326A"/>
              </a:solidFill>
            </a:endParaRPr>
          </a:p>
        </p:txBody>
      </p:sp>
      <p:pic>
        <p:nvPicPr>
          <p:cNvPr id="3" name="Slika 2" descr="Slika, ki vsebuje besede čelada&#10;&#10;Opis je samodejno ustvarjen">
            <a:extLst>
              <a:ext uri="{FF2B5EF4-FFF2-40B4-BE49-F238E27FC236}">
                <a16:creationId xmlns:a16="http://schemas.microsoft.com/office/drawing/2014/main" id="{63808BAF-42A9-A650-980D-202B2EF941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8" r="38133"/>
          <a:stretch/>
        </p:blipFill>
        <p:spPr>
          <a:xfrm>
            <a:off x="10066499" y="0"/>
            <a:ext cx="2125501" cy="1801525"/>
          </a:xfrm>
          <a:prstGeom prst="rect">
            <a:avLst/>
          </a:prstGeom>
        </p:spPr>
      </p:pic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CC1A1E81-B98A-C6CD-FC04-7E9B56AE7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41" y="6007605"/>
            <a:ext cx="496035" cy="662843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CDA768F-CBF5-8902-0347-DC1C1CA3716D}"/>
              </a:ext>
            </a:extLst>
          </p:cNvPr>
          <p:cNvSpPr txBox="1">
            <a:spLocks/>
          </p:cNvSpPr>
          <p:nvPr/>
        </p:nvSpPr>
        <p:spPr>
          <a:xfrm>
            <a:off x="509541" y="1898061"/>
            <a:ext cx="8900833" cy="41987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400" b="1" dirty="0" smtClean="0">
                <a:solidFill>
                  <a:srgbClr val="0F2545"/>
                </a:solidFill>
                <a:latin typeface="+mj-lt"/>
              </a:rPr>
              <a:t>Modul 1</a:t>
            </a:r>
            <a:r>
              <a:rPr lang="sl-SI" sz="2400" dirty="0" smtClean="0">
                <a:latin typeface="+mj-lt"/>
              </a:rPr>
              <a:t>: horizontalni predpisi zakonskega meroslovja</a:t>
            </a:r>
          </a:p>
          <a:p>
            <a:r>
              <a:rPr lang="sl-SI" sz="2400" b="1" dirty="0" smtClean="0">
                <a:solidFill>
                  <a:srgbClr val="0F2545"/>
                </a:solidFill>
                <a:latin typeface="+mj-lt"/>
              </a:rPr>
              <a:t>Modul 2</a:t>
            </a:r>
            <a:r>
              <a:rPr lang="sl-SI" sz="2400" dirty="0" smtClean="0">
                <a:latin typeface="+mj-lt"/>
              </a:rPr>
              <a:t>: poslovanje s strankami, integriteta in lobiranje, informacije javnega značaja </a:t>
            </a:r>
          </a:p>
          <a:p>
            <a:r>
              <a:rPr lang="sl-SI" sz="2400" b="1" dirty="0" smtClean="0">
                <a:solidFill>
                  <a:srgbClr val="0F2545"/>
                </a:solidFill>
                <a:latin typeface="+mj-lt"/>
              </a:rPr>
              <a:t>Modul 3</a:t>
            </a:r>
            <a:r>
              <a:rPr lang="sl-SI" sz="2400" dirty="0" smtClean="0">
                <a:latin typeface="+mj-lt"/>
              </a:rPr>
              <a:t>: MIRS-</a:t>
            </a:r>
            <a:r>
              <a:rPr lang="sl-SI" sz="2400" dirty="0" err="1" smtClean="0">
                <a:latin typeface="+mj-lt"/>
              </a:rPr>
              <a:t>Info</a:t>
            </a:r>
            <a:r>
              <a:rPr lang="sl-SI" sz="2400" dirty="0" smtClean="0">
                <a:latin typeface="+mj-lt"/>
              </a:rPr>
              <a:t> Overitve meril</a:t>
            </a:r>
          </a:p>
          <a:p>
            <a:endParaRPr lang="sl-SI" sz="2400" dirty="0" smtClean="0">
              <a:latin typeface="+mj-lt"/>
            </a:endParaRPr>
          </a:p>
          <a:p>
            <a:r>
              <a:rPr lang="sl-SI" sz="2400" b="1" dirty="0" smtClean="0">
                <a:solidFill>
                  <a:srgbClr val="0F2545"/>
                </a:solidFill>
                <a:latin typeface="+mj-lt"/>
              </a:rPr>
              <a:t>Modul 4</a:t>
            </a:r>
            <a:r>
              <a:rPr lang="sl-SI" sz="2400" dirty="0" smtClean="0">
                <a:latin typeface="+mj-lt"/>
              </a:rPr>
              <a:t>: </a:t>
            </a:r>
            <a:r>
              <a:rPr lang="sl-SI" sz="2400" dirty="0" err="1" smtClean="0">
                <a:latin typeface="+mj-lt"/>
              </a:rPr>
              <a:t>neavtomatske</a:t>
            </a:r>
            <a:r>
              <a:rPr lang="sl-SI" sz="2400" dirty="0" smtClean="0">
                <a:latin typeface="+mj-lt"/>
              </a:rPr>
              <a:t> tehtnice</a:t>
            </a:r>
          </a:p>
          <a:p>
            <a:r>
              <a:rPr lang="sl-SI" sz="2400" b="1" dirty="0" smtClean="0">
                <a:solidFill>
                  <a:srgbClr val="0F2545"/>
                </a:solidFill>
                <a:latin typeface="+mj-lt"/>
              </a:rPr>
              <a:t>Modul 5</a:t>
            </a:r>
            <a:r>
              <a:rPr lang="sl-SI" sz="2400" dirty="0" smtClean="0">
                <a:latin typeface="+mj-lt"/>
              </a:rPr>
              <a:t>: merilniki krvnega tlaka</a:t>
            </a:r>
          </a:p>
          <a:p>
            <a:r>
              <a:rPr lang="sl-SI" sz="2400" b="1" dirty="0" smtClean="0">
                <a:solidFill>
                  <a:srgbClr val="0F2545"/>
                </a:solidFill>
                <a:latin typeface="+mj-lt"/>
              </a:rPr>
              <a:t>Modul 6</a:t>
            </a:r>
            <a:r>
              <a:rPr lang="sl-SI" sz="2400" dirty="0" smtClean="0">
                <a:latin typeface="+mj-lt"/>
              </a:rPr>
              <a:t>: taksimetri</a:t>
            </a:r>
          </a:p>
          <a:p>
            <a:r>
              <a:rPr lang="sl-SI" sz="2400" b="1" dirty="0" smtClean="0">
                <a:solidFill>
                  <a:srgbClr val="0F2545"/>
                </a:solidFill>
                <a:latin typeface="+mj-lt"/>
              </a:rPr>
              <a:t>Modula 7 in 8</a:t>
            </a:r>
            <a:r>
              <a:rPr lang="sl-SI" sz="2400" dirty="0" smtClean="0">
                <a:latin typeface="+mj-lt"/>
              </a:rPr>
              <a:t>: merilniki tlaka v pnevmatikah</a:t>
            </a:r>
          </a:p>
        </p:txBody>
      </p:sp>
    </p:spTree>
    <p:extLst>
      <p:ext uri="{BB962C8B-B14F-4D97-AF65-F5344CB8AC3E}">
        <p14:creationId xmlns:p14="http://schemas.microsoft.com/office/powerpoint/2010/main" val="3579858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/>
          <a:lstStyle/>
          <a:p>
            <a:r>
              <a:rPr lang="sl-SI" b="1" dirty="0">
                <a:solidFill>
                  <a:srgbClr val="22326A"/>
                </a:solidFill>
              </a:rPr>
              <a:t>Sklep</a:t>
            </a:r>
            <a:endParaRPr lang="en-GB" b="1" dirty="0">
              <a:solidFill>
                <a:srgbClr val="22326A"/>
              </a:solidFill>
            </a:endParaRPr>
          </a:p>
        </p:txBody>
      </p:sp>
      <p:pic>
        <p:nvPicPr>
          <p:cNvPr id="3" name="Slika 2" descr="Slika, ki vsebuje besede čelada&#10;&#10;Opis je samodejno ustvarjen">
            <a:extLst>
              <a:ext uri="{FF2B5EF4-FFF2-40B4-BE49-F238E27FC236}">
                <a16:creationId xmlns:a16="http://schemas.microsoft.com/office/drawing/2014/main" id="{63808BAF-42A9-A650-980D-202B2EF941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8" r="38133"/>
          <a:stretch/>
        </p:blipFill>
        <p:spPr>
          <a:xfrm>
            <a:off x="10066499" y="0"/>
            <a:ext cx="2125501" cy="1801525"/>
          </a:xfrm>
          <a:prstGeom prst="rect">
            <a:avLst/>
          </a:prstGeom>
        </p:spPr>
      </p:pic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CC1A1E81-B98A-C6CD-FC04-7E9B56AE7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41" y="6007605"/>
            <a:ext cx="496035" cy="662843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CDA768F-CBF5-8902-0347-DC1C1CA3716D}"/>
              </a:ext>
            </a:extLst>
          </p:cNvPr>
          <p:cNvSpPr txBox="1">
            <a:spLocks/>
          </p:cNvSpPr>
          <p:nvPr/>
        </p:nvSpPr>
        <p:spPr>
          <a:xfrm>
            <a:off x="509541" y="1808859"/>
            <a:ext cx="8657123" cy="41987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sl-SI" sz="2400" dirty="0" smtClean="0">
                <a:latin typeface="+mj-lt"/>
              </a:rPr>
              <a:t>platforma za KO, da dokažejo izpolnjevanje zahtev ISO 17020</a:t>
            </a:r>
          </a:p>
          <a:p>
            <a:pPr>
              <a:lnSpc>
                <a:spcPct val="150000"/>
              </a:lnSpc>
            </a:pPr>
            <a:r>
              <a:rPr lang="sl-SI" sz="2400" dirty="0" smtClean="0">
                <a:latin typeface="+mj-lt"/>
              </a:rPr>
              <a:t>prepoznavanje pomanjkljivosti</a:t>
            </a:r>
          </a:p>
          <a:p>
            <a:pPr>
              <a:lnSpc>
                <a:spcPct val="150000"/>
              </a:lnSpc>
            </a:pPr>
            <a:r>
              <a:rPr lang="sl-SI" sz="2400" dirty="0" smtClean="0">
                <a:latin typeface="+mj-lt"/>
              </a:rPr>
              <a:t>MIRS, SA, strokovni ocenjevalci</a:t>
            </a:r>
          </a:p>
          <a:p>
            <a:pPr>
              <a:lnSpc>
                <a:spcPct val="150000"/>
              </a:lnSpc>
            </a:pPr>
            <a:r>
              <a:rPr lang="sl-SI" sz="2400" dirty="0" smtClean="0">
                <a:latin typeface="+mj-lt"/>
              </a:rPr>
              <a:t>usmeritve SA za ocenjevalce</a:t>
            </a:r>
          </a:p>
          <a:p>
            <a:r>
              <a:rPr lang="sl-SI" sz="2400" dirty="0" smtClean="0">
                <a:latin typeface="+mj-lt"/>
              </a:rPr>
              <a:t>zaupanje v usposobljenost KO/IO</a:t>
            </a:r>
          </a:p>
          <a:p>
            <a:endParaRPr lang="sl-SI" sz="2400" dirty="0" smtClean="0"/>
          </a:p>
        </p:txBody>
      </p:sp>
    </p:spTree>
    <p:extLst>
      <p:ext uri="{BB962C8B-B14F-4D97-AF65-F5344CB8AC3E}">
        <p14:creationId xmlns:p14="http://schemas.microsoft.com/office/powerpoint/2010/main" val="370421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/>
          <a:lstStyle/>
          <a:p>
            <a:r>
              <a:rPr lang="sl-SI" b="1" dirty="0">
                <a:solidFill>
                  <a:srgbClr val="22326A"/>
                </a:solidFill>
              </a:rPr>
              <a:t>SA in kontrolni organi</a:t>
            </a:r>
            <a:endParaRPr lang="en-GB" b="1" dirty="0">
              <a:solidFill>
                <a:srgbClr val="22326A"/>
              </a:solidFill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1B2744C1-BBAA-F845-0E71-D1E99AFDE610}"/>
              </a:ext>
            </a:extLst>
          </p:cNvPr>
          <p:cNvSpPr txBox="1">
            <a:spLocks/>
          </p:cNvSpPr>
          <p:nvPr/>
        </p:nvSpPr>
        <p:spPr>
          <a:xfrm>
            <a:off x="509541" y="1690687"/>
            <a:ext cx="10844259" cy="44330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800" dirty="0"/>
              <a:t>Dokazovanje usposobljenosti na reguliranih področjih</a:t>
            </a:r>
          </a:p>
          <a:p>
            <a:endParaRPr lang="en-GB" sz="2800" dirty="0"/>
          </a:p>
        </p:txBody>
      </p:sp>
      <p:pic>
        <p:nvPicPr>
          <p:cNvPr id="3" name="Slika 2" descr="Slika, ki vsebuje besede čelada&#10;&#10;Opis je samodejno ustvarjen">
            <a:extLst>
              <a:ext uri="{FF2B5EF4-FFF2-40B4-BE49-F238E27FC236}">
                <a16:creationId xmlns:a16="http://schemas.microsoft.com/office/drawing/2014/main" id="{63808BAF-42A9-A650-980D-202B2EF941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8" r="38133"/>
          <a:stretch/>
        </p:blipFill>
        <p:spPr>
          <a:xfrm>
            <a:off x="10066499" y="0"/>
            <a:ext cx="2125501" cy="1801525"/>
          </a:xfrm>
          <a:prstGeom prst="rect">
            <a:avLst/>
          </a:prstGeom>
        </p:spPr>
      </p:pic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CC1A1E81-B98A-C6CD-FC04-7E9B56AE7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41" y="6007605"/>
            <a:ext cx="496035" cy="662843"/>
          </a:xfrm>
        </p:spPr>
      </p:pic>
      <p:sp>
        <p:nvSpPr>
          <p:cNvPr id="7" name="Pravokotnik 6"/>
          <p:cNvSpPr/>
          <p:nvPr/>
        </p:nvSpPr>
        <p:spPr>
          <a:xfrm>
            <a:off x="625365" y="3763605"/>
            <a:ext cx="11071335" cy="1131125"/>
          </a:xfrm>
          <a:prstGeom prst="rect">
            <a:avLst/>
          </a:prstGeom>
          <a:solidFill>
            <a:srgbClr val="529DBA"/>
          </a:solidFill>
          <a:ln>
            <a:solidFill>
              <a:srgbClr val="529D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latin typeface="+mj-lt"/>
              </a:rPr>
              <a:t>akreditirani kontrolni organi</a:t>
            </a:r>
            <a:endParaRPr lang="sl-SI" sz="2800" dirty="0">
              <a:latin typeface="+mj-lt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3350" y="3319436"/>
            <a:ext cx="2244817" cy="1249543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8435" y="4120923"/>
            <a:ext cx="2232432" cy="1158808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286" y="3863667"/>
            <a:ext cx="1892914" cy="2218205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6463" y="2396734"/>
            <a:ext cx="1822341" cy="2322229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13" name="Pravokotnik 12"/>
          <p:cNvSpPr/>
          <p:nvPr/>
        </p:nvSpPr>
        <p:spPr>
          <a:xfrm>
            <a:off x="9216593" y="5053488"/>
            <a:ext cx="1273605" cy="646331"/>
          </a:xfrm>
          <a:prstGeom prst="rect">
            <a:avLst/>
          </a:prstGeom>
          <a:ln>
            <a:solidFill>
              <a:srgbClr val="0F254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l-SI" dirty="0" smtClean="0">
                <a:solidFill>
                  <a:schemeClr val="tx2"/>
                </a:solidFill>
                <a:latin typeface="+mj-lt"/>
              </a:rPr>
              <a:t>zakonska </a:t>
            </a:r>
          </a:p>
          <a:p>
            <a:pPr algn="ctr"/>
            <a:r>
              <a:rPr lang="sl-SI" dirty="0" smtClean="0">
                <a:solidFill>
                  <a:schemeClr val="tx2"/>
                </a:solidFill>
                <a:latin typeface="+mj-lt"/>
              </a:rPr>
              <a:t>merila</a:t>
            </a:r>
            <a:endParaRPr lang="sl-SI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Pravokotnik 13"/>
          <p:cNvSpPr/>
          <p:nvPr/>
        </p:nvSpPr>
        <p:spPr>
          <a:xfrm>
            <a:off x="6783527" y="3278985"/>
            <a:ext cx="1150797" cy="369332"/>
          </a:xfrm>
          <a:prstGeom prst="rect">
            <a:avLst/>
          </a:prstGeom>
          <a:ln>
            <a:solidFill>
              <a:srgbClr val="0F2545"/>
            </a:solidFill>
          </a:ln>
        </p:spPr>
        <p:txBody>
          <a:bodyPr wrap="square">
            <a:spAutoFit/>
          </a:bodyPr>
          <a:lstStyle/>
          <a:p>
            <a:r>
              <a:rPr lang="sl-SI" dirty="0">
                <a:solidFill>
                  <a:schemeClr val="tx2"/>
                </a:solidFill>
                <a:latin typeface="+mj-lt"/>
              </a:rPr>
              <a:t>tahografi</a:t>
            </a:r>
          </a:p>
        </p:txBody>
      </p:sp>
      <p:sp>
        <p:nvSpPr>
          <p:cNvPr id="15" name="Pravokotnik 14"/>
          <p:cNvSpPr/>
          <p:nvPr/>
        </p:nvSpPr>
        <p:spPr>
          <a:xfrm>
            <a:off x="1272327" y="2976868"/>
            <a:ext cx="1354072" cy="707886"/>
          </a:xfrm>
          <a:prstGeom prst="rect">
            <a:avLst/>
          </a:prstGeom>
          <a:ln>
            <a:solidFill>
              <a:srgbClr val="0F254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l-SI" sz="2000" dirty="0">
                <a:solidFill>
                  <a:schemeClr val="tx2"/>
                </a:solidFill>
                <a:latin typeface="+mj-lt"/>
              </a:rPr>
              <a:t>oprema pod tlakom</a:t>
            </a:r>
          </a:p>
        </p:txBody>
      </p:sp>
      <p:sp>
        <p:nvSpPr>
          <p:cNvPr id="16" name="Pravokotnik 15"/>
          <p:cNvSpPr/>
          <p:nvPr/>
        </p:nvSpPr>
        <p:spPr>
          <a:xfrm>
            <a:off x="3877472" y="4998924"/>
            <a:ext cx="1209481" cy="646331"/>
          </a:xfrm>
          <a:prstGeom prst="rect">
            <a:avLst/>
          </a:prstGeom>
          <a:ln>
            <a:solidFill>
              <a:srgbClr val="0F254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l-SI" dirty="0">
                <a:solidFill>
                  <a:schemeClr val="tx2"/>
                </a:solidFill>
                <a:latin typeface="+mj-lt"/>
              </a:rPr>
              <a:t>skladnost vozil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97608" y="2730894"/>
            <a:ext cx="2683142" cy="1778464"/>
          </a:xfrm>
          <a:prstGeom prst="rect">
            <a:avLst/>
          </a:prstGeom>
          <a:ln w="28575">
            <a:solidFill>
              <a:srgbClr val="22326A"/>
            </a:solidFill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53652" y="1562775"/>
            <a:ext cx="1836765" cy="217748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57900" y="1235641"/>
            <a:ext cx="1751979" cy="237068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63641" y="1994638"/>
            <a:ext cx="1775538" cy="2578949"/>
          </a:xfrm>
          <a:prstGeom prst="rect">
            <a:avLst/>
          </a:prstGeom>
          <a:ln w="28575">
            <a:solidFill>
              <a:srgbClr val="22326A"/>
            </a:solidFill>
          </a:ln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71621" y="3158363"/>
            <a:ext cx="2545446" cy="116486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96026" y="2466927"/>
            <a:ext cx="2621250" cy="196464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8890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/>
          <a:lstStyle/>
          <a:p>
            <a:r>
              <a:rPr lang="sl-SI" b="1" dirty="0">
                <a:solidFill>
                  <a:srgbClr val="22326A"/>
                </a:solidFill>
              </a:rPr>
              <a:t>Zahteve za kontrolne organe</a:t>
            </a:r>
            <a:endParaRPr lang="en-GB" b="1" dirty="0">
              <a:solidFill>
                <a:srgbClr val="22326A"/>
              </a:solidFill>
            </a:endParaRPr>
          </a:p>
        </p:txBody>
      </p:sp>
      <p:pic>
        <p:nvPicPr>
          <p:cNvPr id="3" name="Slika 2" descr="Slika, ki vsebuje besede čelada&#10;&#10;Opis je samodejno ustvarjen">
            <a:extLst>
              <a:ext uri="{FF2B5EF4-FFF2-40B4-BE49-F238E27FC236}">
                <a16:creationId xmlns:a16="http://schemas.microsoft.com/office/drawing/2014/main" id="{63808BAF-42A9-A650-980D-202B2EF941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8" r="38133"/>
          <a:stretch/>
        </p:blipFill>
        <p:spPr>
          <a:xfrm>
            <a:off x="10066499" y="0"/>
            <a:ext cx="2125501" cy="1801525"/>
          </a:xfrm>
          <a:prstGeom prst="rect">
            <a:avLst/>
          </a:prstGeom>
        </p:spPr>
      </p:pic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CC1A1E81-B98A-C6CD-FC04-7E9B56AE7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41" y="6007605"/>
            <a:ext cx="496035" cy="662843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CDA768F-CBF5-8902-0347-DC1C1CA3716D}"/>
              </a:ext>
            </a:extLst>
          </p:cNvPr>
          <p:cNvSpPr txBox="1">
            <a:spLocks/>
          </p:cNvSpPr>
          <p:nvPr/>
        </p:nvSpPr>
        <p:spPr>
          <a:xfrm>
            <a:off x="509541" y="1801525"/>
            <a:ext cx="7557097" cy="938923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b="1" dirty="0" smtClean="0">
                <a:solidFill>
                  <a:schemeClr val="tx2"/>
                </a:solidFill>
                <a:latin typeface="+mj-lt"/>
              </a:rPr>
              <a:t>EN ISO/IEC 17020:2012 </a:t>
            </a:r>
            <a:r>
              <a:rPr lang="sl-SI" dirty="0" smtClean="0">
                <a:latin typeface="+mj-lt"/>
              </a:rPr>
              <a:t>Ugotavljanje skladnosti - Zahteve za delovanje različnih organov, ki izvajajo kontrolo 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+mj-lt"/>
              </a:rPr>
              <a:t>ILAC G27:07/2019 </a:t>
            </a:r>
            <a:r>
              <a:rPr lang="en-US" dirty="0" smtClean="0">
                <a:latin typeface="+mj-lt"/>
              </a:rPr>
              <a:t>Guidance on </a:t>
            </a:r>
            <a:r>
              <a:rPr lang="en-US" b="1" u="sng" dirty="0" smtClean="0">
                <a:latin typeface="+mj-lt"/>
              </a:rPr>
              <a:t>measurements</a:t>
            </a:r>
            <a:r>
              <a:rPr lang="en-US" dirty="0" smtClean="0">
                <a:latin typeface="+mj-lt"/>
              </a:rPr>
              <a:t> performed as part of an inspection process</a:t>
            </a:r>
            <a:endParaRPr lang="en-SI" sz="3200" dirty="0">
              <a:latin typeface="+mj-lt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1525" y="1967660"/>
            <a:ext cx="3594401" cy="4621373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545" y="4016316"/>
            <a:ext cx="9336479" cy="222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07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/>
          <a:lstStyle/>
          <a:p>
            <a:r>
              <a:rPr lang="sl-SI" b="1" dirty="0">
                <a:solidFill>
                  <a:srgbClr val="22326A"/>
                </a:solidFill>
              </a:rPr>
              <a:t>Urad RS za meroslovje</a:t>
            </a:r>
            <a:endParaRPr lang="en-GB" b="1" dirty="0">
              <a:solidFill>
                <a:srgbClr val="22326A"/>
              </a:solidFill>
            </a:endParaRPr>
          </a:p>
        </p:txBody>
      </p:sp>
      <p:pic>
        <p:nvPicPr>
          <p:cNvPr id="3" name="Slika 2" descr="Slika, ki vsebuje besede čelada&#10;&#10;Opis je samodejno ustvarjen">
            <a:extLst>
              <a:ext uri="{FF2B5EF4-FFF2-40B4-BE49-F238E27FC236}">
                <a16:creationId xmlns:a16="http://schemas.microsoft.com/office/drawing/2014/main" id="{63808BAF-42A9-A650-980D-202B2EF941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8" r="38133"/>
          <a:stretch/>
        </p:blipFill>
        <p:spPr>
          <a:xfrm>
            <a:off x="10066499" y="0"/>
            <a:ext cx="2125501" cy="1801525"/>
          </a:xfrm>
          <a:prstGeom prst="rect">
            <a:avLst/>
          </a:prstGeom>
        </p:spPr>
      </p:pic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CC1A1E81-B98A-C6CD-FC04-7E9B56AE7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41" y="6007605"/>
            <a:ext cx="496035" cy="662843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CDA768F-CBF5-8902-0347-DC1C1CA3716D}"/>
              </a:ext>
            </a:extLst>
          </p:cNvPr>
          <p:cNvSpPr txBox="1">
            <a:spLocks/>
          </p:cNvSpPr>
          <p:nvPr/>
        </p:nvSpPr>
        <p:spPr>
          <a:xfrm>
            <a:off x="492052" y="1584671"/>
            <a:ext cx="5438356" cy="26273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>
                <a:latin typeface="+mj-lt"/>
              </a:rPr>
              <a:t>nacionalni kalibracijski laboratorij</a:t>
            </a:r>
          </a:p>
          <a:p>
            <a:r>
              <a:rPr lang="sl-SI" dirty="0" smtClean="0">
                <a:latin typeface="+mj-lt"/>
              </a:rPr>
              <a:t>nacionalni etaloni</a:t>
            </a:r>
          </a:p>
          <a:p>
            <a:r>
              <a:rPr lang="sl-SI" dirty="0" smtClean="0">
                <a:latin typeface="+mj-lt"/>
              </a:rPr>
              <a:t>ugotavljanje skladnosti merilnih inštrumentov</a:t>
            </a:r>
          </a:p>
          <a:p>
            <a:r>
              <a:rPr lang="sl-SI" b="1" dirty="0" smtClean="0">
                <a:solidFill>
                  <a:srgbClr val="0F2545"/>
                </a:solidFill>
                <a:latin typeface="+mj-lt"/>
              </a:rPr>
              <a:t>imenovanja za izvajanje overitev meril</a:t>
            </a:r>
          </a:p>
          <a:p>
            <a:r>
              <a:rPr lang="sl-SI" dirty="0" smtClean="0">
                <a:latin typeface="+mj-lt"/>
              </a:rPr>
              <a:t>meroslovni nadzor</a:t>
            </a:r>
          </a:p>
          <a:p>
            <a:r>
              <a:rPr lang="sl-SI" dirty="0" smtClean="0">
                <a:latin typeface="+mj-lt"/>
              </a:rPr>
              <a:t>predlogi meroslovnih predpisov</a:t>
            </a:r>
          </a:p>
          <a:p>
            <a:r>
              <a:rPr lang="sl-SI" dirty="0" smtClean="0">
                <a:latin typeface="+mj-lt"/>
              </a:rPr>
              <a:t>mednarodno sodelovanje (BIPM, EURAMET, OIML, WELMEC)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7780" y="1791495"/>
            <a:ext cx="4194545" cy="3675892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3065" y="1716527"/>
            <a:ext cx="3259654" cy="431115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9274" y="1791542"/>
            <a:ext cx="4900485" cy="3365951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8859" y="1727422"/>
            <a:ext cx="2660593" cy="4588113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5592" y="3283677"/>
            <a:ext cx="2170710" cy="2183709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19228" y="3308162"/>
            <a:ext cx="2415572" cy="215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80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22326A"/>
                </a:solidFill>
              </a:rPr>
              <a:t>Imenovanje za izvajanje overitev</a:t>
            </a:r>
            <a:endParaRPr lang="en-GB" b="1" dirty="0">
              <a:solidFill>
                <a:srgbClr val="22326A"/>
              </a:solidFill>
            </a:endParaRPr>
          </a:p>
        </p:txBody>
      </p:sp>
      <p:pic>
        <p:nvPicPr>
          <p:cNvPr id="3" name="Slika 2" descr="Slika, ki vsebuje besede čelada&#10;&#10;Opis je samodejno ustvarjen">
            <a:extLst>
              <a:ext uri="{FF2B5EF4-FFF2-40B4-BE49-F238E27FC236}">
                <a16:creationId xmlns:a16="http://schemas.microsoft.com/office/drawing/2014/main" id="{63808BAF-42A9-A650-980D-202B2EF941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8" r="38133"/>
          <a:stretch/>
        </p:blipFill>
        <p:spPr>
          <a:xfrm>
            <a:off x="10066499" y="0"/>
            <a:ext cx="2125501" cy="1801525"/>
          </a:xfrm>
          <a:prstGeom prst="rect">
            <a:avLst/>
          </a:prstGeom>
        </p:spPr>
      </p:pic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CC1A1E81-B98A-C6CD-FC04-7E9B56AE7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41" y="6007605"/>
            <a:ext cx="496035" cy="662843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CDA768F-CBF5-8902-0347-DC1C1CA3716D}"/>
              </a:ext>
            </a:extLst>
          </p:cNvPr>
          <p:cNvSpPr txBox="1">
            <a:spLocks/>
          </p:cNvSpPr>
          <p:nvPr/>
        </p:nvSpPr>
        <p:spPr>
          <a:xfrm>
            <a:off x="540728" y="1756138"/>
            <a:ext cx="10241558" cy="26273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b="1" dirty="0" smtClean="0">
                <a:solidFill>
                  <a:srgbClr val="0F2545"/>
                </a:solidFill>
                <a:latin typeface="+mj-lt"/>
              </a:rPr>
              <a:t>Zakon o meroslovju</a:t>
            </a:r>
          </a:p>
          <a:p>
            <a:r>
              <a:rPr lang="sl-SI" sz="2400" dirty="0" smtClean="0">
                <a:latin typeface="+mj-lt"/>
              </a:rPr>
              <a:t>overitve izvaja Urad </a:t>
            </a:r>
            <a:r>
              <a:rPr lang="sl-SI" sz="2400" u="sng" dirty="0" smtClean="0">
                <a:latin typeface="+mj-lt"/>
              </a:rPr>
              <a:t>ali pravna oseba oz. </a:t>
            </a:r>
            <a:r>
              <a:rPr lang="sl-SI" sz="2400" u="sng" dirty="0" err="1" smtClean="0">
                <a:latin typeface="+mj-lt"/>
              </a:rPr>
              <a:t>s.p</a:t>
            </a:r>
            <a:r>
              <a:rPr lang="sl-SI" sz="2400" u="sng" dirty="0" smtClean="0">
                <a:latin typeface="+mj-lt"/>
              </a:rPr>
              <a:t>., ki ga imenuje Urad</a:t>
            </a:r>
            <a:r>
              <a:rPr lang="sl-SI" sz="2400" dirty="0" smtClean="0">
                <a:latin typeface="+mj-lt"/>
              </a:rPr>
              <a:t>.</a:t>
            </a:r>
          </a:p>
          <a:p>
            <a:r>
              <a:rPr lang="sl-SI" sz="2400" dirty="0" smtClean="0">
                <a:latin typeface="+mj-lt"/>
              </a:rPr>
              <a:t>Urad lahko za izvajanje overitev imenuje le pravno osebo oz. </a:t>
            </a:r>
            <a:r>
              <a:rPr lang="sl-SI" sz="2400" dirty="0" err="1" smtClean="0">
                <a:latin typeface="+mj-lt"/>
              </a:rPr>
              <a:t>s.p</a:t>
            </a:r>
            <a:r>
              <a:rPr lang="sl-SI" sz="2400" dirty="0" smtClean="0">
                <a:latin typeface="+mj-lt"/>
              </a:rPr>
              <a:t>., katerega </a:t>
            </a:r>
            <a:r>
              <a:rPr lang="sl-SI" sz="2400" u="sng" dirty="0" smtClean="0">
                <a:latin typeface="+mj-lt"/>
              </a:rPr>
              <a:t>usposobljenost je preverjena po pravilih akreditacije</a:t>
            </a:r>
            <a:r>
              <a:rPr lang="sl-SI" sz="2400" dirty="0" smtClean="0">
                <a:latin typeface="+mj-lt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l-SI" dirty="0" smtClean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 err="1" smtClean="0">
                <a:solidFill>
                  <a:srgbClr val="0F2545"/>
                </a:solidFill>
                <a:latin typeface="+mj-lt"/>
              </a:rPr>
              <a:t>Pravilnik</a:t>
            </a:r>
            <a:r>
              <a:rPr lang="en-GB" b="1" dirty="0" smtClean="0">
                <a:solidFill>
                  <a:srgbClr val="0F2545"/>
                </a:solidFill>
                <a:latin typeface="+mj-lt"/>
              </a:rPr>
              <a:t> o </a:t>
            </a:r>
            <a:r>
              <a:rPr lang="en-GB" b="1" dirty="0" err="1" smtClean="0">
                <a:solidFill>
                  <a:srgbClr val="0F2545"/>
                </a:solidFill>
                <a:latin typeface="+mj-lt"/>
              </a:rPr>
              <a:t>zahtevah</a:t>
            </a:r>
            <a:r>
              <a:rPr lang="en-GB" b="1" dirty="0" smtClean="0">
                <a:solidFill>
                  <a:srgbClr val="0F2545"/>
                </a:solidFill>
                <a:latin typeface="+mj-lt"/>
              </a:rPr>
              <a:t>, </a:t>
            </a:r>
            <a:r>
              <a:rPr lang="en-GB" b="1" dirty="0" err="1" smtClean="0">
                <a:solidFill>
                  <a:srgbClr val="0F2545"/>
                </a:solidFill>
                <a:latin typeface="+mj-lt"/>
              </a:rPr>
              <a:t>postopku</a:t>
            </a:r>
            <a:r>
              <a:rPr lang="en-GB" b="1" dirty="0" smtClean="0">
                <a:solidFill>
                  <a:srgbClr val="0F2545"/>
                </a:solidFill>
                <a:latin typeface="+mj-lt"/>
              </a:rPr>
              <a:t> </a:t>
            </a:r>
            <a:r>
              <a:rPr lang="en-GB" b="1" dirty="0" err="1" smtClean="0">
                <a:solidFill>
                  <a:srgbClr val="0F2545"/>
                </a:solidFill>
                <a:latin typeface="+mj-lt"/>
              </a:rPr>
              <a:t>imenovanja</a:t>
            </a:r>
            <a:r>
              <a:rPr lang="en-GB" b="1" dirty="0" smtClean="0">
                <a:solidFill>
                  <a:srgbClr val="0F2545"/>
                </a:solidFill>
                <a:latin typeface="+mj-lt"/>
              </a:rPr>
              <a:t>, </a:t>
            </a:r>
            <a:r>
              <a:rPr lang="en-GB" b="1" dirty="0" err="1" smtClean="0">
                <a:solidFill>
                  <a:srgbClr val="0F2545"/>
                </a:solidFill>
                <a:latin typeface="+mj-lt"/>
              </a:rPr>
              <a:t>nalogah</a:t>
            </a:r>
            <a:r>
              <a:rPr lang="en-GB" b="1" dirty="0" smtClean="0">
                <a:solidFill>
                  <a:srgbClr val="0F2545"/>
                </a:solidFill>
                <a:latin typeface="+mj-lt"/>
              </a:rPr>
              <a:t> in </a:t>
            </a:r>
            <a:r>
              <a:rPr lang="en-GB" b="1" dirty="0" err="1" smtClean="0">
                <a:solidFill>
                  <a:srgbClr val="0F2545"/>
                </a:solidFill>
                <a:latin typeface="+mj-lt"/>
              </a:rPr>
              <a:t>nadzoru</a:t>
            </a:r>
            <a:r>
              <a:rPr lang="en-GB" b="1" dirty="0" smtClean="0">
                <a:solidFill>
                  <a:srgbClr val="0F2545"/>
                </a:solidFill>
                <a:latin typeface="+mj-lt"/>
              </a:rPr>
              <a:t> </a:t>
            </a:r>
            <a:r>
              <a:rPr lang="en-GB" b="1" dirty="0" err="1" smtClean="0">
                <a:solidFill>
                  <a:srgbClr val="0F2545"/>
                </a:solidFill>
                <a:latin typeface="+mj-lt"/>
              </a:rPr>
              <a:t>imenovanih</a:t>
            </a:r>
            <a:r>
              <a:rPr lang="en-GB" b="1" dirty="0" smtClean="0">
                <a:solidFill>
                  <a:srgbClr val="0F2545"/>
                </a:solidFill>
                <a:latin typeface="+mj-lt"/>
              </a:rPr>
              <a:t> </a:t>
            </a:r>
            <a:r>
              <a:rPr lang="en-GB" b="1" dirty="0" err="1" smtClean="0">
                <a:solidFill>
                  <a:srgbClr val="0F2545"/>
                </a:solidFill>
                <a:latin typeface="+mj-lt"/>
              </a:rPr>
              <a:t>oseb</a:t>
            </a:r>
            <a:r>
              <a:rPr lang="en-GB" b="1" dirty="0" smtClean="0">
                <a:solidFill>
                  <a:srgbClr val="0F2545"/>
                </a:solidFill>
                <a:latin typeface="+mj-lt"/>
              </a:rPr>
              <a:t> </a:t>
            </a:r>
            <a:r>
              <a:rPr lang="en-GB" b="1" dirty="0" err="1" smtClean="0">
                <a:solidFill>
                  <a:srgbClr val="0F2545"/>
                </a:solidFill>
                <a:latin typeface="+mj-lt"/>
              </a:rPr>
              <a:t>na</a:t>
            </a:r>
            <a:r>
              <a:rPr lang="en-GB" b="1" dirty="0" smtClean="0">
                <a:solidFill>
                  <a:srgbClr val="0F2545"/>
                </a:solidFill>
                <a:latin typeface="+mj-lt"/>
              </a:rPr>
              <a:t> </a:t>
            </a:r>
            <a:r>
              <a:rPr lang="en-GB" b="1" dirty="0" err="1" smtClean="0">
                <a:solidFill>
                  <a:srgbClr val="0F2545"/>
                </a:solidFill>
                <a:latin typeface="+mj-lt"/>
              </a:rPr>
              <a:t>področju</a:t>
            </a:r>
            <a:r>
              <a:rPr lang="en-GB" b="1" dirty="0" smtClean="0">
                <a:solidFill>
                  <a:srgbClr val="0F2545"/>
                </a:solidFill>
                <a:latin typeface="+mj-lt"/>
              </a:rPr>
              <a:t> </a:t>
            </a:r>
            <a:r>
              <a:rPr lang="en-GB" b="1" dirty="0" err="1" smtClean="0">
                <a:solidFill>
                  <a:srgbClr val="0F2545"/>
                </a:solidFill>
                <a:latin typeface="+mj-lt"/>
              </a:rPr>
              <a:t>meroslovja</a:t>
            </a:r>
            <a:endParaRPr lang="sl-SI" b="1" dirty="0" smtClean="0">
              <a:solidFill>
                <a:srgbClr val="0F2545"/>
              </a:solidFill>
              <a:latin typeface="+mj-lt"/>
            </a:endParaRPr>
          </a:p>
          <a:p>
            <a:r>
              <a:rPr lang="sl-SI" sz="2400" u="sng" dirty="0" smtClean="0">
                <a:latin typeface="+mj-lt"/>
              </a:rPr>
              <a:t>akreditacija</a:t>
            </a:r>
            <a:r>
              <a:rPr lang="en-GB" sz="2400" u="sng" dirty="0" smtClean="0">
                <a:latin typeface="+mj-lt"/>
              </a:rPr>
              <a:t> </a:t>
            </a:r>
            <a:r>
              <a:rPr lang="sl-SI" sz="2400" u="sng" dirty="0" smtClean="0">
                <a:latin typeface="+mj-lt"/>
              </a:rPr>
              <a:t>po </a:t>
            </a:r>
            <a:r>
              <a:rPr lang="en-GB" sz="2400" u="sng" dirty="0" smtClean="0">
                <a:latin typeface="+mj-lt"/>
              </a:rPr>
              <a:t>standard</a:t>
            </a:r>
            <a:r>
              <a:rPr lang="sl-SI" sz="2400" u="sng" dirty="0" smtClean="0">
                <a:latin typeface="+mj-lt"/>
              </a:rPr>
              <a:t>u</a:t>
            </a:r>
            <a:r>
              <a:rPr lang="en-GB" sz="2400" u="sng" dirty="0" smtClean="0">
                <a:latin typeface="+mj-lt"/>
              </a:rPr>
              <a:t> </a:t>
            </a:r>
            <a:r>
              <a:rPr lang="en-GB" sz="2400" u="sng" dirty="0" err="1" smtClean="0">
                <a:latin typeface="+mj-lt"/>
              </a:rPr>
              <a:t>za</a:t>
            </a:r>
            <a:r>
              <a:rPr lang="en-GB" sz="2400" u="sng" dirty="0" smtClean="0">
                <a:latin typeface="+mj-lt"/>
              </a:rPr>
              <a:t> </a:t>
            </a:r>
            <a:r>
              <a:rPr lang="en-GB" sz="2400" u="sng" dirty="0" err="1" smtClean="0">
                <a:latin typeface="+mj-lt"/>
              </a:rPr>
              <a:t>kontrolne</a:t>
            </a:r>
            <a:r>
              <a:rPr lang="en-GB" sz="2400" u="sng" dirty="0" smtClean="0">
                <a:latin typeface="+mj-lt"/>
              </a:rPr>
              <a:t> </a:t>
            </a:r>
            <a:r>
              <a:rPr lang="en-GB" sz="2400" u="sng" dirty="0" err="1" smtClean="0">
                <a:latin typeface="+mj-lt"/>
              </a:rPr>
              <a:t>organe</a:t>
            </a:r>
            <a:r>
              <a:rPr lang="en-GB" sz="2400" u="sng" dirty="0" smtClean="0">
                <a:latin typeface="+mj-lt"/>
              </a:rPr>
              <a:t> </a:t>
            </a:r>
            <a:r>
              <a:rPr lang="en-GB" sz="2400" u="sng" dirty="0" err="1" smtClean="0">
                <a:latin typeface="+mj-lt"/>
              </a:rPr>
              <a:t>za</a:t>
            </a:r>
            <a:r>
              <a:rPr lang="en-GB" sz="2400" u="sng" dirty="0" smtClean="0">
                <a:latin typeface="+mj-lt"/>
              </a:rPr>
              <a:t> </a:t>
            </a:r>
            <a:r>
              <a:rPr lang="en-GB" sz="2400" u="sng" dirty="0" err="1" smtClean="0">
                <a:latin typeface="+mj-lt"/>
              </a:rPr>
              <a:t>predpis</a:t>
            </a:r>
            <a:r>
              <a:rPr lang="en-GB" sz="2400" dirty="0" smtClean="0">
                <a:latin typeface="+mj-lt"/>
              </a:rPr>
              <a:t> </a:t>
            </a:r>
            <a:r>
              <a:rPr lang="sl-SI" sz="2400" dirty="0" smtClean="0">
                <a:latin typeface="+mj-lt"/>
              </a:rPr>
              <a:t>o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meroslovn</a:t>
            </a:r>
            <a:r>
              <a:rPr lang="sl-SI" sz="2400" dirty="0" smtClean="0">
                <a:latin typeface="+mj-lt"/>
              </a:rPr>
              <a:t>ih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zahtev</a:t>
            </a:r>
            <a:r>
              <a:rPr lang="sl-SI" sz="2400" dirty="0" smtClean="0">
                <a:latin typeface="+mj-lt"/>
              </a:rPr>
              <a:t>ah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za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merila</a:t>
            </a:r>
            <a:r>
              <a:rPr lang="en-GB" sz="2400" dirty="0" smtClean="0">
                <a:latin typeface="+mj-lt"/>
              </a:rPr>
              <a:t>, </a:t>
            </a:r>
            <a:r>
              <a:rPr lang="en-GB" sz="2400" dirty="0" err="1" smtClean="0">
                <a:latin typeface="+mj-lt"/>
              </a:rPr>
              <a:t>za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katere</a:t>
            </a:r>
            <a:r>
              <a:rPr lang="en-GB" sz="2400" dirty="0" smtClean="0">
                <a:latin typeface="+mj-lt"/>
              </a:rPr>
              <a:t> se </a:t>
            </a:r>
            <a:r>
              <a:rPr lang="en-GB" sz="2400" dirty="0" err="1" smtClean="0">
                <a:latin typeface="+mj-lt"/>
              </a:rPr>
              <a:t>imenovanje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zahteva</a:t>
            </a:r>
            <a:endParaRPr lang="sl-SI" sz="2400" dirty="0" smtClean="0">
              <a:latin typeface="+mj-lt"/>
            </a:endParaRPr>
          </a:p>
          <a:p>
            <a:r>
              <a:rPr lang="en-GB" sz="2400" u="sng" dirty="0" err="1" smtClean="0">
                <a:latin typeface="+mj-lt"/>
              </a:rPr>
              <a:t>sodelova</a:t>
            </a:r>
            <a:r>
              <a:rPr lang="sl-SI" sz="2400" u="sng" dirty="0" smtClean="0">
                <a:latin typeface="+mj-lt"/>
              </a:rPr>
              <a:t>nje</a:t>
            </a:r>
            <a:r>
              <a:rPr lang="en-GB" sz="2400" u="sng" dirty="0" smtClean="0">
                <a:latin typeface="+mj-lt"/>
              </a:rPr>
              <a:t> v </a:t>
            </a:r>
            <a:r>
              <a:rPr lang="en-GB" sz="2400" u="sng" dirty="0" err="1" smtClean="0">
                <a:latin typeface="+mj-lt"/>
              </a:rPr>
              <a:t>programih</a:t>
            </a:r>
            <a:r>
              <a:rPr lang="en-GB" sz="2400" u="sng" dirty="0" smtClean="0">
                <a:latin typeface="+mj-lt"/>
              </a:rPr>
              <a:t> </a:t>
            </a:r>
            <a:r>
              <a:rPr lang="en-GB" sz="2400" u="sng" dirty="0" err="1" smtClean="0">
                <a:latin typeface="+mj-lt"/>
              </a:rPr>
              <a:t>preverjanja</a:t>
            </a:r>
            <a:r>
              <a:rPr lang="en-GB" sz="2400" u="sng" dirty="0" smtClean="0">
                <a:latin typeface="+mj-lt"/>
              </a:rPr>
              <a:t> </a:t>
            </a:r>
            <a:r>
              <a:rPr lang="en-GB" sz="2400" u="sng" dirty="0" err="1" smtClean="0">
                <a:latin typeface="+mj-lt"/>
              </a:rPr>
              <a:t>strokovne</a:t>
            </a:r>
            <a:r>
              <a:rPr lang="en-GB" sz="2400" u="sng" dirty="0" smtClean="0">
                <a:latin typeface="+mj-lt"/>
              </a:rPr>
              <a:t> </a:t>
            </a:r>
            <a:r>
              <a:rPr lang="en-GB" sz="2400" u="sng" dirty="0" err="1" smtClean="0">
                <a:latin typeface="+mj-lt"/>
              </a:rPr>
              <a:t>usposobljenosti</a:t>
            </a:r>
            <a:r>
              <a:rPr lang="en-GB" sz="2400" dirty="0" smtClean="0">
                <a:latin typeface="+mj-lt"/>
              </a:rPr>
              <a:t>, </a:t>
            </a:r>
            <a:r>
              <a:rPr lang="en-GB" sz="2400" dirty="0" err="1" smtClean="0">
                <a:latin typeface="+mj-lt"/>
              </a:rPr>
              <a:t>ki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jih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organizira</a:t>
            </a:r>
            <a:r>
              <a:rPr lang="en-GB" sz="2400" dirty="0" smtClean="0">
                <a:latin typeface="+mj-lt"/>
              </a:rPr>
              <a:t> </a:t>
            </a:r>
            <a:r>
              <a:rPr lang="sl-SI" sz="2400" dirty="0" smtClean="0">
                <a:latin typeface="+mj-lt"/>
              </a:rPr>
              <a:t>U</a:t>
            </a:r>
            <a:r>
              <a:rPr lang="en-GB" sz="2400" dirty="0" smtClean="0">
                <a:latin typeface="+mj-lt"/>
              </a:rPr>
              <a:t>rad</a:t>
            </a:r>
            <a:endParaRPr lang="sl-SI" sz="2400" dirty="0" smtClean="0">
              <a:latin typeface="+mj-lt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SI" sz="2800" dirty="0"/>
          </a:p>
        </p:txBody>
      </p:sp>
    </p:spTree>
    <p:extLst>
      <p:ext uri="{BB962C8B-B14F-4D97-AF65-F5344CB8AC3E}">
        <p14:creationId xmlns:p14="http://schemas.microsoft.com/office/powerpoint/2010/main" val="1361726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>
            <a:normAutofit/>
          </a:bodyPr>
          <a:lstStyle/>
          <a:p>
            <a:r>
              <a:rPr lang="sl-SI" b="1" dirty="0" smtClean="0">
                <a:solidFill>
                  <a:srgbClr val="22326A"/>
                </a:solidFill>
              </a:rPr>
              <a:t>Programi preverjanja usposobljenost </a:t>
            </a:r>
            <a:r>
              <a:rPr lang="sl-SI" b="1" dirty="0">
                <a:solidFill>
                  <a:srgbClr val="22326A"/>
                </a:solidFill>
              </a:rPr>
              <a:t>IO</a:t>
            </a:r>
            <a:endParaRPr lang="en-GB" b="1" dirty="0">
              <a:solidFill>
                <a:srgbClr val="22326A"/>
              </a:solidFill>
            </a:endParaRPr>
          </a:p>
        </p:txBody>
      </p:sp>
      <p:pic>
        <p:nvPicPr>
          <p:cNvPr id="3" name="Slika 2" descr="Slika, ki vsebuje besede čelada&#10;&#10;Opis je samodejno ustvarjen">
            <a:extLst>
              <a:ext uri="{FF2B5EF4-FFF2-40B4-BE49-F238E27FC236}">
                <a16:creationId xmlns:a16="http://schemas.microsoft.com/office/drawing/2014/main" id="{63808BAF-42A9-A650-980D-202B2EF941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8" r="38133"/>
          <a:stretch/>
        </p:blipFill>
        <p:spPr>
          <a:xfrm>
            <a:off x="10066499" y="0"/>
            <a:ext cx="2125501" cy="1801525"/>
          </a:xfrm>
          <a:prstGeom prst="rect">
            <a:avLst/>
          </a:prstGeom>
        </p:spPr>
      </p:pic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CC1A1E81-B98A-C6CD-FC04-7E9B56AE7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41" y="6007605"/>
            <a:ext cx="496035" cy="662843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CDA768F-CBF5-8902-0347-DC1C1CA3716D}"/>
              </a:ext>
            </a:extLst>
          </p:cNvPr>
          <p:cNvSpPr txBox="1">
            <a:spLocks/>
          </p:cNvSpPr>
          <p:nvPr/>
        </p:nvSpPr>
        <p:spPr>
          <a:xfrm>
            <a:off x="509541" y="2024810"/>
            <a:ext cx="8380962" cy="26273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b="1" dirty="0" err="1" smtClean="0">
                <a:solidFill>
                  <a:srgbClr val="0F2545"/>
                </a:solidFill>
                <a:latin typeface="+mj-lt"/>
              </a:rPr>
              <a:t>Medlaboratorijske</a:t>
            </a:r>
            <a:r>
              <a:rPr lang="sl-SI" b="1" dirty="0" smtClean="0">
                <a:solidFill>
                  <a:srgbClr val="0F2545"/>
                </a:solidFill>
                <a:latin typeface="+mj-lt"/>
              </a:rPr>
              <a:t> primerjave </a:t>
            </a:r>
            <a:r>
              <a:rPr lang="sl-SI" dirty="0" smtClean="0">
                <a:latin typeface="+mj-lt"/>
              </a:rPr>
              <a:t>– primerjava rezultatov</a:t>
            </a:r>
          </a:p>
          <a:p>
            <a:endParaRPr lang="sl-SI" dirty="0" smtClean="0">
              <a:latin typeface="+mj-lt"/>
            </a:endParaRPr>
          </a:p>
          <a:p>
            <a:r>
              <a:rPr lang="sl-SI" b="1" dirty="0" smtClean="0">
                <a:solidFill>
                  <a:srgbClr val="0F2545"/>
                </a:solidFill>
                <a:latin typeface="+mj-lt"/>
              </a:rPr>
              <a:t>Moduli </a:t>
            </a:r>
            <a:r>
              <a:rPr lang="sl-SI" dirty="0" smtClean="0">
                <a:latin typeface="+mj-lt"/>
              </a:rPr>
              <a:t>– </a:t>
            </a:r>
            <a:r>
              <a:rPr lang="sl-SI" dirty="0" smtClean="0">
                <a:latin typeface="+mj-lt"/>
              </a:rPr>
              <a:t>dodatni vidiki usposobljenosti osebja (poznavanje postopka, izračun pogreškov, NDP, odločitev o skladnosti)</a:t>
            </a:r>
          </a:p>
          <a:p>
            <a:endParaRPr lang="en-SI" sz="3200" dirty="0"/>
          </a:p>
        </p:txBody>
      </p:sp>
    </p:spTree>
    <p:extLst>
      <p:ext uri="{BB962C8B-B14F-4D97-AF65-F5344CB8AC3E}">
        <p14:creationId xmlns:p14="http://schemas.microsoft.com/office/powerpoint/2010/main" val="905211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/>
          <a:lstStyle/>
          <a:p>
            <a:r>
              <a:rPr lang="sl-SI" b="1" dirty="0" err="1">
                <a:solidFill>
                  <a:srgbClr val="22326A"/>
                </a:solidFill>
              </a:rPr>
              <a:t>Medlaboratorijske</a:t>
            </a:r>
            <a:r>
              <a:rPr lang="sl-SI" b="1" dirty="0">
                <a:solidFill>
                  <a:srgbClr val="22326A"/>
                </a:solidFill>
              </a:rPr>
              <a:t> primerjave</a:t>
            </a:r>
            <a:endParaRPr lang="en-GB" b="1" dirty="0">
              <a:solidFill>
                <a:srgbClr val="22326A"/>
              </a:solidFill>
            </a:endParaRPr>
          </a:p>
        </p:txBody>
      </p:sp>
      <p:pic>
        <p:nvPicPr>
          <p:cNvPr id="3" name="Slika 2" descr="Slika, ki vsebuje besede čelada&#10;&#10;Opis je samodejno ustvarjen">
            <a:extLst>
              <a:ext uri="{FF2B5EF4-FFF2-40B4-BE49-F238E27FC236}">
                <a16:creationId xmlns:a16="http://schemas.microsoft.com/office/drawing/2014/main" id="{63808BAF-42A9-A650-980D-202B2EF941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8" r="38133"/>
          <a:stretch/>
        </p:blipFill>
        <p:spPr>
          <a:xfrm>
            <a:off x="10066499" y="0"/>
            <a:ext cx="2125501" cy="1801525"/>
          </a:xfrm>
          <a:prstGeom prst="rect">
            <a:avLst/>
          </a:prstGeom>
        </p:spPr>
      </p:pic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CC1A1E81-B98A-C6CD-FC04-7E9B56AE7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41" y="6007605"/>
            <a:ext cx="496035" cy="662843"/>
          </a:xfr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155290"/>
              </p:ext>
            </p:extLst>
          </p:nvPr>
        </p:nvGraphicFramePr>
        <p:xfrm>
          <a:off x="509541" y="2105978"/>
          <a:ext cx="10741550" cy="35971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1116">
                  <a:extLst>
                    <a:ext uri="{9D8B030D-6E8A-4147-A177-3AD203B41FA5}">
                      <a16:colId xmlns:a16="http://schemas.microsoft.com/office/drawing/2014/main" val="2543066804"/>
                    </a:ext>
                  </a:extLst>
                </a:gridCol>
                <a:gridCol w="4198474">
                  <a:extLst>
                    <a:ext uri="{9D8B030D-6E8A-4147-A177-3AD203B41FA5}">
                      <a16:colId xmlns:a16="http://schemas.microsoft.com/office/drawing/2014/main" val="4038144474"/>
                    </a:ext>
                  </a:extLst>
                </a:gridCol>
                <a:gridCol w="1178228">
                  <a:extLst>
                    <a:ext uri="{9D8B030D-6E8A-4147-A177-3AD203B41FA5}">
                      <a16:colId xmlns:a16="http://schemas.microsoft.com/office/drawing/2014/main" val="2971182381"/>
                    </a:ext>
                  </a:extLst>
                </a:gridCol>
                <a:gridCol w="4193732">
                  <a:extLst>
                    <a:ext uri="{9D8B030D-6E8A-4147-A177-3AD203B41FA5}">
                      <a16:colId xmlns:a16="http://schemas.microsoft.com/office/drawing/2014/main" val="1457367786"/>
                    </a:ext>
                  </a:extLst>
                </a:gridCol>
              </a:tblGrid>
              <a:tr h="396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+mj-lt"/>
                        </a:rPr>
                        <a:t> </a:t>
                      </a:r>
                      <a:r>
                        <a:rPr lang="sl-SI" sz="1600" dirty="0" smtClean="0">
                          <a:effectLst/>
                          <a:latin typeface="+mj-lt"/>
                        </a:rPr>
                        <a:t>leto</a:t>
                      </a:r>
                      <a:endParaRPr lang="sl-SI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 smtClean="0">
                          <a:effectLst/>
                          <a:latin typeface="+mj-lt"/>
                        </a:rPr>
                        <a:t>področje</a:t>
                      </a:r>
                      <a:r>
                        <a:rPr lang="sl-SI" sz="1600" dirty="0">
                          <a:effectLst/>
                          <a:latin typeface="+mj-lt"/>
                        </a:rPr>
                        <a:t> </a:t>
                      </a:r>
                      <a:endParaRPr lang="sl-SI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 smtClean="0">
                          <a:effectLst/>
                          <a:latin typeface="+mj-lt"/>
                        </a:rPr>
                        <a:t>leto</a:t>
                      </a:r>
                      <a:r>
                        <a:rPr lang="sl-SI" sz="1600" dirty="0">
                          <a:effectLst/>
                          <a:latin typeface="+mj-lt"/>
                        </a:rPr>
                        <a:t> </a:t>
                      </a:r>
                      <a:endParaRPr lang="sl-SI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 smtClean="0">
                          <a:effectLst/>
                          <a:latin typeface="+mj-lt"/>
                        </a:rPr>
                        <a:t>področje</a:t>
                      </a:r>
                      <a:r>
                        <a:rPr lang="sl-SI" sz="1600" dirty="0">
                          <a:effectLst/>
                          <a:latin typeface="+mj-lt"/>
                        </a:rPr>
                        <a:t> </a:t>
                      </a:r>
                      <a:endParaRPr lang="sl-SI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891184"/>
                  </a:ext>
                </a:extLst>
              </a:tr>
              <a:tr h="396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  <a:latin typeface="+mj-lt"/>
                        </a:rPr>
                        <a:t>2007</a:t>
                      </a:r>
                      <a:endParaRPr lang="sl-SI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dirty="0">
                          <a:solidFill>
                            <a:srgbClr val="0F2545"/>
                          </a:solidFill>
                          <a:effectLst/>
                          <a:latin typeface="+mj-lt"/>
                        </a:rPr>
                        <a:t>merilniki tlaka v pnevmatikah</a:t>
                      </a:r>
                      <a:endParaRPr lang="sl-SI" sz="2000" dirty="0">
                        <a:solidFill>
                          <a:srgbClr val="0F2545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2015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F2545"/>
                          </a:solidFill>
                          <a:effectLst/>
                          <a:latin typeface="+mj-lt"/>
                        </a:rPr>
                        <a:t>merilniki izpušnih plinov</a:t>
                      </a:r>
                      <a:endParaRPr lang="sl-SI" sz="2000" dirty="0">
                        <a:solidFill>
                          <a:srgbClr val="0F2545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53633674"/>
                  </a:ext>
                </a:extLst>
              </a:tr>
              <a:tr h="396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  <a:latin typeface="+mj-lt"/>
                        </a:rPr>
                        <a:t>2009</a:t>
                      </a:r>
                      <a:endParaRPr lang="sl-SI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dirty="0">
                          <a:solidFill>
                            <a:srgbClr val="0F2545"/>
                          </a:solidFill>
                          <a:effectLst/>
                          <a:latin typeface="+mj-lt"/>
                        </a:rPr>
                        <a:t>števci delovne električne energije</a:t>
                      </a:r>
                      <a:endParaRPr lang="sl-SI" sz="2000" dirty="0">
                        <a:solidFill>
                          <a:srgbClr val="0F2545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2018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F2545"/>
                          </a:solidFill>
                          <a:effectLst/>
                          <a:latin typeface="+mj-lt"/>
                        </a:rPr>
                        <a:t>korektorji</a:t>
                      </a:r>
                      <a:endParaRPr lang="sl-SI" sz="2000" dirty="0">
                        <a:solidFill>
                          <a:srgbClr val="0F2545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778316"/>
                  </a:ext>
                </a:extLst>
              </a:tr>
              <a:tr h="396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  <a:latin typeface="+mj-lt"/>
                        </a:rPr>
                        <a:t>2009</a:t>
                      </a:r>
                      <a:endParaRPr lang="sl-SI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dirty="0">
                          <a:solidFill>
                            <a:srgbClr val="0F2545"/>
                          </a:solidFill>
                          <a:effectLst/>
                          <a:latin typeface="+mj-lt"/>
                        </a:rPr>
                        <a:t>vodomeri</a:t>
                      </a:r>
                      <a:endParaRPr lang="sl-SI" sz="2000" dirty="0">
                        <a:solidFill>
                          <a:srgbClr val="0F2545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2019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F2545"/>
                          </a:solidFill>
                          <a:effectLst/>
                          <a:latin typeface="+mj-lt"/>
                        </a:rPr>
                        <a:t>plinomeri</a:t>
                      </a:r>
                      <a:endParaRPr lang="sl-SI" sz="2000" dirty="0">
                        <a:solidFill>
                          <a:srgbClr val="0F2545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3194456"/>
                  </a:ext>
                </a:extLst>
              </a:tr>
              <a:tr h="396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  <a:latin typeface="+mj-lt"/>
                        </a:rPr>
                        <a:t>2010</a:t>
                      </a:r>
                      <a:endParaRPr lang="sl-SI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dirty="0">
                          <a:solidFill>
                            <a:srgbClr val="0F2545"/>
                          </a:solidFill>
                          <a:effectLst/>
                          <a:latin typeface="+mj-lt"/>
                        </a:rPr>
                        <a:t>merilniki krvnega tlaka</a:t>
                      </a:r>
                      <a:endParaRPr lang="sl-SI" sz="2000" dirty="0">
                        <a:solidFill>
                          <a:srgbClr val="0F2545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2020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F2545"/>
                          </a:solidFill>
                          <a:effectLst/>
                          <a:latin typeface="+mj-lt"/>
                        </a:rPr>
                        <a:t>števci delovne električne energije</a:t>
                      </a:r>
                      <a:endParaRPr lang="sl-SI" sz="2000" dirty="0">
                        <a:solidFill>
                          <a:srgbClr val="0F2545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6942241"/>
                  </a:ext>
                </a:extLst>
              </a:tr>
              <a:tr h="396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  <a:latin typeface="+mj-lt"/>
                        </a:rPr>
                        <a:t>2010</a:t>
                      </a:r>
                      <a:endParaRPr lang="sl-SI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dirty="0">
                          <a:solidFill>
                            <a:srgbClr val="0F2545"/>
                          </a:solidFill>
                          <a:effectLst/>
                          <a:latin typeface="+mj-lt"/>
                        </a:rPr>
                        <a:t>merilni sistemi za UNP</a:t>
                      </a:r>
                      <a:endParaRPr lang="sl-SI" sz="2000" dirty="0">
                        <a:solidFill>
                          <a:srgbClr val="0F2545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2021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F2545"/>
                          </a:solidFill>
                          <a:effectLst/>
                          <a:latin typeface="+mj-lt"/>
                        </a:rPr>
                        <a:t>vodomeri</a:t>
                      </a:r>
                      <a:endParaRPr lang="sl-SI" sz="2000" dirty="0">
                        <a:solidFill>
                          <a:srgbClr val="0F2545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3720748"/>
                  </a:ext>
                </a:extLst>
              </a:tr>
              <a:tr h="4247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  <a:latin typeface="+mj-lt"/>
                        </a:rPr>
                        <a:t>2010</a:t>
                      </a:r>
                      <a:endParaRPr lang="sl-SI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dirty="0">
                          <a:solidFill>
                            <a:srgbClr val="0F2545"/>
                          </a:solidFill>
                          <a:effectLst/>
                          <a:latin typeface="+mj-lt"/>
                        </a:rPr>
                        <a:t>števci jalove električne energije</a:t>
                      </a:r>
                      <a:endParaRPr lang="sl-SI" sz="2000" dirty="0">
                        <a:solidFill>
                          <a:srgbClr val="0F2545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2022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F2545"/>
                          </a:solidFill>
                          <a:effectLst/>
                          <a:latin typeface="+mj-lt"/>
                        </a:rPr>
                        <a:t>stroji za merjenje dolžine žic in kabla</a:t>
                      </a:r>
                      <a:endParaRPr lang="sl-SI" sz="2000" dirty="0">
                        <a:solidFill>
                          <a:srgbClr val="0F2545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1822276"/>
                  </a:ext>
                </a:extLst>
              </a:tr>
              <a:tr h="396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  <a:latin typeface="+mj-lt"/>
                        </a:rPr>
                        <a:t>2013</a:t>
                      </a:r>
                      <a:endParaRPr lang="sl-SI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dirty="0">
                          <a:solidFill>
                            <a:srgbClr val="0F2545"/>
                          </a:solidFill>
                          <a:effectLst/>
                          <a:latin typeface="+mj-lt"/>
                        </a:rPr>
                        <a:t>vodomeri</a:t>
                      </a:r>
                      <a:endParaRPr lang="sl-SI" sz="2000" dirty="0">
                        <a:solidFill>
                          <a:srgbClr val="0F2545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2022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F2545"/>
                          </a:solidFill>
                          <a:effectLst/>
                          <a:latin typeface="+mj-lt"/>
                        </a:rPr>
                        <a:t>točilni avtomati za motorna goriva</a:t>
                      </a:r>
                      <a:endParaRPr lang="sl-SI" sz="2000" dirty="0">
                        <a:solidFill>
                          <a:srgbClr val="0F2545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9463957"/>
                  </a:ext>
                </a:extLst>
              </a:tr>
              <a:tr h="396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  <a:latin typeface="+mj-lt"/>
                        </a:rPr>
                        <a:t>2014</a:t>
                      </a:r>
                      <a:endParaRPr lang="sl-SI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dirty="0">
                          <a:solidFill>
                            <a:srgbClr val="0F2545"/>
                          </a:solidFill>
                          <a:effectLst/>
                          <a:latin typeface="+mj-lt"/>
                        </a:rPr>
                        <a:t>merilni sistemi za UNP</a:t>
                      </a:r>
                      <a:endParaRPr lang="sl-SI" sz="2000" dirty="0">
                        <a:solidFill>
                          <a:srgbClr val="0F2545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  <a:latin typeface="+mj-lt"/>
                        </a:rPr>
                        <a:t> </a:t>
                      </a:r>
                      <a:endParaRPr lang="sl-SI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6314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9644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/>
          <a:lstStyle/>
          <a:p>
            <a:r>
              <a:rPr lang="sl-SI" b="1" dirty="0" err="1">
                <a:solidFill>
                  <a:srgbClr val="22326A"/>
                </a:solidFill>
              </a:rPr>
              <a:t>Medlaboratorijska</a:t>
            </a:r>
            <a:r>
              <a:rPr lang="sl-SI" b="1" dirty="0">
                <a:solidFill>
                  <a:srgbClr val="22326A"/>
                </a:solidFill>
              </a:rPr>
              <a:t> primerjava:</a:t>
            </a:r>
            <a:br>
              <a:rPr lang="sl-SI" b="1" dirty="0">
                <a:solidFill>
                  <a:srgbClr val="22326A"/>
                </a:solidFill>
              </a:rPr>
            </a:br>
            <a:r>
              <a:rPr lang="sl-SI" b="1" dirty="0">
                <a:solidFill>
                  <a:srgbClr val="22326A"/>
                </a:solidFill>
              </a:rPr>
              <a:t>točilni avtomati za motorna goriva</a:t>
            </a:r>
            <a:endParaRPr lang="en-GB" b="1" dirty="0">
              <a:solidFill>
                <a:srgbClr val="22326A"/>
              </a:solidFill>
            </a:endParaRPr>
          </a:p>
        </p:txBody>
      </p:sp>
      <p:pic>
        <p:nvPicPr>
          <p:cNvPr id="3" name="Slika 2" descr="Slika, ki vsebuje besede čelada&#10;&#10;Opis je samodejno ustvarjen">
            <a:extLst>
              <a:ext uri="{FF2B5EF4-FFF2-40B4-BE49-F238E27FC236}">
                <a16:creationId xmlns:a16="http://schemas.microsoft.com/office/drawing/2014/main" id="{63808BAF-42A9-A650-980D-202B2EF941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8" r="38133"/>
          <a:stretch/>
        </p:blipFill>
        <p:spPr>
          <a:xfrm>
            <a:off x="10066499" y="0"/>
            <a:ext cx="2125501" cy="1801525"/>
          </a:xfrm>
          <a:prstGeom prst="rect">
            <a:avLst/>
          </a:prstGeom>
        </p:spPr>
      </p:pic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CC1A1E81-B98A-C6CD-FC04-7E9B56AE7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41" y="6007605"/>
            <a:ext cx="496035" cy="662843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CDA768F-CBF5-8902-0347-DC1C1CA3716D}"/>
              </a:ext>
            </a:extLst>
          </p:cNvPr>
          <p:cNvSpPr txBox="1">
            <a:spLocks/>
          </p:cNvSpPr>
          <p:nvPr/>
        </p:nvSpPr>
        <p:spPr>
          <a:xfrm>
            <a:off x="509541" y="1914637"/>
            <a:ext cx="5114925" cy="12591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400" smtClean="0">
                <a:latin typeface="+mj-lt"/>
              </a:rPr>
              <a:t>bencin, diesel</a:t>
            </a:r>
          </a:p>
          <a:p>
            <a:r>
              <a:rPr lang="sl-SI" sz="2400" smtClean="0">
                <a:latin typeface="+mj-lt"/>
              </a:rPr>
              <a:t>Q</a:t>
            </a:r>
            <a:r>
              <a:rPr lang="sl-SI" sz="2400" baseline="-25000" smtClean="0">
                <a:latin typeface="+mj-lt"/>
              </a:rPr>
              <a:t>min</a:t>
            </a:r>
            <a:r>
              <a:rPr lang="sl-SI" sz="2400" smtClean="0">
                <a:latin typeface="+mj-lt"/>
              </a:rPr>
              <a:t>, Q</a:t>
            </a:r>
            <a:r>
              <a:rPr lang="sl-SI" sz="2400" baseline="-25000" smtClean="0">
                <a:latin typeface="+mj-lt"/>
              </a:rPr>
              <a:t>max</a:t>
            </a:r>
            <a:endParaRPr lang="sl-SI" sz="2400" baseline="-25000" dirty="0" smtClean="0">
              <a:latin typeface="+mj-lt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509541" y="3370498"/>
            <a:ext cx="4591109" cy="2777467"/>
            <a:chOff x="852712" y="1765114"/>
            <a:chExt cx="3377420" cy="2515852"/>
          </a:xfrm>
        </p:grpSpPr>
        <p:pic>
          <p:nvPicPr>
            <p:cNvPr id="9" name="Picture 2" descr="2 Dispenzer frontalno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395"/>
            <a:stretch/>
          </p:blipFill>
          <p:spPr bwMode="auto">
            <a:xfrm>
              <a:off x="876310" y="1783740"/>
              <a:ext cx="3353822" cy="2497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PoljeZBesedilom 10"/>
            <p:cNvSpPr txBox="1"/>
            <p:nvPr/>
          </p:nvSpPr>
          <p:spPr>
            <a:xfrm>
              <a:off x="852712" y="1765114"/>
              <a:ext cx="3063240" cy="373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 err="1" smtClean="0">
                  <a:solidFill>
                    <a:schemeClr val="bg1"/>
                  </a:solidFill>
                </a:rPr>
                <a:t>Tokheim</a:t>
              </a:r>
              <a:r>
                <a:rPr lang="sl-SI" dirty="0" smtClean="0">
                  <a:solidFill>
                    <a:schemeClr val="bg1"/>
                  </a:solidFill>
                </a:rPr>
                <a:t> </a:t>
              </a:r>
              <a:r>
                <a:rPr lang="sl-SI" dirty="0" err="1" smtClean="0">
                  <a:solidFill>
                    <a:schemeClr val="bg1"/>
                  </a:solidFill>
                </a:rPr>
                <a:t>Quantium</a:t>
              </a:r>
              <a:r>
                <a:rPr lang="sl-SI" dirty="0" smtClean="0">
                  <a:solidFill>
                    <a:schemeClr val="bg1"/>
                  </a:solidFill>
                </a:rPr>
                <a:t> 510</a:t>
              </a:r>
              <a:endParaRPr lang="sl-SI" dirty="0">
                <a:solidFill>
                  <a:schemeClr val="bg1"/>
                </a:solidFill>
              </a:endParaRPr>
            </a:p>
          </p:txBody>
        </p:sp>
        <p:sp>
          <p:nvSpPr>
            <p:cNvPr id="12" name="Desna puščica 11"/>
            <p:cNvSpPr/>
            <p:nvPr/>
          </p:nvSpPr>
          <p:spPr>
            <a:xfrm rot="18099798">
              <a:off x="1921754" y="3601941"/>
              <a:ext cx="590550" cy="247650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l-SI"/>
            </a:p>
          </p:txBody>
        </p:sp>
        <p:sp>
          <p:nvSpPr>
            <p:cNvPr id="13" name="Desna puščica 12"/>
            <p:cNvSpPr/>
            <p:nvPr/>
          </p:nvSpPr>
          <p:spPr>
            <a:xfrm rot="14328927">
              <a:off x="2392683" y="3643131"/>
              <a:ext cx="590550" cy="247650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l-SI"/>
            </a:p>
          </p:txBody>
        </p:sp>
        <p:sp>
          <p:nvSpPr>
            <p:cNvPr id="14" name="Polje z besedilom 4"/>
            <p:cNvSpPr txBox="1"/>
            <p:nvPr/>
          </p:nvSpPr>
          <p:spPr>
            <a:xfrm>
              <a:off x="2769617" y="4022863"/>
              <a:ext cx="1209048" cy="220955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300"/>
                </a:lnSpc>
                <a:spcAft>
                  <a:spcPts val="0"/>
                </a:spcAft>
              </a:pPr>
              <a:r>
                <a:rPr lang="en-US" sz="1400" dirty="0">
                  <a:solidFill>
                    <a:schemeClr val="tx2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R2 (NMB 95)</a:t>
              </a:r>
              <a:endParaRPr lang="sl-SI" sz="1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Polje z besedilom 6"/>
            <p:cNvSpPr txBox="1"/>
            <p:nvPr/>
          </p:nvSpPr>
          <p:spPr>
            <a:xfrm>
              <a:off x="1182576" y="4014391"/>
              <a:ext cx="905884" cy="21480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300"/>
                </a:lnSpc>
                <a:spcAft>
                  <a:spcPts val="0"/>
                </a:spcAft>
              </a:pPr>
              <a:r>
                <a:rPr lang="en-US" sz="1400" dirty="0">
                  <a:solidFill>
                    <a:schemeClr val="tx2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R3 (D2)</a:t>
              </a:r>
              <a:endParaRPr lang="sl-SI" sz="1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Slika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5203" y="2181104"/>
            <a:ext cx="3575896" cy="392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958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/>
          <a:lstStyle/>
          <a:p>
            <a:r>
              <a:rPr lang="sl-SI" b="1" dirty="0">
                <a:solidFill>
                  <a:srgbClr val="22326A"/>
                </a:solidFill>
              </a:rPr>
              <a:t>Rezultati primerjave</a:t>
            </a:r>
            <a:endParaRPr lang="en-GB" b="1" dirty="0">
              <a:solidFill>
                <a:srgbClr val="22326A"/>
              </a:solidFill>
            </a:endParaRPr>
          </a:p>
        </p:txBody>
      </p:sp>
      <p:pic>
        <p:nvPicPr>
          <p:cNvPr id="3" name="Slika 2" descr="Slika, ki vsebuje besede čelada&#10;&#10;Opis je samodejno ustvarjen">
            <a:extLst>
              <a:ext uri="{FF2B5EF4-FFF2-40B4-BE49-F238E27FC236}">
                <a16:creationId xmlns:a16="http://schemas.microsoft.com/office/drawing/2014/main" id="{63808BAF-42A9-A650-980D-202B2EF941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8" r="38133"/>
          <a:stretch/>
        </p:blipFill>
        <p:spPr>
          <a:xfrm>
            <a:off x="10066499" y="0"/>
            <a:ext cx="2125501" cy="1801525"/>
          </a:xfrm>
          <a:prstGeom prst="rect">
            <a:avLst/>
          </a:prstGeom>
        </p:spPr>
      </p:pic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CC1A1E81-B98A-C6CD-FC04-7E9B56AE7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41" y="6007605"/>
            <a:ext cx="496035" cy="662843"/>
          </a:xfrm>
        </p:spPr>
      </p:pic>
      <p:graphicFrame>
        <p:nvGraphicFramePr>
          <p:cNvPr id="7" name="Grafikon 6"/>
          <p:cNvGraphicFramePr/>
          <p:nvPr>
            <p:extLst>
              <p:ext uri="{D42A27DB-BD31-4B8C-83A1-F6EECF244321}">
                <p14:modId xmlns:p14="http://schemas.microsoft.com/office/powerpoint/2010/main" val="3615942987"/>
              </p:ext>
            </p:extLst>
          </p:nvPr>
        </p:nvGraphicFramePr>
        <p:xfrm>
          <a:off x="749687" y="1864847"/>
          <a:ext cx="5288973" cy="2489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fikon 7"/>
          <p:cNvGraphicFramePr/>
          <p:nvPr>
            <p:extLst>
              <p:ext uri="{D42A27DB-BD31-4B8C-83A1-F6EECF244321}">
                <p14:modId xmlns:p14="http://schemas.microsoft.com/office/powerpoint/2010/main" val="559072573"/>
              </p:ext>
            </p:extLst>
          </p:nvPr>
        </p:nvGraphicFramePr>
        <p:xfrm>
          <a:off x="6464174" y="1864847"/>
          <a:ext cx="5241957" cy="2489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352251"/>
              </p:ext>
            </p:extLst>
          </p:nvPr>
        </p:nvGraphicFramePr>
        <p:xfrm>
          <a:off x="2010107" y="4808480"/>
          <a:ext cx="8016764" cy="14473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5252">
                  <a:extLst>
                    <a:ext uri="{9D8B030D-6E8A-4147-A177-3AD203B41FA5}">
                      <a16:colId xmlns:a16="http://schemas.microsoft.com/office/drawing/2014/main" val="3906669044"/>
                    </a:ext>
                  </a:extLst>
                </a:gridCol>
                <a:gridCol w="1145252">
                  <a:extLst>
                    <a:ext uri="{9D8B030D-6E8A-4147-A177-3AD203B41FA5}">
                      <a16:colId xmlns:a16="http://schemas.microsoft.com/office/drawing/2014/main" val="72114975"/>
                    </a:ext>
                  </a:extLst>
                </a:gridCol>
                <a:gridCol w="1145252">
                  <a:extLst>
                    <a:ext uri="{9D8B030D-6E8A-4147-A177-3AD203B41FA5}">
                      <a16:colId xmlns:a16="http://schemas.microsoft.com/office/drawing/2014/main" val="2143722102"/>
                    </a:ext>
                  </a:extLst>
                </a:gridCol>
                <a:gridCol w="1145252">
                  <a:extLst>
                    <a:ext uri="{9D8B030D-6E8A-4147-A177-3AD203B41FA5}">
                      <a16:colId xmlns:a16="http://schemas.microsoft.com/office/drawing/2014/main" val="154009048"/>
                    </a:ext>
                  </a:extLst>
                </a:gridCol>
                <a:gridCol w="1145252">
                  <a:extLst>
                    <a:ext uri="{9D8B030D-6E8A-4147-A177-3AD203B41FA5}">
                      <a16:colId xmlns:a16="http://schemas.microsoft.com/office/drawing/2014/main" val="4030409749"/>
                    </a:ext>
                  </a:extLst>
                </a:gridCol>
                <a:gridCol w="1145252">
                  <a:extLst>
                    <a:ext uri="{9D8B030D-6E8A-4147-A177-3AD203B41FA5}">
                      <a16:colId xmlns:a16="http://schemas.microsoft.com/office/drawing/2014/main" val="745155271"/>
                    </a:ext>
                  </a:extLst>
                </a:gridCol>
                <a:gridCol w="1145252">
                  <a:extLst>
                    <a:ext uri="{9D8B030D-6E8A-4147-A177-3AD203B41FA5}">
                      <a16:colId xmlns:a16="http://schemas.microsoft.com/office/drawing/2014/main" val="3469211143"/>
                    </a:ext>
                  </a:extLst>
                </a:gridCol>
              </a:tblGrid>
              <a:tr h="424423"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endParaRPr lang="sl-SI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sl-SI" sz="160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merilna negotovost / %</a:t>
                      </a:r>
                      <a:endParaRPr lang="sl-SI" sz="1600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endParaRPr lang="sl-SI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endParaRPr lang="sl-SI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endParaRPr lang="sl-SI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endParaRPr lang="sl-SI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endParaRPr lang="sl-SI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681663"/>
                  </a:ext>
                </a:extLst>
              </a:tr>
              <a:tr h="425996"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sl-SI" sz="1800" dirty="0">
                          <a:effectLst/>
                          <a:latin typeface="+mj-lt"/>
                        </a:rPr>
                        <a:t>Izvajalec:</a:t>
                      </a:r>
                      <a:endParaRPr lang="sl-SI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sl-SI" sz="18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sl-SI" sz="18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sl-SI" sz="18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sl-SI" sz="18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sl-SI" sz="18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sl-SI" sz="18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sl-SI" sz="18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sl-SI" sz="18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sl-SI" sz="18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sl-SI" sz="18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sl-SI" sz="18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NDP/3</a:t>
                      </a:r>
                      <a:endParaRPr lang="sl-SI" sz="18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864127"/>
                  </a:ext>
                </a:extLst>
              </a:tr>
              <a:tr h="31254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sl-SI" sz="1800" dirty="0" err="1">
                          <a:effectLst/>
                          <a:latin typeface="+mj-lt"/>
                        </a:rPr>
                        <a:t>Q</a:t>
                      </a:r>
                      <a:r>
                        <a:rPr lang="sl-SI" sz="1800" baseline="-25000" dirty="0" err="1">
                          <a:effectLst/>
                          <a:latin typeface="+mj-lt"/>
                        </a:rPr>
                        <a:t>min</a:t>
                      </a:r>
                      <a:endParaRPr lang="sl-SI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sl-SI" sz="180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0,130</a:t>
                      </a:r>
                      <a:endParaRPr lang="sl-SI" sz="1800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sl-SI" sz="180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0,110</a:t>
                      </a:r>
                      <a:endParaRPr lang="sl-SI" sz="1800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sl-SI" sz="180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0,115</a:t>
                      </a:r>
                      <a:endParaRPr lang="sl-SI" sz="1800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sl-SI" sz="180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0,165</a:t>
                      </a:r>
                      <a:endParaRPr lang="sl-SI" sz="1800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sl-SI" sz="180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0,160</a:t>
                      </a:r>
                      <a:endParaRPr lang="sl-SI" sz="1800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sl-SI" sz="180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0,167</a:t>
                      </a:r>
                      <a:endParaRPr lang="sl-SI" sz="1800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9870214"/>
                  </a:ext>
                </a:extLst>
              </a:tr>
              <a:tr h="284397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sl-SI" sz="1800" dirty="0" err="1">
                          <a:effectLst/>
                          <a:latin typeface="+mj-lt"/>
                        </a:rPr>
                        <a:t>Q</a:t>
                      </a:r>
                      <a:r>
                        <a:rPr lang="sl-SI" sz="1800" baseline="-25000" dirty="0" err="1">
                          <a:effectLst/>
                          <a:latin typeface="+mj-lt"/>
                        </a:rPr>
                        <a:t>max</a:t>
                      </a:r>
                      <a:endParaRPr lang="sl-SI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sl-SI" sz="180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0,117</a:t>
                      </a:r>
                      <a:endParaRPr lang="sl-SI" sz="1800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sl-SI" sz="180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0,090</a:t>
                      </a:r>
                      <a:endParaRPr lang="sl-SI" sz="1800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sl-SI" sz="180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0,130</a:t>
                      </a:r>
                      <a:endParaRPr lang="sl-SI" sz="1800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sl-SI" sz="180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0,154</a:t>
                      </a:r>
                      <a:endParaRPr lang="sl-SI" sz="1800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sl-SI" sz="180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0,160</a:t>
                      </a:r>
                      <a:endParaRPr lang="sl-SI" sz="1800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sl-SI" sz="180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0,167</a:t>
                      </a:r>
                      <a:endParaRPr lang="sl-SI" sz="1800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2657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281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629</Words>
  <Application>Microsoft Office PowerPoint</Application>
  <PresentationFormat>Širokozaslonsko</PresentationFormat>
  <Paragraphs>138</Paragraphs>
  <Slides>13</Slides>
  <Notes>6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Times New Roman</vt:lpstr>
      <vt:lpstr>Officeova tema</vt:lpstr>
      <vt:lpstr>Zagotavljanje veljavnosti rezultatov kontrole na področju meroslovja</vt:lpstr>
      <vt:lpstr>SA in kontrolni organi</vt:lpstr>
      <vt:lpstr>Zahteve za kontrolne organe</vt:lpstr>
      <vt:lpstr>Urad RS za meroslovje</vt:lpstr>
      <vt:lpstr>Imenovanje za izvajanje overitev</vt:lpstr>
      <vt:lpstr>Programi preverjanja usposobljenost IO</vt:lpstr>
      <vt:lpstr>Medlaboratorijske primerjave</vt:lpstr>
      <vt:lpstr>Medlaboratorijska primerjava: točilni avtomati za motorna goriva</vt:lpstr>
      <vt:lpstr>Rezultati primerjave</vt:lpstr>
      <vt:lpstr>Medlaboratorijska primerjava:  vodomeri</vt:lpstr>
      <vt:lpstr>Rezultati primerjave</vt:lpstr>
      <vt:lpstr>Moduli za preverjanje usposobljenosti</vt:lpstr>
      <vt:lpstr>Sklep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 predavanja</dc:title>
  <dc:creator>Luka Križnik</dc:creator>
  <cp:lastModifiedBy>Matej Grum</cp:lastModifiedBy>
  <cp:revision>18</cp:revision>
  <dcterms:created xsi:type="dcterms:W3CDTF">2022-05-17T07:53:24Z</dcterms:created>
  <dcterms:modified xsi:type="dcterms:W3CDTF">2023-06-06T07:29:40Z</dcterms:modified>
</cp:coreProperties>
</file>