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5" r:id="rId5"/>
    <p:sldId id="260" r:id="rId6"/>
    <p:sldId id="259" r:id="rId7"/>
    <p:sldId id="266" r:id="rId8"/>
    <p:sldId id="268" r:id="rId9"/>
    <p:sldId id="269" r:id="rId10"/>
    <p:sldId id="270" r:id="rId11"/>
    <p:sldId id="271" r:id="rId12"/>
    <p:sldId id="273" r:id="rId13"/>
    <p:sldId id="274" r:id="rId14"/>
    <p:sldId id="275" r:id="rId15"/>
    <p:sldId id="280" r:id="rId16"/>
    <p:sldId id="276" r:id="rId17"/>
    <p:sldId id="281" r:id="rId18"/>
    <p:sldId id="282" r:id="rId19"/>
    <p:sldId id="283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545"/>
    <a:srgbClr val="22326A"/>
    <a:srgbClr val="FBFBFB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298" autoAdjust="0"/>
  </p:normalViewPr>
  <p:slideViewPr>
    <p:cSldViewPr snapToGrid="0">
      <p:cViewPr varScale="1">
        <p:scale>
          <a:sx n="100" d="100"/>
          <a:sy n="100" d="100"/>
        </p:scale>
        <p:origin x="9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BF593-49B7-43B4-8B47-A399044BEDC3}" type="datetimeFigureOut">
              <a:rPr lang="sl-SI" smtClean="0"/>
              <a:t>7. 06. 2023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AC103-2FAD-438E-8223-7AE5518614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699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Lepo pozdravljeni z moje strani.</a:t>
            </a:r>
          </a:p>
          <a:p>
            <a:r>
              <a:rPr lang="sl-SI" dirty="0"/>
              <a:t>Letos nama je bila z g. Jovanom </a:t>
            </a:r>
            <a:r>
              <a:rPr lang="sl-SI" dirty="0" err="1"/>
              <a:t>Bojkovskim</a:t>
            </a:r>
            <a:r>
              <a:rPr lang="sl-SI" dirty="0"/>
              <a:t> zaupana tema…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AC103-2FAD-438E-8223-7AE5518614EE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5165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AC103-2FAD-438E-8223-7AE5518614EE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7900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Za smo analizo podatkov moramo imeti primerne…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AC103-2FAD-438E-8223-7AE5518614EE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29572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Da bomo naše rezultate lahko primerjali…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AC103-2FAD-438E-8223-7AE5518614EE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4158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Za oceno uspešnosti se lahko uporabijo različne ocene… 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AC103-2FAD-438E-8223-7AE5518614EE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9120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AC103-2FAD-438E-8223-7AE5518614EE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0942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AC103-2FAD-438E-8223-7AE5518614EE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7363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AC103-2FAD-438E-8223-7AE5518614EE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92322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AC103-2FAD-438E-8223-7AE5518614EE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5110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AC103-2FAD-438E-8223-7AE5518614EE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9826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Hvala za vašo pozornost, sledi še predstavitev (video) g. Jovana </a:t>
            </a:r>
            <a:r>
              <a:rPr lang="sl-SI" dirty="0" err="1"/>
              <a:t>Bojkovskega</a:t>
            </a:r>
            <a:r>
              <a:rPr lang="sl-SI" dirty="0"/>
              <a:t> s poudarkom na MP za kalibracijske laboratorije.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AC103-2FAD-438E-8223-7AE5518614EE}" type="slidenum">
              <a:rPr lang="sl-SI" smtClean="0"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1539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Vsebina predstavitve zajema… uvod… nato se bomo posvetili Organizaciji,….. Sledi pa še video prispevek </a:t>
            </a:r>
            <a:r>
              <a:rPr lang="sl-SI" dirty="0" err="1"/>
              <a:t>JBoj</a:t>
            </a:r>
            <a:r>
              <a:rPr lang="sl-SI" dirty="0"/>
              <a:t>….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AC103-2FAD-438E-8223-7AE5518614EE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1921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Za pripravo predstavitve in na področju PT/MP so bili uporabljeni viri, ki izhajajo iz</a:t>
            </a:r>
          </a:p>
          <a:p>
            <a:r>
              <a:rPr lang="sl-SI" dirty="0"/>
              <a:t>Standardi</a:t>
            </a:r>
          </a:p>
          <a:p>
            <a:r>
              <a:rPr lang="sl-SI" dirty="0"/>
              <a:t>Mednarodno združenje ILAC</a:t>
            </a:r>
          </a:p>
          <a:p>
            <a:r>
              <a:rPr lang="sl-SI" dirty="0"/>
              <a:t>EA</a:t>
            </a:r>
          </a:p>
          <a:p>
            <a:r>
              <a:rPr lang="sl-SI" dirty="0"/>
              <a:t>SA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AC103-2FAD-438E-8223-7AE5518614EE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7882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Najprej predstavimo definicije….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AC103-2FAD-438E-8223-7AE5518614EE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6972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Primer zahtev je predstavljen iz 17025…. 7.7.2 in 7.7.3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AC103-2FAD-438E-8223-7AE5518614EE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6459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AC103-2FAD-438E-8223-7AE5518614EE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4098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Ker so na različnih področjih „primerni“ (AK po ISO/IEC 17043) ponudniki PT/MP različno dostopni, se laboratoriji lahko tudi sami „organizirajo“ pri čemer pa lahko nastanejo težave. V nadaljevanju želimo predstaviti osnovne vidike (izpostavljeni najbolj praktični) organizacije, izvedbe in vrednotenja rezultatov za občutek… Res se omejimo samo na „praktične“ zahteve.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AC103-2FAD-438E-8223-7AE5518614EE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5107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Zahtev za organizacijo je v 17043 več, tu so podane le nekatere bolj izpostavljene za laboratorije za občutek… Res se omejimo samo na „praktične“ zahteve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AC103-2FAD-438E-8223-7AE5518614EE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6437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7AC103-2FAD-438E-8223-7AE5518614EE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16833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C27B7B-C12A-B28C-1AF3-58A5FD49A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00D2976-912C-A5CD-A481-D6EDBE189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07227FD-57CD-4096-9E39-44F50D789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E06159F-CC4E-7470-E94B-207FDEFDF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327B336-100D-F5E1-B2AD-53D7BB8B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023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B08FC6-1098-F2F9-BE92-C2CFF124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03D3E55-2456-DB86-4F79-4F78F6AC2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3CA6F45-8E99-FE91-593F-896338F8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ED6A0B3-3323-AA43-9B13-4C9ED2907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C2426C4-D1E6-50E6-0D7E-A013D5763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13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0503816C-75AE-9A5F-BED4-A040C027E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EB77CAB-24AD-297E-44B8-17C591651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A714CB7-7B86-A305-6741-9EC4DD5BD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7052636-BF86-C0CE-E29A-BF9B7B7E1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EC647CA-4B98-0982-F932-31E01D5A0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8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B38E1E-7221-BB8A-7B5C-6D670BF0C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5A80EEB-251C-BBA7-6812-6E5748EF2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5DE887D-B52D-9D61-8AE1-493B4C14F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4885C81-CF53-6452-7A22-1110921D7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0005C29-0D17-76E2-7D4F-5522F463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22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8D839C-1FB3-4070-D1C9-05B247629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B1C86A3-47AB-9F17-4049-1B5D3C0D5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7570DAA-1BAC-B5EB-6BBF-E940323DE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71713F2-56B0-BA0E-1B70-91CC05AC5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DB427AF-FED0-C308-B483-10F356070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566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F73141-1DE7-1B2B-FBC3-B9066DEA1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182A32D-34B8-D79B-F6A7-74C0EEBBD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8AC7AC7-ED71-F40F-1291-E0D32C785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AB37694-1C8B-59C9-17DD-E04B491A4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F405F7E-8513-24C1-883B-13869439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7190CCD-308C-0B71-4859-F96C0B0D4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7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6C0059-E315-13ED-4269-24F8BB03E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4A75AE3-7347-DB93-EF36-FF7E47955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F0D6CD8-1F3D-110D-6D44-0FDD5E6C1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0CE6FFC2-DF83-851E-3B95-83F9DC4FA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245123F-65FD-CDDD-E659-BA7648D6B7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127D8216-D4AD-38B3-5EA3-8E18F60EC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838C9C05-2561-248F-9957-9D9ACA504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D258B4C-A0B5-020D-ADE5-D13C89D7A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73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2E5CB2-522A-AE70-3247-8D185498B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2A46456-2616-EF4C-89C6-DD6B52C11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5C4953D-D870-67D5-0368-74F331664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62D90C97-A3B6-695E-E017-35361AD3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68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C8EB22D1-C1EA-8292-46F2-4E71D8FC3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3FE95ACC-7865-587E-13E6-8353B8B13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7475EA9B-52A4-D4C8-8F54-D1EE0E273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974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AA2EF6-7878-E91C-6CC6-6EC2FEF45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C432794-E358-7BB8-E3A7-9545ABD28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8E02258-2F89-D1BD-89F0-09FAAC697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BE3945EF-5A65-BCAA-714F-606FBCE94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B473D38-1BCE-5667-CAE9-9342C3562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953EC78-8E61-165B-1190-3A6E562C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32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0B1218-6B99-65D3-4CC6-24671169E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5B9EA9E8-B731-43FA-11B2-4A4956A9E6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0FB99F8-6DB1-826A-7C93-41A0F52324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6C327CC-2270-DC25-AFF0-64F23D79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F999-68F7-49FC-B18D-DD4A0AA906B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3F52220-6EC7-BC09-58F7-3EC5EED37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401FD01-F4F4-9451-107C-554ED75CA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6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43CCD794-9764-8893-EC3D-8936E6D12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GB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1FCD764-612A-03D0-45AB-69179A2FA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C8BC6E8-524B-A8C3-7200-D7EDC5609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5F999-68F7-49FC-B18D-DD4A0AA906BF}" type="datetimeFigureOut">
              <a:rPr lang="en-GB" smtClean="0"/>
              <a:t>07/06/2023</a:t>
            </a:fld>
            <a:endParaRPr lang="en-GB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8355A1C-A72D-C62C-5B3F-1190F34C1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85066F2-B2F4-5498-692E-7BC2998D8B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F631F-3FFE-4E03-A549-D18EB7AB5B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06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5AF97F-8D93-70B6-D17F-58234BB1C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4483" y="2290718"/>
            <a:ext cx="7775485" cy="1655762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>
                <a:solidFill>
                  <a:schemeClr val="bg1"/>
                </a:solidFill>
              </a:rPr>
              <a:t>Organizacija, izvedba in podajanje rezultatov ILC z vidika kalibracijskih in preskusnih laboratorijev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3919685-3718-A2E9-D365-38FEEE2BE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4483" y="4117853"/>
            <a:ext cx="6673517" cy="1655762"/>
          </a:xfrm>
        </p:spPr>
        <p:txBody>
          <a:bodyPr/>
          <a:lstStyle/>
          <a:p>
            <a:r>
              <a:rPr lang="sl-SI" dirty="0">
                <a:solidFill>
                  <a:schemeClr val="bg1"/>
                </a:solidFill>
              </a:rPr>
              <a:t>Gašper Jančigaj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Slika 8" descr="Slika, ki vsebuje besede besedilo, čelada, vektorska grafika, sličica&#10;&#10;Opis je samodejno ustvarjen">
            <a:extLst>
              <a:ext uri="{FF2B5EF4-FFF2-40B4-BE49-F238E27FC236}">
                <a16:creationId xmlns:a16="http://schemas.microsoft.com/office/drawing/2014/main" id="{D0CE7352-F8ED-6E0B-C41E-3B3E50FF1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48" y="1386657"/>
            <a:ext cx="3056752" cy="4084686"/>
          </a:xfrm>
          <a:prstGeom prst="rect">
            <a:avLst/>
          </a:prstGeom>
        </p:spPr>
      </p:pic>
      <p:pic>
        <p:nvPicPr>
          <p:cNvPr id="5" name="Slika 4" descr="Slika, ki vsebuje besede čelada&#10;&#10;Opis je samodejno ustvarjen">
            <a:extLst>
              <a:ext uri="{FF2B5EF4-FFF2-40B4-BE49-F238E27FC236}">
                <a16:creationId xmlns:a16="http://schemas.microsoft.com/office/drawing/2014/main" id="{679B7FF3-91C2-BC7C-BFA3-6CF4E0E3CA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56" r="25088"/>
          <a:stretch/>
        </p:blipFill>
        <p:spPr>
          <a:xfrm>
            <a:off x="9096375" y="0"/>
            <a:ext cx="3095625" cy="2961743"/>
          </a:xfrm>
          <a:prstGeom prst="rect">
            <a:avLst/>
          </a:prstGeom>
        </p:spPr>
      </p:pic>
      <p:pic>
        <p:nvPicPr>
          <p:cNvPr id="6" name="Slika 5" descr="Slika, ki vsebuje besede besedilo&#10;&#10;Opis je samodejno ustvarjen">
            <a:extLst>
              <a:ext uri="{FF2B5EF4-FFF2-40B4-BE49-F238E27FC236}">
                <a16:creationId xmlns:a16="http://schemas.microsoft.com/office/drawing/2014/main" id="{B4C7F22E-B883-718D-B56A-61CFE62DEC62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82"/>
          <a:stretch/>
        </p:blipFill>
        <p:spPr>
          <a:xfrm>
            <a:off x="9751309" y="5890834"/>
            <a:ext cx="2275368" cy="66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9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22326A"/>
                </a:solidFill>
              </a:rPr>
              <a:t>Organizacija</a:t>
            </a:r>
            <a:endParaRPr lang="en-GB" b="1" dirty="0">
              <a:solidFill>
                <a:srgbClr val="22326A"/>
              </a:solidFill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Določitev pripisane vrednosti (»</a:t>
            </a:r>
            <a:r>
              <a:rPr lang="sl-SI" sz="28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assigned</a:t>
            </a:r>
            <a:r>
              <a:rPr lang="sl-SI" sz="2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8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value</a:t>
            </a:r>
            <a:r>
              <a:rPr lang="sl-SI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«; </a:t>
            </a:r>
            <a:r>
              <a:rPr lang="sl-SI" sz="2800" b="1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sl-SI" sz="2800" b="1" baseline="-25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sl-SI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in njene standardne negotovosti</a:t>
            </a:r>
          </a:p>
          <a:p>
            <a:r>
              <a:rPr lang="sl-SI" sz="2800" dirty="0">
                <a:solidFill>
                  <a:schemeClr val="accent1"/>
                </a:solidFill>
              </a:rPr>
              <a:t>5 poti: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/>
              <a:t>formulacija - npr. dodajanje znane količine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/>
              <a:t>testni primerek je CRM (ISO 17034)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/>
              <a:t>rezultati enega laboratorija (referenčna metoda)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/>
              <a:t>soglasna vrednost ekspertnih laboratorijev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/>
              <a:t>soglasna vrednost iz rezultatov udeležencev (primerne/veljavne statistične metode, npr. robustna statistika)</a:t>
            </a:r>
          </a:p>
          <a:p>
            <a:endParaRPr lang="sl-SI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800" dirty="0"/>
              <a:t>splošni model za MN pripisane vrednosti</a:t>
            </a:r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E94CB57-FB96-43C7-1406-594515CD01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2230" y="5898815"/>
            <a:ext cx="5163271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47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22326A"/>
                </a:solidFill>
              </a:rPr>
              <a:t>Izvedba - proizvodnja in distribucija</a:t>
            </a:r>
            <a:endParaRPr lang="en-GB" b="1" dirty="0">
              <a:solidFill>
                <a:srgbClr val="22326A"/>
              </a:solidFill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600" u="sng" dirty="0"/>
              <a:t>postopki</a:t>
            </a:r>
            <a:r>
              <a:rPr lang="sl-SI" sz="2600" dirty="0"/>
              <a:t> za izbiro, pridobivanje, zbiranje, identifikacijo, pripravo, rokovanje, hranjenje, distribucijo in odstranjevanje primerkov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600" dirty="0"/>
              <a:t>če udeleženci vzorčijo, pripravijo oz. manipulirajo z vzorci in jih posredujejo organizatorju – podrobna </a:t>
            </a:r>
            <a:r>
              <a:rPr lang="sl-SI" sz="2600" u="sng" dirty="0"/>
              <a:t>navodila udeležencem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600" u="sng" dirty="0"/>
              <a:t>postopki </a:t>
            </a:r>
            <a:r>
              <a:rPr lang="sl-SI" sz="2600" dirty="0"/>
              <a:t>ugotavljanja homogenosti in stabilnosti (tveganje za vpliv na evalvacijo udeležencev); </a:t>
            </a:r>
            <a:r>
              <a:rPr lang="sl-SI" sz="2600" dirty="0" err="1"/>
              <a:t>hom</a:t>
            </a:r>
            <a:r>
              <a:rPr lang="sl-SI" sz="2600" dirty="0"/>
              <a:t>. in </a:t>
            </a:r>
            <a:r>
              <a:rPr lang="sl-SI" sz="2600" dirty="0" err="1"/>
              <a:t>stab</a:t>
            </a:r>
            <a:r>
              <a:rPr lang="sl-SI" sz="2600" dirty="0"/>
              <a:t>. tudi med hranjenjem in transportom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600" u="sng" dirty="0"/>
              <a:t>navodila udeležencem</a:t>
            </a:r>
            <a:r>
              <a:rPr lang="sl-SI" sz="2600" dirty="0"/>
              <a:t>; enako ravnanje kot z rednimi vzorci, možni vplivi na meritve (narava vzorcev), predpriprava, zahteve za varnost, zahteve glede pogojev okolja, zapisovanje in poročanje rezultatov ter MN (</a:t>
            </a:r>
            <a:r>
              <a:rPr lang="sl-SI" sz="2600" i="1" dirty="0"/>
              <a:t>k=1;2</a:t>
            </a:r>
            <a:r>
              <a:rPr lang="sl-SI" sz="2600" dirty="0"/>
              <a:t>), uporaba testne/preskusne metode, vračanje primerkov, zadnji datum prejema rezultatov, kontaktni podatki organizatorja,…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800" dirty="0"/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</p:spTree>
    <p:extLst>
      <p:ext uri="{BB962C8B-B14F-4D97-AF65-F5344CB8AC3E}">
        <p14:creationId xmlns:p14="http://schemas.microsoft.com/office/powerpoint/2010/main" val="3429210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22326A"/>
                </a:solidFill>
              </a:rPr>
              <a:t>Vrednotenje in poročanje rezultatov</a:t>
            </a:r>
            <a:endParaRPr lang="en-GB" b="1" dirty="0">
              <a:solidFill>
                <a:srgbClr val="22326A"/>
              </a:solidFill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Analiza podatkov</a:t>
            </a:r>
          </a:p>
          <a:p>
            <a:endParaRPr lang="sl-SI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600" dirty="0"/>
              <a:t>primerne statistične metode; skupna statistika in statistika uspešnosti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600" dirty="0"/>
              <a:t>vizualni pregled podatkov pred obdelavo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600" dirty="0"/>
              <a:t>vpliv osamelcev (minimalen)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600" dirty="0"/>
              <a:t>postopek za obdelavo rezultatov različnih testnih metod/postopkov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600" dirty="0"/>
              <a:t>kriteriji in postopki za ugotavljanje in ravnanje v primerih ko se ugotovi neustrezna homogenost in stabilnost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800" dirty="0"/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</p:spTree>
    <p:extLst>
      <p:ext uri="{BB962C8B-B14F-4D97-AF65-F5344CB8AC3E}">
        <p14:creationId xmlns:p14="http://schemas.microsoft.com/office/powerpoint/2010/main" val="2610100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22326A"/>
                </a:solidFill>
              </a:rPr>
              <a:t>Vrednotenje in poročanje rezultatov</a:t>
            </a:r>
            <a:endParaRPr lang="en-GB" b="1" dirty="0">
              <a:solidFill>
                <a:srgbClr val="22326A"/>
              </a:solidFill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Izhodišča</a:t>
            </a:r>
            <a:endParaRPr lang="sl-SI" sz="2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l-SI" sz="2800" dirty="0"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sl-SI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oločitev pripisane vrednosti (</a:t>
            </a:r>
            <a:r>
              <a:rPr lang="sl-SI" sz="2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sl-SI" sz="2800" baseline="-25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sl-SI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l-SI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določitev standardnega odklona PT (</a:t>
            </a:r>
            <a:r>
              <a:rPr lang="sl-SI" sz="2800" i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sl-SI" sz="2800" baseline="-25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sl-SI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; npr. robustna statistika, mnenje strokovnjakov, predhodni PT-ji, obnovljivost metode,…), oz. </a:t>
            </a:r>
            <a:r>
              <a:rPr lang="sl-SI" sz="2800" i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sl-SI" sz="2800" baseline="-25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sl-SI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(največje dovoljeno odstopanje/pogrešek; npr. določa zakonodaja)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l-SI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določitev </a:t>
            </a:r>
            <a:r>
              <a:rPr lang="sl-SI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sl-SI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sl-SI" sz="2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sl-SI" sz="2800" baseline="-25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sl-SI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), ustrezno majhna (</a:t>
            </a:r>
            <a:r>
              <a:rPr lang="sl-SI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&lt;0,3</a:t>
            </a:r>
            <a:r>
              <a:rPr lang="sl-SI" sz="28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sl-SI" sz="28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sl-SI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oz. </a:t>
            </a:r>
            <a:r>
              <a:rPr lang="sl-SI" sz="2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lang="sl-SI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0,1</a:t>
            </a:r>
            <a:r>
              <a:rPr lang="sl-SI" sz="28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sl-SI" sz="28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sl-SI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), da lahko zanemarimo vpliv na rezultate PT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sl-SI" sz="2800" dirty="0">
                <a:ea typeface="Calibri" panose="020F0502020204030204" pitchFamily="34" charset="0"/>
                <a:cs typeface="Times New Roman" panose="02020603050405020304" pitchFamily="18" charset="0"/>
              </a:rPr>
              <a:t>kvalitativne PT/MP („</a:t>
            </a:r>
            <a:r>
              <a:rPr lang="sl-SI" sz="2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expert</a:t>
            </a:r>
            <a:r>
              <a:rPr lang="sl-SI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opinion</a:t>
            </a:r>
            <a:r>
              <a:rPr lang="sl-SI" sz="2800" dirty="0">
                <a:ea typeface="Calibri" panose="020F0502020204030204" pitchFamily="34" charset="0"/>
                <a:cs typeface="Times New Roman" panose="02020603050405020304" pitchFamily="18" charset="0"/>
              </a:rPr>
              <a:t>“)</a:t>
            </a:r>
            <a:endParaRPr lang="sl-SI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</p:spTree>
    <p:extLst>
      <p:ext uri="{BB962C8B-B14F-4D97-AF65-F5344CB8AC3E}">
        <p14:creationId xmlns:p14="http://schemas.microsoft.com/office/powerpoint/2010/main" val="2590986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22326A"/>
                </a:solidFill>
              </a:rPr>
              <a:t>Vrednotenje – ocena uspešnosti</a:t>
            </a:r>
            <a:endParaRPr lang="en-GB" b="1" dirty="0">
              <a:solidFill>
                <a:srgbClr val="22326A"/>
              </a:solidFill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sl-SI" sz="24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Odstopanje/razlika (merilni pogrešek); </a:t>
            </a:r>
            <a:r>
              <a:rPr lang="sl-SI" sz="2400" b="1" i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sl-SI" sz="2400" b="1" i="1" baseline="-250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sl-SI" sz="24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oz. </a:t>
            </a:r>
            <a:r>
              <a:rPr lang="sl-SI" sz="2400" b="1" i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sl-SI" sz="2400" b="1" i="1" baseline="-250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sl-SI" sz="24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% oz. </a:t>
            </a:r>
            <a:r>
              <a:rPr lang="sl-SI" sz="2400" b="1" i="1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sl-SI" sz="2400" b="1" baseline="-25000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sl-SI" sz="2400" b="1" i="1" baseline="-25000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sl-SI" sz="2400" b="1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sl-SI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sl-SI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sl-SI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sl-SI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sl-SI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sl-SI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sl-SI" sz="2400" i="1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sl-SI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Npr.      </a:t>
            </a:r>
            <a:r>
              <a:rPr lang="sl-SI" sz="2400" b="1" i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sl-SI" sz="2400" b="1" i="1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sl-SI" sz="2400" b="1" baseline="-25000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sl-SI" sz="2400" b="1" i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 &lt; </a:t>
            </a:r>
            <a:r>
              <a:rPr lang="sl-SI" sz="2400" b="1" i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sl-SI" sz="2400" b="1" i="1" baseline="-250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sl-SI" sz="24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&lt; </a:t>
            </a:r>
            <a:r>
              <a:rPr lang="sl-SI" sz="2400" b="1" i="1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sl-SI" sz="2400" b="1" baseline="-25000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sl-SI" sz="2400" b="1" i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sl-SI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= sprejemljivo</a:t>
            </a:r>
            <a:endParaRPr lang="sl-SI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sl-SI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169FCCE-AFED-00C9-8F6C-865B7F1C4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350" y="3711257"/>
            <a:ext cx="1819529" cy="62873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15036FA-ED93-4FB2-9A29-D095FC756C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7825" y="3696967"/>
            <a:ext cx="4105848" cy="657317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96829CE-05A0-0DAB-A757-8C7CBB7782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8619" y="3670018"/>
            <a:ext cx="3343742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28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22326A"/>
                </a:solidFill>
              </a:rPr>
              <a:t>Vrednotenje – ocena uspešnosti</a:t>
            </a:r>
            <a:endParaRPr lang="en-GB" b="1" dirty="0">
              <a:solidFill>
                <a:srgbClr val="22326A"/>
              </a:solidFill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sl-SI" sz="2400" b="1" i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z vrednost                                                                      </a:t>
            </a:r>
            <a:r>
              <a:rPr lang="sl-SI" sz="2400" b="1" i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z' vrednost; u</a:t>
            </a:r>
            <a:r>
              <a:rPr lang="sl-SI" sz="24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sl-SI" sz="2400" b="1" i="1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sl-SI" sz="2400" b="1" baseline="-25000" dirty="0" err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sl-SI" sz="24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sl-SI" sz="24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&gt; 0,3</a:t>
            </a:r>
            <a:r>
              <a:rPr lang="sl-SI" sz="2400" b="1" i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sl-SI" sz="2400" b="1" baseline="-250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sl-SI" sz="24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</a:pPr>
            <a:r>
              <a:rPr lang="sl-SI" sz="2400" b="1" i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7000"/>
              </a:lnSpc>
            </a:pPr>
            <a:endParaRPr lang="sl-SI" sz="2400" b="1" i="1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sl-SI" sz="2400" b="1" i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lang="sl-SI" sz="2400" b="1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sl-SI" sz="24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sl-SI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sl-SI" sz="2400" i="1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sl-SI" sz="24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|z| ≤ 2,0 </a:t>
            </a:r>
            <a:r>
              <a:rPr lang="sl-SI" sz="2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sl-SI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sprejemljivo</a:t>
            </a:r>
          </a:p>
          <a:p>
            <a:pPr>
              <a:lnSpc>
                <a:spcPct val="107000"/>
              </a:lnSpc>
            </a:pPr>
            <a:r>
              <a:rPr lang="sl-SI" sz="2400" b="1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2,0 &lt; |z| &lt; 3,0 </a:t>
            </a:r>
            <a:r>
              <a:rPr lang="sl-SI" sz="2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sl-SI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opozorilo (ukrepanje)</a:t>
            </a:r>
          </a:p>
          <a:p>
            <a:pPr>
              <a:lnSpc>
                <a:spcPct val="107000"/>
              </a:lnSpc>
            </a:pPr>
            <a:r>
              <a:rPr lang="sl-SI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|z| </a:t>
            </a:r>
            <a:r>
              <a:rPr lang="sl-SI" sz="24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≥</a:t>
            </a:r>
            <a:r>
              <a:rPr lang="sl-SI" sz="2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3,0 </a:t>
            </a:r>
            <a:r>
              <a:rPr lang="sl-SI" sz="2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sl-SI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nesprejemljivo</a:t>
            </a:r>
          </a:p>
          <a:p>
            <a:pPr>
              <a:lnSpc>
                <a:spcPct val="107000"/>
              </a:lnSpc>
            </a:pPr>
            <a:endParaRPr lang="sl-SI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D901824-8304-67AF-AF98-FC1119838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852" y="3016250"/>
            <a:ext cx="1981477" cy="1086002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6EE9686F-396D-DCC5-851B-5AD0175862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1826" y="3016250"/>
            <a:ext cx="2934109" cy="1086002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1EDDACB8-EC73-F9A6-E252-2A256CC48C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6576" y="3016250"/>
            <a:ext cx="3019846" cy="9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033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22326A"/>
                </a:solidFill>
              </a:rPr>
              <a:t>Vrednotenje – ocena uspešnosti</a:t>
            </a:r>
            <a:endParaRPr lang="en-GB" b="1" dirty="0">
              <a:solidFill>
                <a:srgbClr val="22326A"/>
              </a:solidFill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sl-SI" sz="2400" b="1" i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Zeta vrednost (</a:t>
            </a:r>
            <a:r>
              <a:rPr lang="sl-SI" sz="2400" b="1" i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ζ</a:t>
            </a:r>
            <a:r>
              <a:rPr lang="sl-SI" sz="2400" b="1" i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sl-SI" sz="24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(upoštevanje standardne MN udeleženca in PT)</a:t>
            </a:r>
          </a:p>
          <a:p>
            <a:pPr>
              <a:lnSpc>
                <a:spcPct val="107000"/>
              </a:lnSpc>
            </a:pPr>
            <a:endParaRPr lang="sl-SI" sz="24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sl-SI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sl-SI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kriteriji</a:t>
            </a:r>
            <a:r>
              <a:rPr lang="sl-SI" sz="2400" dirty="0">
                <a:ea typeface="Calibri" panose="020F0502020204030204" pitchFamily="34" charset="0"/>
                <a:cs typeface="Times New Roman" panose="02020603050405020304" pitchFamily="18" charset="0"/>
              </a:rPr>
              <a:t> kot za </a:t>
            </a:r>
            <a:r>
              <a:rPr lang="sl-SI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z vrednost</a:t>
            </a:r>
          </a:p>
          <a:p>
            <a:pPr>
              <a:lnSpc>
                <a:spcPct val="107000"/>
              </a:lnSpc>
            </a:pPr>
            <a:endParaRPr lang="sl-SI" sz="24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sl-SI" sz="2400" b="1" i="1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sl-SI" sz="2400" b="1" i="1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sl-SI" sz="2400" b="1" i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sl-SI" sz="2400" b="1" baseline="-250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sl-SI" sz="24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b="1" i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vrednost</a:t>
            </a:r>
            <a:r>
              <a:rPr lang="sl-SI" sz="2400" b="1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(upoštevanje razširjene MN udeleženca in PT)</a:t>
            </a:r>
          </a:p>
          <a:p>
            <a:pPr>
              <a:lnSpc>
                <a:spcPct val="107000"/>
              </a:lnSpc>
            </a:pPr>
            <a:endParaRPr lang="sl-SI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sl-SI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PT/MP pri kalibracijah; </a:t>
            </a:r>
            <a:r>
              <a:rPr lang="sl-SI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kriterij</a:t>
            </a:r>
            <a:r>
              <a:rPr lang="sl-SI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b="1" i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sl-SI" sz="2400" b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1,0 &lt;  </a:t>
            </a:r>
            <a:r>
              <a:rPr lang="sl-SI" sz="2400" b="1" i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sl-SI" sz="2400" b="1" baseline="-2500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sl-SI" sz="2400" b="1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&lt; 1,0</a:t>
            </a:r>
            <a:endParaRPr lang="sl-SI" sz="2400" b="1" dirty="0">
              <a:solidFill>
                <a:schemeClr val="accent1"/>
              </a:solidFill>
            </a:endParaRPr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42189CC-63E3-F0C5-8161-ED9FACF19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655" y="2755865"/>
            <a:ext cx="2286117" cy="67313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F7C9DC25-69FB-D701-8B2F-4AB72F85B5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655" y="4894812"/>
            <a:ext cx="3839111" cy="12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50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22326A"/>
                </a:solidFill>
              </a:rPr>
              <a:t>Vrednotenje – ocena uspešnosti</a:t>
            </a:r>
            <a:endParaRPr lang="en-GB" b="1" dirty="0">
              <a:solidFill>
                <a:srgbClr val="22326A"/>
              </a:solidFill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Grafični prikazi rezultatov uspešnosti</a:t>
            </a:r>
            <a:endParaRPr lang="sl-SI" sz="2400" b="1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24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HISTOGRAM (stolpčni diagram)                              </a:t>
            </a:r>
            <a:r>
              <a:rPr lang="sl-SI" sz="24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Kernel</a:t>
            </a:r>
            <a:r>
              <a:rPr lang="sl-SI" sz="24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density</a:t>
            </a:r>
            <a:r>
              <a:rPr lang="sl-SI" sz="24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plot </a:t>
            </a:r>
          </a:p>
          <a:p>
            <a:endParaRPr lang="sl-SI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sz="2400" b="1" dirty="0"/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  <p:pic>
        <p:nvPicPr>
          <p:cNvPr id="4" name="Slika 3" descr="Slika, ki vsebuje besede besedilo, diagram, pravokotnik, vrstica&#10;&#10;Opis je samodejno ustvarjen">
            <a:extLst>
              <a:ext uri="{FF2B5EF4-FFF2-40B4-BE49-F238E27FC236}">
                <a16:creationId xmlns:a16="http://schemas.microsoft.com/office/drawing/2014/main" id="{EABDD0CC-B1AC-C3B4-2B7A-13FF6762F0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41" y="2683539"/>
            <a:ext cx="3931830" cy="380268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F655406-3ADC-CD2C-F022-58C8ECA35A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1670" y="2754086"/>
            <a:ext cx="3515943" cy="373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14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22326A"/>
                </a:solidFill>
              </a:rPr>
              <a:t>Vrednotenje – ocena uspešnosti</a:t>
            </a:r>
            <a:endParaRPr lang="en-GB" b="1" dirty="0">
              <a:solidFill>
                <a:srgbClr val="22326A"/>
              </a:solidFill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Grafični prikazi rezultatov uspešnosti</a:t>
            </a:r>
            <a:endParaRPr lang="sl-SI" sz="2400" b="1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2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Prikaz</a:t>
            </a:r>
            <a:r>
              <a:rPr lang="sl-SI" sz="24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2400" b="1" i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 vrednosti </a:t>
            </a:r>
            <a:r>
              <a:rPr lang="sl-SI" sz="24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(Bar-plot, </a:t>
            </a:r>
            <a:r>
              <a:rPr lang="sl-SI" sz="24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Youden</a:t>
            </a:r>
            <a:r>
              <a:rPr lang="sl-SI" sz="24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plot) </a:t>
            </a:r>
          </a:p>
          <a:p>
            <a:endParaRPr lang="sl-SI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sz="2400" b="1" dirty="0"/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5DB6883-2789-1DD8-1A16-B3D3DA9BE6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900" y="2775203"/>
            <a:ext cx="6578297" cy="4014059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16BFC911-0AC4-B934-DB03-EEAA9DFA3D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1764" y="1449640"/>
            <a:ext cx="5578193" cy="455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00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22326A"/>
                </a:solidFill>
              </a:rPr>
              <a:t>Vrednotenje – ocena uspešnosti</a:t>
            </a:r>
            <a:endParaRPr lang="en-GB" b="1" dirty="0">
              <a:solidFill>
                <a:srgbClr val="22326A"/>
              </a:solidFill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Grafični prikazi rezultatov uspešnosti</a:t>
            </a:r>
            <a:endParaRPr lang="sl-SI" sz="2400" b="1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sz="2400" b="1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l-SI" sz="2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Prikaz </a:t>
            </a:r>
            <a:r>
              <a:rPr lang="sl-SI" sz="2400" b="1" i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standardnega odklona</a:t>
            </a:r>
          </a:p>
          <a:p>
            <a:r>
              <a:rPr lang="sl-SI" sz="2400" b="1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vs</a:t>
            </a:r>
            <a:r>
              <a:rPr lang="sl-SI" sz="2400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l-SI" sz="2400" b="1" i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povprečja </a:t>
            </a:r>
            <a:r>
              <a:rPr lang="sl-SI" sz="2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 posamezne</a:t>
            </a:r>
          </a:p>
          <a:p>
            <a:r>
              <a:rPr lang="sl-SI" sz="24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udeležence</a:t>
            </a:r>
          </a:p>
          <a:p>
            <a:r>
              <a:rPr lang="sl-SI" sz="2400" dirty="0">
                <a:ea typeface="Calibri" panose="020F0502020204030204" pitchFamily="34" charset="0"/>
                <a:cs typeface="Times New Roman" panose="02020603050405020304" pitchFamily="18" charset="0"/>
              </a:rPr>
              <a:t>(naključna napaka,</a:t>
            </a:r>
          </a:p>
          <a:p>
            <a:r>
              <a:rPr lang="sl-SI" sz="2400" dirty="0">
                <a:ea typeface="Calibri" panose="020F0502020204030204" pitchFamily="34" charset="0"/>
                <a:cs typeface="Times New Roman" panose="02020603050405020304" pitchFamily="18" charset="0"/>
              </a:rPr>
              <a:t>sistematična napaka)</a:t>
            </a:r>
            <a:endParaRPr lang="sl-SI" sz="2400" dirty="0"/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D3C1130-E254-13D7-AF56-7FE4E93BE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9271" y="1690687"/>
            <a:ext cx="6404849" cy="498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65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sl-SI" b="1" dirty="0">
                <a:solidFill>
                  <a:srgbClr val="22326A"/>
                </a:solidFill>
              </a:rPr>
              <a:t>Vsebina predstavitve</a:t>
            </a:r>
            <a:endParaRPr lang="en-GB" b="1" dirty="0">
              <a:solidFill>
                <a:srgbClr val="22326A"/>
              </a:solidFill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2800" dirty="0"/>
          </a:p>
          <a:p>
            <a:r>
              <a:rPr lang="sl-SI" sz="2800" b="1" dirty="0">
                <a:solidFill>
                  <a:schemeClr val="accent1"/>
                </a:solidFill>
              </a:rPr>
              <a:t>Uvod</a:t>
            </a:r>
          </a:p>
          <a:p>
            <a:endParaRPr lang="sl-SI" sz="2800" dirty="0">
              <a:solidFill>
                <a:schemeClr val="accent1"/>
              </a:solidFill>
            </a:endParaRPr>
          </a:p>
          <a:p>
            <a:r>
              <a:rPr lang="en-GB" sz="2800" b="1" dirty="0" err="1">
                <a:solidFill>
                  <a:schemeClr val="accent1"/>
                </a:solidFill>
              </a:rPr>
              <a:t>Organizacija</a:t>
            </a:r>
            <a:r>
              <a:rPr lang="en-GB" sz="2800" b="1" dirty="0">
                <a:solidFill>
                  <a:schemeClr val="accent1"/>
                </a:solidFill>
              </a:rPr>
              <a:t>, </a:t>
            </a:r>
            <a:r>
              <a:rPr lang="en-GB" sz="2800" b="1" dirty="0" err="1">
                <a:solidFill>
                  <a:schemeClr val="accent1"/>
                </a:solidFill>
              </a:rPr>
              <a:t>izvedba</a:t>
            </a:r>
            <a:r>
              <a:rPr lang="en-GB" sz="2800" b="1" dirty="0">
                <a:solidFill>
                  <a:schemeClr val="accent1"/>
                </a:solidFill>
              </a:rPr>
              <a:t> in </a:t>
            </a:r>
            <a:r>
              <a:rPr lang="en-GB" sz="2800" b="1" dirty="0" err="1">
                <a:solidFill>
                  <a:schemeClr val="accent1"/>
                </a:solidFill>
              </a:rPr>
              <a:t>podajanje</a:t>
            </a:r>
            <a:r>
              <a:rPr lang="en-GB" sz="2800" b="1" dirty="0">
                <a:solidFill>
                  <a:schemeClr val="accent1"/>
                </a:solidFill>
              </a:rPr>
              <a:t> </a:t>
            </a:r>
            <a:r>
              <a:rPr lang="en-GB" sz="2800" b="1" dirty="0" err="1">
                <a:solidFill>
                  <a:schemeClr val="accent1"/>
                </a:solidFill>
              </a:rPr>
              <a:t>rezultatov</a:t>
            </a:r>
            <a:r>
              <a:rPr lang="en-GB" sz="2800" b="1" dirty="0">
                <a:solidFill>
                  <a:schemeClr val="accent1"/>
                </a:solidFill>
              </a:rPr>
              <a:t> </a:t>
            </a:r>
            <a:r>
              <a:rPr lang="sl-SI" sz="2800" b="1" dirty="0">
                <a:solidFill>
                  <a:schemeClr val="accent1"/>
                </a:solidFill>
              </a:rPr>
              <a:t>medlaboratorijske primerjave</a:t>
            </a:r>
          </a:p>
          <a:p>
            <a:endParaRPr lang="sl-SI" sz="2800" b="1" dirty="0"/>
          </a:p>
          <a:p>
            <a:r>
              <a:rPr lang="sl-SI" sz="2800" b="1" dirty="0"/>
              <a:t>Predstavitev (video) Jovan </a:t>
            </a:r>
            <a:r>
              <a:rPr lang="sl-SI" sz="2800" b="1" dirty="0" err="1"/>
              <a:t>Bojkovski</a:t>
            </a:r>
            <a:r>
              <a:rPr lang="sl-SI" sz="2800" b="1" dirty="0"/>
              <a:t>, UL-FE/LMK</a:t>
            </a:r>
          </a:p>
          <a:p>
            <a:endParaRPr lang="sl-SI" sz="2800" b="1" dirty="0"/>
          </a:p>
          <a:p>
            <a:endParaRPr lang="en-GB" sz="2800" dirty="0"/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</p:spTree>
    <p:extLst>
      <p:ext uri="{BB962C8B-B14F-4D97-AF65-F5344CB8AC3E}">
        <p14:creationId xmlns:p14="http://schemas.microsoft.com/office/powerpoint/2010/main" val="14088907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509" y="3429000"/>
            <a:ext cx="10303932" cy="1325563"/>
          </a:xfrm>
        </p:spPr>
        <p:txBody>
          <a:bodyPr/>
          <a:lstStyle/>
          <a:p>
            <a:r>
              <a:rPr lang="sl-SI" b="1" dirty="0">
                <a:solidFill>
                  <a:srgbClr val="22326A"/>
                </a:solidFill>
              </a:rPr>
              <a:t>HVALA ZA VAŠO POZORNOST!</a:t>
            </a:r>
            <a:endParaRPr lang="en-GB" b="1" dirty="0">
              <a:solidFill>
                <a:srgbClr val="22326A"/>
              </a:solidFill>
            </a:endParaRPr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</p:spTree>
    <p:extLst>
      <p:ext uri="{BB962C8B-B14F-4D97-AF65-F5344CB8AC3E}">
        <p14:creationId xmlns:p14="http://schemas.microsoft.com/office/powerpoint/2010/main" val="2517612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sl-SI" b="1" dirty="0">
                <a:solidFill>
                  <a:srgbClr val="22326A"/>
                </a:solidFill>
              </a:rPr>
              <a:t>Uvod (viri)</a:t>
            </a:r>
            <a:endParaRPr lang="en-GB" b="1" dirty="0">
              <a:solidFill>
                <a:srgbClr val="22326A"/>
              </a:solidFill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ISO/IEC 17043:</a:t>
            </a:r>
            <a:r>
              <a:rPr lang="en-US" sz="2800" b="1" dirty="0">
                <a:solidFill>
                  <a:srgbClr val="FF0000"/>
                </a:solidFill>
              </a:rPr>
              <a:t>2023</a:t>
            </a:r>
            <a:r>
              <a:rPr lang="en-US" sz="2800" b="1" dirty="0"/>
              <a:t> </a:t>
            </a:r>
            <a:r>
              <a:rPr lang="en-US" sz="2800" dirty="0"/>
              <a:t>Conformity assessment — General requirements for the competence of proficiency testing providers</a:t>
            </a:r>
            <a:r>
              <a:rPr lang="sl-SI" sz="2800" dirty="0"/>
              <a:t> (</a:t>
            </a:r>
            <a:r>
              <a:rPr lang="sl-SI" sz="2800" dirty="0">
                <a:solidFill>
                  <a:srgbClr val="FF0000"/>
                </a:solidFill>
              </a:rPr>
              <a:t>05/</a:t>
            </a:r>
            <a:r>
              <a:rPr lang="en-US" sz="2800" dirty="0">
                <a:solidFill>
                  <a:srgbClr val="FF0000"/>
                </a:solidFill>
              </a:rPr>
              <a:t>2023</a:t>
            </a:r>
            <a:r>
              <a:rPr lang="sl-SI" sz="2800" dirty="0"/>
              <a:t>; </a:t>
            </a:r>
            <a:r>
              <a:rPr lang="pt-BR" sz="2800" dirty="0"/>
              <a:t>nova struktura v duhu serije 170xx)</a:t>
            </a:r>
            <a:endParaRPr lang="en-US" sz="2800" dirty="0"/>
          </a:p>
          <a:p>
            <a:endParaRPr lang="en-US" sz="2800" dirty="0"/>
          </a:p>
          <a:p>
            <a:r>
              <a:rPr lang="en-US" sz="2800" b="1" dirty="0"/>
              <a:t>ISO 13528:2022 </a:t>
            </a:r>
            <a:r>
              <a:rPr lang="en-US" sz="2800" dirty="0"/>
              <a:t>Statistical methods for use in proficiency testing by interlaboratory comparison</a:t>
            </a:r>
          </a:p>
          <a:p>
            <a:endParaRPr lang="sl-SI" sz="2800" dirty="0"/>
          </a:p>
          <a:p>
            <a:r>
              <a:rPr lang="sl-SI" sz="2800" b="1" dirty="0"/>
              <a:t>ILAC P9:06:2014</a:t>
            </a:r>
            <a:r>
              <a:rPr lang="sl-SI" sz="2800" dirty="0"/>
              <a:t> - </a:t>
            </a:r>
            <a:r>
              <a:rPr lang="en-US" sz="2800" dirty="0"/>
              <a:t>ILAC </a:t>
            </a:r>
            <a:r>
              <a:rPr lang="en-US" sz="2800" u="sng" dirty="0"/>
              <a:t>Policy for Participation </a:t>
            </a:r>
            <a:r>
              <a:rPr lang="en-US" sz="2800" dirty="0"/>
              <a:t>in Proficiency Testing Activities</a:t>
            </a:r>
            <a:endParaRPr lang="sl-SI" sz="2800" b="1" dirty="0"/>
          </a:p>
          <a:p>
            <a:endParaRPr lang="sl-SI" sz="2800" dirty="0"/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</p:spTree>
    <p:extLst>
      <p:ext uri="{BB962C8B-B14F-4D97-AF65-F5344CB8AC3E}">
        <p14:creationId xmlns:p14="http://schemas.microsoft.com/office/powerpoint/2010/main" val="3807607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sl-SI" b="1" dirty="0">
                <a:solidFill>
                  <a:srgbClr val="22326A"/>
                </a:solidFill>
              </a:rPr>
              <a:t>Uvod (viri)</a:t>
            </a:r>
            <a:endParaRPr lang="en-GB" b="1" dirty="0">
              <a:solidFill>
                <a:srgbClr val="22326A"/>
              </a:solidFill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b="1" dirty="0"/>
              <a:t>EA-4/18 G:2021</a:t>
            </a:r>
            <a:r>
              <a:rPr lang="sl-SI" sz="2800" dirty="0"/>
              <a:t> - </a:t>
            </a:r>
            <a:r>
              <a:rPr lang="en-US" sz="2800" dirty="0"/>
              <a:t>Guidance on the </a:t>
            </a:r>
            <a:r>
              <a:rPr lang="en-US" sz="2800" u="sng" dirty="0"/>
              <a:t>level and frequency </a:t>
            </a:r>
            <a:r>
              <a:rPr lang="en-US" sz="2800" dirty="0"/>
              <a:t>of proficiency testing</a:t>
            </a:r>
            <a:r>
              <a:rPr lang="sl-SI" sz="2800" dirty="0"/>
              <a:t> </a:t>
            </a:r>
            <a:r>
              <a:rPr lang="en-US" sz="2800" dirty="0"/>
              <a:t>participation</a:t>
            </a:r>
            <a:endParaRPr lang="sl-SI" sz="2800" b="1" dirty="0"/>
          </a:p>
          <a:p>
            <a:endParaRPr lang="sl-SI" sz="2800" dirty="0"/>
          </a:p>
          <a:p>
            <a:r>
              <a:rPr lang="sl-SI" sz="2800" b="1" dirty="0"/>
              <a:t>EA-4/21 INF:2018 </a:t>
            </a:r>
            <a:r>
              <a:rPr lang="sl-SI" sz="2800" dirty="0"/>
              <a:t>– </a:t>
            </a:r>
            <a:r>
              <a:rPr lang="en-US" sz="2800" dirty="0"/>
              <a:t>Guidelines</a:t>
            </a:r>
            <a:r>
              <a:rPr lang="sl-SI" sz="2800" dirty="0"/>
              <a:t> </a:t>
            </a:r>
            <a:r>
              <a:rPr lang="en-US" sz="2800" dirty="0"/>
              <a:t>for the assessment of the</a:t>
            </a:r>
            <a:r>
              <a:rPr lang="sl-SI" sz="2800" dirty="0"/>
              <a:t> </a:t>
            </a:r>
            <a:r>
              <a:rPr lang="en-US" sz="2800" dirty="0"/>
              <a:t>appropriateness of </a:t>
            </a:r>
            <a:r>
              <a:rPr lang="en-US" sz="2800" u="sng" dirty="0"/>
              <a:t>small</a:t>
            </a:r>
            <a:r>
              <a:rPr lang="sl-SI" sz="2800" dirty="0"/>
              <a:t> </a:t>
            </a:r>
            <a:r>
              <a:rPr lang="en-US" sz="2800" dirty="0"/>
              <a:t>interlaboratory Comparisons</a:t>
            </a:r>
            <a:r>
              <a:rPr lang="sl-SI" sz="2800" dirty="0"/>
              <a:t> </a:t>
            </a:r>
            <a:r>
              <a:rPr lang="en-US" sz="2800" dirty="0"/>
              <a:t>within the process of laboratory accreditation</a:t>
            </a:r>
            <a:r>
              <a:rPr lang="sl-SI" sz="2800" dirty="0"/>
              <a:t> (</a:t>
            </a:r>
            <a:r>
              <a:rPr lang="sl-SI" sz="2800" dirty="0">
                <a:solidFill>
                  <a:schemeClr val="accent1"/>
                </a:solidFill>
              </a:rPr>
              <a:t>največ 7, tudi posebnosti v ISO 13528:2022</a:t>
            </a:r>
            <a:r>
              <a:rPr lang="sl-SI" sz="2800" dirty="0"/>
              <a:t>)</a:t>
            </a:r>
          </a:p>
          <a:p>
            <a:endParaRPr lang="sl-SI" sz="2800" dirty="0"/>
          </a:p>
          <a:p>
            <a:r>
              <a:rPr lang="sl-SI" sz="2800" b="1" dirty="0"/>
              <a:t>OA05 (izdaja 5, 14.4.2022)</a:t>
            </a:r>
            <a:r>
              <a:rPr lang="sl-SI" sz="2800" dirty="0"/>
              <a:t> - Sodelovanje v </a:t>
            </a:r>
            <a:r>
              <a:rPr lang="sl-SI" sz="2800" dirty="0" err="1"/>
              <a:t>medlaboratorijskih</a:t>
            </a:r>
            <a:r>
              <a:rPr lang="sl-SI" sz="2800" dirty="0"/>
              <a:t> primerjavah</a:t>
            </a:r>
            <a:endParaRPr lang="sl-SI" sz="2800" b="1" dirty="0"/>
          </a:p>
          <a:p>
            <a:endParaRPr lang="sl-SI" sz="2800" dirty="0"/>
          </a:p>
          <a:p>
            <a:r>
              <a:rPr lang="sl-SI" sz="2800" b="1" dirty="0"/>
              <a:t>Zahteve za sodelovanje:</a:t>
            </a:r>
            <a:r>
              <a:rPr lang="sl-SI" sz="2800" dirty="0"/>
              <a:t> SIST EN ISO/IEC 17025:2017, SIST EN ISO 15189:</a:t>
            </a:r>
            <a:r>
              <a:rPr lang="sl-SI" sz="2800" dirty="0">
                <a:solidFill>
                  <a:srgbClr val="FF0000"/>
                </a:solidFill>
              </a:rPr>
              <a:t>2023</a:t>
            </a:r>
            <a:r>
              <a:rPr lang="sl-SI" sz="2800" dirty="0"/>
              <a:t>, drugi </a:t>
            </a:r>
            <a:r>
              <a:rPr lang="sl-SI" sz="2800" dirty="0" err="1"/>
              <a:t>OUSi</a:t>
            </a:r>
            <a:r>
              <a:rPr lang="sl-SI" sz="2800" dirty="0"/>
              <a:t>, če ti v sklopu svoje akreditirane dejavnosti opravljajo preskuse, kalibracije, vzorčenje ali preiskave</a:t>
            </a:r>
          </a:p>
          <a:p>
            <a:endParaRPr lang="sl-SI" sz="2800" dirty="0"/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</p:spTree>
    <p:extLst>
      <p:ext uri="{BB962C8B-B14F-4D97-AF65-F5344CB8AC3E}">
        <p14:creationId xmlns:p14="http://schemas.microsoft.com/office/powerpoint/2010/main" val="3813550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sl-SI" b="1" dirty="0">
                <a:solidFill>
                  <a:srgbClr val="22326A"/>
                </a:solidFill>
              </a:rPr>
              <a:t>Uvod</a:t>
            </a:r>
            <a:endParaRPr lang="en-GB" b="1" dirty="0">
              <a:solidFill>
                <a:srgbClr val="22326A"/>
              </a:solidFill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dirty="0"/>
              <a:t>Definicije</a:t>
            </a:r>
          </a:p>
          <a:p>
            <a:endParaRPr lang="sl-SI" sz="2800" dirty="0"/>
          </a:p>
          <a:p>
            <a:r>
              <a:rPr lang="sl-SI" sz="2800" b="1" dirty="0">
                <a:solidFill>
                  <a:schemeClr val="accent1"/>
                </a:solidFill>
              </a:rPr>
              <a:t>Medlaboratorijska primerjava </a:t>
            </a:r>
            <a:r>
              <a:rPr lang="sl-SI" sz="2800" dirty="0"/>
              <a:t>(MP, ILC - </a:t>
            </a:r>
            <a:r>
              <a:rPr lang="sl-SI" sz="2800" i="1" dirty="0" err="1"/>
              <a:t>interlaboratory</a:t>
            </a:r>
            <a:r>
              <a:rPr lang="sl-SI" sz="2800" i="1" dirty="0"/>
              <a:t> </a:t>
            </a:r>
            <a:r>
              <a:rPr lang="sl-SI" sz="2800" i="1" dirty="0" err="1"/>
              <a:t>comparison</a:t>
            </a:r>
            <a:r>
              <a:rPr lang="sl-SI" sz="2800" dirty="0"/>
              <a:t>): organiziranje, izvajanje in ovrednotenje meritev ali preskusov, ki jih na istih ali podobnih primerkih opravita dva ali več laboratorijev </a:t>
            </a:r>
            <a:r>
              <a:rPr lang="sl-SI" sz="2800" u="sng" dirty="0"/>
              <a:t>skladno z vnaprej določenimi pogoji</a:t>
            </a:r>
            <a:r>
              <a:rPr lang="sl-SI" sz="2800" dirty="0"/>
              <a:t>.</a:t>
            </a:r>
          </a:p>
          <a:p>
            <a:endParaRPr lang="sl-SI" sz="2800" dirty="0"/>
          </a:p>
          <a:p>
            <a:r>
              <a:rPr lang="sl-SI" sz="2800" b="1" dirty="0">
                <a:solidFill>
                  <a:schemeClr val="accent1"/>
                </a:solidFill>
              </a:rPr>
              <a:t>Preskušanje strokovne usposobljenosti </a:t>
            </a:r>
            <a:r>
              <a:rPr lang="sl-SI" sz="2800" dirty="0"/>
              <a:t>(PT - </a:t>
            </a:r>
            <a:r>
              <a:rPr lang="sl-SI" sz="2800" i="1" dirty="0" err="1"/>
              <a:t>proficiency</a:t>
            </a:r>
            <a:r>
              <a:rPr lang="sl-SI" sz="2800" i="1" dirty="0"/>
              <a:t> </a:t>
            </a:r>
            <a:r>
              <a:rPr lang="sl-SI" sz="2800" i="1" dirty="0" err="1"/>
              <a:t>testing</a:t>
            </a:r>
            <a:r>
              <a:rPr lang="sl-SI" sz="2800" dirty="0"/>
              <a:t>): vrednotenje izvajanja udeleženca z medlaboratorijsko primerjavo glede na vnaprej postavljena merila.</a:t>
            </a:r>
          </a:p>
          <a:p>
            <a:endParaRPr lang="en-GB" sz="2800" dirty="0"/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</p:spTree>
    <p:extLst>
      <p:ext uri="{BB962C8B-B14F-4D97-AF65-F5344CB8AC3E}">
        <p14:creationId xmlns:p14="http://schemas.microsoft.com/office/powerpoint/2010/main" val="2921641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sl-SI" b="1" dirty="0">
                <a:solidFill>
                  <a:srgbClr val="22326A"/>
                </a:solidFill>
              </a:rPr>
              <a:t>Uvod</a:t>
            </a:r>
            <a:endParaRPr lang="en-GB" b="1" dirty="0">
              <a:solidFill>
                <a:srgbClr val="22326A"/>
              </a:solidFill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400" b="1" dirty="0"/>
              <a:t>SIST EN ISO/IEC 17025:2017</a:t>
            </a:r>
          </a:p>
          <a:p>
            <a:endParaRPr lang="sl-SI" sz="2400" b="1" dirty="0"/>
          </a:p>
          <a:p>
            <a:r>
              <a:rPr lang="sl-SI" sz="2400" b="1" dirty="0"/>
              <a:t>7.7.2</a:t>
            </a:r>
            <a:r>
              <a:rPr lang="sl-SI" sz="2400" dirty="0"/>
              <a:t> Laboratorij </a:t>
            </a:r>
            <a:r>
              <a:rPr lang="sl-SI" sz="2400" b="1" dirty="0">
                <a:solidFill>
                  <a:schemeClr val="accent1"/>
                </a:solidFill>
              </a:rPr>
              <a:t>mora</a:t>
            </a:r>
            <a:r>
              <a:rPr lang="sl-SI" sz="2400" dirty="0">
                <a:solidFill>
                  <a:schemeClr val="accent1"/>
                </a:solidFill>
              </a:rPr>
              <a:t> </a:t>
            </a:r>
            <a:r>
              <a:rPr lang="sl-SI" sz="2400" dirty="0"/>
              <a:t>svoje delovanje nadzirati s primerjavo z rezultati drugih laboratorijev, če so ti </a:t>
            </a:r>
            <a:r>
              <a:rPr lang="sl-SI" sz="2400" b="1" dirty="0">
                <a:solidFill>
                  <a:schemeClr val="accent1"/>
                </a:solidFill>
              </a:rPr>
              <a:t>na voljo in ustrezni</a:t>
            </a:r>
            <a:r>
              <a:rPr lang="sl-SI" sz="2400" dirty="0"/>
              <a:t>. Laboratorij mora ta nadzor načrtovati in pregledovati. Nadzor mora med drugim vključevati: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400" dirty="0" err="1"/>
              <a:t>udele</a:t>
            </a:r>
            <a:r>
              <a:rPr lang="sl-SI" sz="2400" dirty="0"/>
              <a:t>ž</a:t>
            </a:r>
            <a:r>
              <a:rPr lang="en-GB" sz="2400" dirty="0" err="1"/>
              <a:t>bo</a:t>
            </a:r>
            <a:r>
              <a:rPr lang="en-GB" sz="2400" dirty="0"/>
              <a:t> </a:t>
            </a:r>
            <a:r>
              <a:rPr lang="en-GB" sz="2400" dirty="0" err="1"/>
              <a:t>pri</a:t>
            </a:r>
            <a:r>
              <a:rPr lang="en-GB" sz="2400" dirty="0"/>
              <a:t> </a:t>
            </a:r>
            <a:r>
              <a:rPr lang="en-GB" sz="2400" dirty="0" err="1"/>
              <a:t>presku</a:t>
            </a:r>
            <a:r>
              <a:rPr lang="sl-SI" sz="2400" dirty="0"/>
              <a:t>š</a:t>
            </a:r>
            <a:r>
              <a:rPr lang="en-GB" sz="2400" dirty="0" err="1"/>
              <a:t>anju</a:t>
            </a:r>
            <a:r>
              <a:rPr lang="en-GB" sz="2400" dirty="0"/>
              <a:t> </a:t>
            </a:r>
            <a:r>
              <a:rPr lang="en-GB" sz="2400" dirty="0" err="1"/>
              <a:t>strokovne</a:t>
            </a:r>
            <a:r>
              <a:rPr lang="sl-SI" sz="2400" dirty="0"/>
              <a:t> </a:t>
            </a:r>
            <a:r>
              <a:rPr lang="en-GB" sz="2400" dirty="0" err="1"/>
              <a:t>usposobljenosti</a:t>
            </a:r>
            <a:r>
              <a:rPr lang="sl-SI" sz="2400" dirty="0"/>
              <a:t> (PT)</a:t>
            </a:r>
          </a:p>
          <a:p>
            <a:pPr marL="457200" indent="-457200">
              <a:buFont typeface="+mj-lt"/>
              <a:buAutoNum type="alphaLcParenR"/>
            </a:pPr>
            <a:r>
              <a:rPr lang="sl-SI" sz="2400" dirty="0"/>
              <a:t>udeležbo v </a:t>
            </a:r>
            <a:r>
              <a:rPr lang="sl-SI" sz="2400" dirty="0" err="1"/>
              <a:t>medlaboratorijskih</a:t>
            </a:r>
            <a:r>
              <a:rPr lang="sl-SI" sz="2400" dirty="0"/>
              <a:t> primerjavah (MP, ILC), razen („drugje kot v“) preskušanja strokovne usposobljenosti (PT)</a:t>
            </a:r>
          </a:p>
          <a:p>
            <a:endParaRPr lang="sl-SI" sz="2400" dirty="0">
              <a:solidFill>
                <a:schemeClr val="accent1"/>
              </a:solidFill>
            </a:endParaRPr>
          </a:p>
          <a:p>
            <a:r>
              <a:rPr lang="sl-SI" sz="2400" dirty="0"/>
              <a:t>Pomembno je, da laboratorij izbere ustrezne PT oz. MP/ILC skladno s svojimi potrebami in da se prepriča </a:t>
            </a:r>
            <a:r>
              <a:rPr lang="sl-SI" sz="2400" dirty="0">
                <a:solidFill>
                  <a:schemeClr val="accent1"/>
                </a:solidFill>
              </a:rPr>
              <a:t>o </a:t>
            </a:r>
            <a:r>
              <a:rPr lang="sl-SI" sz="2400" u="sng" dirty="0">
                <a:solidFill>
                  <a:schemeClr val="accent1"/>
                </a:solidFill>
              </a:rPr>
              <a:t>primernosti</a:t>
            </a:r>
            <a:r>
              <a:rPr lang="sl-SI" sz="2400" dirty="0">
                <a:solidFill>
                  <a:schemeClr val="accent1"/>
                </a:solidFill>
              </a:rPr>
              <a:t> organizatorja, izvedbe in vrednotenja rezultatov</a:t>
            </a:r>
            <a:r>
              <a:rPr lang="sl-SI" sz="2400" dirty="0"/>
              <a:t>.</a:t>
            </a:r>
          </a:p>
          <a:p>
            <a:endParaRPr lang="sl-SI" sz="2400" dirty="0">
              <a:solidFill>
                <a:schemeClr val="accent1"/>
              </a:solidFill>
            </a:endParaRPr>
          </a:p>
          <a:p>
            <a:r>
              <a:rPr lang="sl-SI" sz="2400" b="1" dirty="0">
                <a:solidFill>
                  <a:schemeClr val="accent1"/>
                </a:solidFill>
              </a:rPr>
              <a:t>Usposobljeni po ISO/IEC 17043; oz. oceniti po točki 6.6 – </a:t>
            </a:r>
            <a:r>
              <a:rPr lang="sl-SI" sz="2400" b="1" u="sng" dirty="0">
                <a:solidFill>
                  <a:schemeClr val="accent1"/>
                </a:solidFill>
              </a:rPr>
              <a:t>kritično</a:t>
            </a:r>
            <a:r>
              <a:rPr lang="sl-SI" sz="2400" b="1" dirty="0">
                <a:solidFill>
                  <a:schemeClr val="accent1"/>
                </a:solidFill>
              </a:rPr>
              <a:t>!, sami organizirajo… (EA-4/21 INF:2018 šele po skrbnem pregledu obstoječih ponudnikov - težave s statistiko…)</a:t>
            </a:r>
          </a:p>
          <a:p>
            <a:endParaRPr lang="sl-SI" sz="2400" dirty="0">
              <a:solidFill>
                <a:schemeClr val="accent1"/>
              </a:solidFill>
            </a:endParaRPr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</p:spTree>
    <p:extLst>
      <p:ext uri="{BB962C8B-B14F-4D97-AF65-F5344CB8AC3E}">
        <p14:creationId xmlns:p14="http://schemas.microsoft.com/office/powerpoint/2010/main" val="2221935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/>
          <a:lstStyle/>
          <a:p>
            <a:r>
              <a:rPr lang="sl-SI" b="1" dirty="0">
                <a:solidFill>
                  <a:srgbClr val="22326A"/>
                </a:solidFill>
              </a:rPr>
              <a:t>Uvod</a:t>
            </a:r>
            <a:endParaRPr lang="en-GB" b="1" dirty="0">
              <a:solidFill>
                <a:srgbClr val="22326A"/>
              </a:solidFill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400" b="1" dirty="0"/>
              <a:t>SIST EN ISO/IEC 17025:2017</a:t>
            </a:r>
          </a:p>
          <a:p>
            <a:endParaRPr lang="sl-SI" sz="2400" dirty="0"/>
          </a:p>
          <a:p>
            <a:r>
              <a:rPr lang="sl-SI" sz="2400" b="1" dirty="0"/>
              <a:t>7.7.3</a:t>
            </a:r>
            <a:r>
              <a:rPr lang="sl-SI" sz="2400" dirty="0"/>
              <a:t> Podatke iz nadzornih aktivnosti mora laboratorij </a:t>
            </a:r>
            <a:r>
              <a:rPr lang="sl-SI" sz="2400" b="1" dirty="0">
                <a:solidFill>
                  <a:schemeClr val="accent1"/>
                </a:solidFill>
              </a:rPr>
              <a:t>analizirati, uporabiti za obvladovanje, in če je primerno, za izboljšanje laboratorijskih aktivnosti</a:t>
            </a:r>
            <a:r>
              <a:rPr lang="sl-SI" sz="2400" dirty="0"/>
              <a:t>. Če se ugotovi, da rezultati analize podatkov iz nadzornih aktivnosti odstopajo od vnaprej določenih kriterijev, je treba </a:t>
            </a:r>
            <a:r>
              <a:rPr lang="sl-SI" sz="2400" b="1" dirty="0">
                <a:solidFill>
                  <a:schemeClr val="accent1"/>
                </a:solidFill>
              </a:rPr>
              <a:t>sprejeti ustrezne ukrepe </a:t>
            </a:r>
            <a:r>
              <a:rPr lang="sl-SI" sz="2400" dirty="0"/>
              <a:t>za preprečitev poročanja o nepravilnih rezultatih.</a:t>
            </a:r>
          </a:p>
          <a:p>
            <a:r>
              <a:rPr lang="sl-SI" sz="2400" dirty="0">
                <a:solidFill>
                  <a:srgbClr val="FF0000"/>
                </a:solidFill>
              </a:rPr>
              <a:t>Tudi oddaja (pregled in odobritev pred objavo) rezultatov MP je del MP.</a:t>
            </a:r>
          </a:p>
          <a:p>
            <a:r>
              <a:rPr lang="sl-SI" sz="2400" dirty="0">
                <a:solidFill>
                  <a:srgbClr val="FF0000"/>
                </a:solidFill>
              </a:rPr>
              <a:t>Ukrepanje v primeru odstopanj v MP – izgovor „saj rezultati niso bili za odjemalca“ ni primeren.</a:t>
            </a:r>
          </a:p>
          <a:p>
            <a:endParaRPr lang="sl-SI" sz="2400" dirty="0"/>
          </a:p>
          <a:p>
            <a:r>
              <a:rPr lang="sl-SI" sz="2400" b="1" dirty="0">
                <a:solidFill>
                  <a:schemeClr val="accent1"/>
                </a:solidFill>
              </a:rPr>
              <a:t>OB05-18</a:t>
            </a:r>
            <a:r>
              <a:rPr lang="sl-SI" sz="2400" dirty="0"/>
              <a:t> 	Tabela 1 Pregled sodelovanja v ILC/PT</a:t>
            </a:r>
          </a:p>
          <a:p>
            <a:r>
              <a:rPr lang="sl-SI" sz="2400" dirty="0"/>
              <a:t>		Tabela 2 Pregled drugih oblik zagotavljanja veljavnosti rezultatov</a:t>
            </a:r>
          </a:p>
          <a:p>
            <a:endParaRPr lang="en-GB" sz="2400" dirty="0"/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</p:spTree>
    <p:extLst>
      <p:ext uri="{BB962C8B-B14F-4D97-AF65-F5344CB8AC3E}">
        <p14:creationId xmlns:p14="http://schemas.microsoft.com/office/powerpoint/2010/main" val="1697084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22326A"/>
                </a:solidFill>
              </a:rPr>
              <a:t>Organizacija</a:t>
            </a:r>
            <a:endParaRPr lang="en-GB" b="1" dirty="0">
              <a:solidFill>
                <a:srgbClr val="22326A"/>
              </a:solidFill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b="1" dirty="0"/>
              <a:t>Oblikovanje in načrtovanje PT sheme…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dirty="0"/>
              <a:t>določitev kriterijev, ki morajo biti doseženi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dirty="0"/>
              <a:t>število in tip potencialnih udeležencev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dirty="0"/>
              <a:t>opis aktivnosti in poročanje udeležencev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dirty="0"/>
              <a:t>obseg vrednosti/karakteristik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dirty="0"/>
              <a:t>zahteve za proizvodnjo, kontrolo kakovosti, hranjenje in transport primerkov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dirty="0"/>
              <a:t>preprečevanje pomešanja udeležencev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dirty="0"/>
              <a:t>navodila udeležencem in </a:t>
            </a:r>
            <a:r>
              <a:rPr lang="sl-SI" sz="2000" dirty="0" err="1"/>
              <a:t>časovnica</a:t>
            </a:r>
            <a:r>
              <a:rPr lang="sl-SI" sz="2000" dirty="0"/>
              <a:t> (kritični roki)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dirty="0"/>
              <a:t>navodila glede uporabe postopkov za ravnanje s primerki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dirty="0"/>
              <a:t>uporabo preskusnih metod za določanje homogenosti in stabilnosti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dirty="0"/>
              <a:t>oblika poročanja udeležencev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dirty="0"/>
              <a:t>podroben opis statističnih analiz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dirty="0"/>
              <a:t>način določitve pripisanih vrednosti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dirty="0"/>
              <a:t>izvor, meroslovna sledljivost in merilna negotovost pripisanih vrednosti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l-SI" sz="2000" dirty="0"/>
              <a:t>možnost obdelave podatkov pridobljenih z različnimi testnimi metodami (če to shema dovoljuje), kriteriji uspešnosti, način poročanja,…</a:t>
            </a:r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</p:spTree>
    <p:extLst>
      <p:ext uri="{BB962C8B-B14F-4D97-AF65-F5344CB8AC3E}">
        <p14:creationId xmlns:p14="http://schemas.microsoft.com/office/powerpoint/2010/main" val="1674211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03D5B-180F-A8D5-DAA4-36287190B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41" y="475962"/>
            <a:ext cx="10303932" cy="1325563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22326A"/>
                </a:solidFill>
              </a:rPr>
              <a:t>Organizacija</a:t>
            </a:r>
            <a:endParaRPr lang="en-GB" b="1" dirty="0">
              <a:solidFill>
                <a:srgbClr val="22326A"/>
              </a:solidFill>
            </a:endParaRP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1B2744C1-BBAA-F845-0E71-D1E99AFDE610}"/>
              </a:ext>
            </a:extLst>
          </p:cNvPr>
          <p:cNvSpPr txBox="1">
            <a:spLocks/>
          </p:cNvSpPr>
          <p:nvPr/>
        </p:nvSpPr>
        <p:spPr>
          <a:xfrm>
            <a:off x="509541" y="1690687"/>
            <a:ext cx="10844259" cy="44330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800" b="1" dirty="0"/>
              <a:t>Oblikovanje statistike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500" dirty="0"/>
              <a:t>mora doseči namen (kvalitativni oz. kvantitativni podatki)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500" dirty="0"/>
              <a:t>osnove statistične zasnove, porazdelitev rezultatov (npr. normalna, normalna po logaritmiranju, eksponencialna,..)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500" dirty="0"/>
              <a:t>zahtevana/pričakovana točnost in merilna negotovost pripisane vrednosti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500" dirty="0"/>
              <a:t>minimalno število udeležencev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500" dirty="0"/>
              <a:t>poročanje rezultatov (signifikantna mesta, vključno z decimalnimi)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500" dirty="0"/>
              <a:t>število primerkov in ponovitev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500" dirty="0"/>
              <a:t>postopek določitve standardnega odklona 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500" dirty="0"/>
              <a:t>postopek obdelave rezultatov različnih metod (niso tehnično enakovredne)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500" dirty="0"/>
              <a:t>ali morajo udeleženci poročati merilno negotovost in kako se bo ocenjevala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500" dirty="0"/>
              <a:t>ugotavljanje in ravnanje z osamelci, odstranjevanje očitnih napak</a:t>
            </a:r>
          </a:p>
        </p:txBody>
      </p:sp>
      <p:pic>
        <p:nvPicPr>
          <p:cNvPr id="3" name="Slika 2" descr="Slika, ki vsebuje besede čelada&#10;&#10;Opis je samodejno ustvarjen">
            <a:extLst>
              <a:ext uri="{FF2B5EF4-FFF2-40B4-BE49-F238E27FC236}">
                <a16:creationId xmlns:a16="http://schemas.microsoft.com/office/drawing/2014/main" id="{63808BAF-42A9-A650-980D-202B2EF941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8" r="38133"/>
          <a:stretch/>
        </p:blipFill>
        <p:spPr>
          <a:xfrm>
            <a:off x="10066499" y="0"/>
            <a:ext cx="2125501" cy="1801525"/>
          </a:xfrm>
          <a:prstGeom prst="rect">
            <a:avLst/>
          </a:prstGeo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CC1A1E81-B98A-C6CD-FC04-7E9B56AE78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441" y="6007605"/>
            <a:ext cx="496035" cy="662843"/>
          </a:xfrm>
        </p:spPr>
      </p:pic>
    </p:spTree>
    <p:extLst>
      <p:ext uri="{BB962C8B-B14F-4D97-AF65-F5344CB8AC3E}">
        <p14:creationId xmlns:p14="http://schemas.microsoft.com/office/powerpoint/2010/main" val="4259746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1433</Words>
  <Application>Microsoft Office PowerPoint</Application>
  <PresentationFormat>Širokozaslonsko</PresentationFormat>
  <Paragraphs>199</Paragraphs>
  <Slides>20</Slides>
  <Notes>19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Officeova tema</vt:lpstr>
      <vt:lpstr>Organizacija, izvedba in podajanje rezultatov ILC z vidika kalibracijskih in preskusnih laboratorijev</vt:lpstr>
      <vt:lpstr>Vsebina predstavitve</vt:lpstr>
      <vt:lpstr>Uvod (viri)</vt:lpstr>
      <vt:lpstr>Uvod (viri)</vt:lpstr>
      <vt:lpstr>Uvod</vt:lpstr>
      <vt:lpstr>Uvod</vt:lpstr>
      <vt:lpstr>Uvod</vt:lpstr>
      <vt:lpstr>Organizacija</vt:lpstr>
      <vt:lpstr>Organizacija</vt:lpstr>
      <vt:lpstr>Organizacija</vt:lpstr>
      <vt:lpstr>Izvedba - proizvodnja in distribucija</vt:lpstr>
      <vt:lpstr>Vrednotenje in poročanje rezultatov</vt:lpstr>
      <vt:lpstr>Vrednotenje in poročanje rezultatov</vt:lpstr>
      <vt:lpstr>Vrednotenje – ocena uspešnosti</vt:lpstr>
      <vt:lpstr>Vrednotenje – ocena uspešnosti</vt:lpstr>
      <vt:lpstr>Vrednotenje – ocena uspešnosti</vt:lpstr>
      <vt:lpstr>Vrednotenje – ocena uspešnosti</vt:lpstr>
      <vt:lpstr>Vrednotenje – ocena uspešnosti</vt:lpstr>
      <vt:lpstr>Vrednotenje – ocena uspešnosti</vt:lpstr>
      <vt:lpstr>HVALA ZA VAŠO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predavanja</dc:title>
  <dc:creator>Luka Križnik</dc:creator>
  <cp:lastModifiedBy>Gašper Jančigaj</cp:lastModifiedBy>
  <cp:revision>75</cp:revision>
  <dcterms:created xsi:type="dcterms:W3CDTF">2022-05-17T07:53:24Z</dcterms:created>
  <dcterms:modified xsi:type="dcterms:W3CDTF">2023-06-07T09:00:34Z</dcterms:modified>
</cp:coreProperties>
</file>