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5" r:id="rId3"/>
    <p:sldId id="273" r:id="rId4"/>
    <p:sldId id="270" r:id="rId5"/>
    <p:sldId id="262" r:id="rId6"/>
    <p:sldId id="271" r:id="rId7"/>
    <p:sldId id="259" r:id="rId8"/>
    <p:sldId id="263" r:id="rId9"/>
    <p:sldId id="264" r:id="rId10"/>
    <p:sldId id="267" r:id="rId11"/>
    <p:sldId id="258"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545"/>
    <a:srgbClr val="22326A"/>
    <a:srgbClr val="FBFBFB"/>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998" autoAdjust="0"/>
  </p:normalViewPr>
  <p:slideViewPr>
    <p:cSldViewPr snapToGrid="0">
      <p:cViewPr varScale="1">
        <p:scale>
          <a:sx n="80" d="100"/>
          <a:sy n="80" d="100"/>
        </p:scale>
        <p:origin x="17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0AF2F-63DD-45FF-9616-EAEEFB4FF76D}" type="datetimeFigureOut">
              <a:rPr lang="sl-SI" smtClean="0"/>
              <a:t>7. 06. 2023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CBDF8-9759-4820-8549-472A0277F49F}" type="slidenum">
              <a:rPr lang="sl-SI" smtClean="0"/>
              <a:t>‹#›</a:t>
            </a:fld>
            <a:endParaRPr lang="sl-SI"/>
          </a:p>
        </p:txBody>
      </p:sp>
    </p:spTree>
    <p:extLst>
      <p:ext uri="{BB962C8B-B14F-4D97-AF65-F5344CB8AC3E}">
        <p14:creationId xmlns:p14="http://schemas.microsoft.com/office/powerpoint/2010/main" val="2804648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metra-leanway.com/tpm-akademija/strukturirano-resevanje-problem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endParaRPr lang="sl-SI"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Akreditacija je v vsakdanjem življenju sinonim za visoko stopnjo nadzora nad delom akreditiranega organa, malokdo pa se zaveda, da je močno povezana z zaupanjem akreditacijske službe, da bo akreditiran organ vselej in dosledno upošteval svoje postopke in pravila, ki so bila pregledana med ocenjevanjem. Glede na število ocenjevalnih dni in število članov ocenjevalne komisije je namreč možno preveriti relativno malo konkretnih aktivnosti in postopkov, ki jih ocenjevani organ dnevno izvedel za svoje stranke. </a:t>
            </a: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Ocenjevalci smo zato zelo pozorni na delovanje sistema vodenja. Ta mora biti prilagojen številnim specifičnim zunanjim zahtevam in okoliščinam znotraj organizacije. Vključevati mora vrsto postopkov, s katerimi akreditiran organ obvladuje tudi nenehno spreminjanje zunanjega in  notranjega poslovnega okolja. </a:t>
            </a: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Ker</a:t>
            </a:r>
            <a:r>
              <a:rPr lang="sl-SI" sz="1200" kern="100" dirty="0">
                <a:effectLst/>
                <a:latin typeface="Calibri" panose="020F0502020204030204" pitchFamily="34" charset="0"/>
                <a:ea typeface="Calibri" panose="020F0502020204030204" pitchFamily="34" charset="0"/>
                <a:cs typeface="Times New Roman" panose="02020603050405020304" pitchFamily="18" charset="0"/>
              </a:rPr>
              <a:t> smo zgolj ljudje, se kljub še tako dobremu sistemu vodenja dogajajo napake in odstopanja od postopkov. Zato mora imeti akreditirani organ implementiran proces, s katerim je sposoben prepoznavati in odpravljati napake in odstopanja, še posebej tista, ki vplivajo na rezultate akreditiranih dejavnosti.</a:t>
            </a:r>
          </a:p>
        </p:txBody>
      </p:sp>
      <p:sp>
        <p:nvSpPr>
          <p:cNvPr id="4" name="Označba mesta številke diapozitiva 3"/>
          <p:cNvSpPr>
            <a:spLocks noGrp="1"/>
          </p:cNvSpPr>
          <p:nvPr>
            <p:ph type="sldNum" sz="quarter" idx="5"/>
          </p:nvPr>
        </p:nvSpPr>
        <p:spPr/>
        <p:txBody>
          <a:bodyPr/>
          <a:lstStyle/>
          <a:p>
            <a:fld id="{3E8CBDF8-9759-4820-8549-472A0277F49F}" type="slidenum">
              <a:rPr lang="sl-SI" smtClean="0"/>
              <a:t>2</a:t>
            </a:fld>
            <a:endParaRPr lang="sl-SI"/>
          </a:p>
        </p:txBody>
      </p:sp>
    </p:spTree>
    <p:extLst>
      <p:ext uri="{BB962C8B-B14F-4D97-AF65-F5344CB8AC3E}">
        <p14:creationId xmlns:p14="http://schemas.microsoft.com/office/powerpoint/2010/main" val="152861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3E8CBDF8-9759-4820-8549-472A0277F49F}" type="slidenum">
              <a:rPr lang="sl-SI" smtClean="0"/>
              <a:t>12</a:t>
            </a:fld>
            <a:endParaRPr lang="sl-SI"/>
          </a:p>
        </p:txBody>
      </p:sp>
    </p:spTree>
    <p:extLst>
      <p:ext uri="{BB962C8B-B14F-4D97-AF65-F5344CB8AC3E}">
        <p14:creationId xmlns:p14="http://schemas.microsoft.com/office/powerpoint/2010/main" val="80928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Pomembno se je zavedati, da je uspešna obravnava neskladnosti vidik, ki ocenjevalcem pove, ali je akreditiran organ sposoben sam obvladovati napake. Tudi na tej podlagi se zato odločamo o nivoju zaupanja, ki ga lahko ima SA v delo akreditiranega organa. Gre za enega izmed osnovnih vidikov, s katerim utemeljujemo zmanjšanje pogostnosti nadzornih obiskov v akreditiranem organu.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Odprava neskladnosti je tako ena izmed osnovnih tem, o katerih se pogovarjamo na ocenjevanjih, bodisi v povezavi z v preteklosti ugotovljenimi neskladnostmi ali z neskladnostmi, ki jih bo šele potrebno odpraviti.</a:t>
            </a: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Pogosto se namreč več let zapovrstjo ukvarjamo z odpravljanjem podobnih neskladnosti ali pa z neskladnostmi, ki jih akreditiranemu organu ne uspe v celoti odpraviti.  To v resnici pomeni, da proces, ki je bil uvedel z namenom obvladovanja neskladnosti, ne deluje učinkovito (v celoti ali samo v določenih delih).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Po našem mnenju je največ težav pri:</a:t>
            </a:r>
          </a:p>
          <a:p>
            <a:pPr marL="342900" lvl="0" indent="-342900">
              <a:lnSpc>
                <a:spcPct val="107000"/>
              </a:lnSpc>
              <a:spcAft>
                <a:spcPts val="800"/>
              </a:spcAft>
              <a:buFont typeface="Times New Roman" panose="02020603050405020304" pitchFamily="18" charset="0"/>
              <a:buChar char="-"/>
              <a:tabLst>
                <a:tab pos="457200" algn="l"/>
              </a:tabLs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Ugotavljanju vzrokov za neskladnost in določanju razsežnosti problema (pogosto akreditirani organi zmanjšujejo pomen in razširjenost ugotovljenega problema)</a:t>
            </a:r>
          </a:p>
          <a:p>
            <a:pPr marL="342900" lvl="0" indent="-342900">
              <a:lnSpc>
                <a:spcPct val="107000"/>
              </a:lnSpc>
              <a:spcAft>
                <a:spcPts val="800"/>
              </a:spcAft>
              <a:buFont typeface="Times New Roman" panose="02020603050405020304" pitchFamily="18" charset="0"/>
              <a:buChar char="-"/>
              <a:tabLst>
                <a:tab pos="457200" algn="l"/>
              </a:tabLst>
            </a:pPr>
            <a:r>
              <a:rPr lang="sl-SI"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Ker nas podoben način razmišljanja vodi na različnih področjih našega delovanja oziroma je del kulture določenega delovnega okolja, je pričakovano, da lahko podobne neskladnosti nastajajo na različnih delovnih področjih.</a:t>
            </a: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Uvajanju korekcij, kadar bi bilo potrebno izvesti korektivne ukrepe (radi se nagibajo k hitremu ukrepanju, da bi prihranili na času oziroma ga namenili »pomembnejšim« aktivnostim)</a:t>
            </a:r>
          </a:p>
          <a:p>
            <a:pPr marL="342900" lvl="0" indent="-342900">
              <a:lnSpc>
                <a:spcPct val="107000"/>
              </a:lnSpc>
              <a:spcAft>
                <a:spcPts val="800"/>
              </a:spcAft>
              <a:buFont typeface="Times New Roman" panose="02020603050405020304" pitchFamily="18" charset="0"/>
              <a:buChar char="-"/>
              <a:tabLst>
                <a:tab pos="457200" algn="l"/>
              </a:tabLs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Preverjanju uspešnosti ukrepanja (pogosto je le pavšalen glede vzorca pregledanih dokazil (obseg, število), čas pregleda uspešnosti ni primerno izbran, oseba, ki bo opravila to aktivnost ni primerno izbrana)</a:t>
            </a:r>
          </a:p>
          <a:p>
            <a:pPr marL="342900" lvl="0" indent="-342900">
              <a:lnSpc>
                <a:spcPct val="107000"/>
              </a:lnSpc>
              <a:spcAft>
                <a:spcPts val="800"/>
              </a:spcAft>
              <a:buFont typeface="Times New Roman" panose="02020603050405020304" pitchFamily="18" charset="0"/>
              <a:buChar char="-"/>
              <a:tabLst>
                <a:tab pos="457200" algn="l"/>
              </a:tabLs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Pogosto se izvede usposabljanje osebja, ki pa ni zadosti usmerjeno na odpravo problema ali pa ni preverjeno, ali je usposabljanje dejansko odpravilo težavo.</a:t>
            </a:r>
          </a:p>
          <a:p>
            <a:pPr marL="342900" lvl="0" indent="-342900">
              <a:lnSpc>
                <a:spcPct val="107000"/>
              </a:lnSpc>
              <a:spcAft>
                <a:spcPts val="800"/>
              </a:spcAft>
              <a:buFont typeface="Times New Roman" panose="02020603050405020304" pitchFamily="18" charset="0"/>
              <a:buChar char="-"/>
              <a:tabLst>
                <a:tab pos="457200" algn="l"/>
              </a:tabLst>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Sodelavci na SA se v zadnjem času poglobljeno ukvarjamo s tem, kaj lahko naredimo, da bi vzpodbudili akreditirane organe k izkoriščanju moči tega procesa, ki ne samo, da pomaga izboljševati izvajanje dejavnosti akreditiranega organa, omogoča tudi ugotavljanje šibkih točk in priložnosti (npr. za boljše nastopanje na tržišču v primerjavi s konkurenco). V primeru napačne uporabe tega mehanizma pa je predvsem breme in dodatno delo, prvenstveno za vodje kakovosti. </a:t>
            </a:r>
          </a:p>
          <a:p>
            <a:pPr marL="628650" lvl="1" indent="-171450">
              <a:buFontTx/>
              <a:buChar char="-"/>
            </a:pPr>
            <a:endParaRPr lang="sl-SI" dirty="0"/>
          </a:p>
        </p:txBody>
      </p:sp>
      <p:sp>
        <p:nvSpPr>
          <p:cNvPr id="4" name="Označba mesta številke diapozitiva 3"/>
          <p:cNvSpPr>
            <a:spLocks noGrp="1"/>
          </p:cNvSpPr>
          <p:nvPr>
            <p:ph type="sldNum" sz="quarter" idx="5"/>
          </p:nvPr>
        </p:nvSpPr>
        <p:spPr/>
        <p:txBody>
          <a:bodyPr/>
          <a:lstStyle/>
          <a:p>
            <a:fld id="{3E8CBDF8-9759-4820-8549-472A0277F49F}" type="slidenum">
              <a:rPr lang="sl-SI" smtClean="0"/>
              <a:t>4</a:t>
            </a:fld>
            <a:endParaRPr lang="sl-SI"/>
          </a:p>
        </p:txBody>
      </p:sp>
    </p:spTree>
    <p:extLst>
      <p:ext uri="{BB962C8B-B14F-4D97-AF65-F5344CB8AC3E}">
        <p14:creationId xmlns:p14="http://schemas.microsoft.com/office/powerpoint/2010/main" val="286990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kern="1200" dirty="0">
                <a:effectLst/>
                <a:highlight>
                  <a:srgbClr val="00FFFF"/>
                </a:highlight>
                <a:latin typeface="Times New Roman" panose="02020603050405020304" pitchFamily="18" charset="0"/>
                <a:ea typeface="Calibri" panose="020F0502020204030204" pitchFamily="34" charset="0"/>
                <a:cs typeface="+mn-cs"/>
              </a:rPr>
              <a:t>Certifikat z napačnimi podatki o obsegu certificiranja</a:t>
            </a:r>
          </a:p>
          <a:p>
            <a:pPr>
              <a:lnSpc>
                <a:spcPct val="107000"/>
              </a:lnSpc>
              <a:spcAft>
                <a:spcPts val="800"/>
              </a:spcAft>
            </a:pPr>
            <a:r>
              <a:rPr lang="sl-SI" sz="1200" kern="1200" dirty="0">
                <a:effectLst/>
                <a:highlight>
                  <a:srgbClr val="00FFFF"/>
                </a:highlight>
                <a:latin typeface="Times New Roman" panose="02020603050405020304" pitchFamily="18" charset="0"/>
                <a:ea typeface="Calibri" panose="020F0502020204030204" pitchFamily="34" charset="0"/>
                <a:cs typeface="+mn-cs"/>
              </a:rPr>
              <a:t>Brez raziskave in na podlagi izkušenj ocenimo, da se je Francelj se zmotil in v certifikat vnesel napačen podatek. </a:t>
            </a:r>
          </a:p>
          <a:p>
            <a:pPr>
              <a:lnSpc>
                <a:spcPct val="107000"/>
              </a:lnSpc>
              <a:spcAft>
                <a:spcPts val="800"/>
              </a:spcAft>
            </a:pPr>
            <a:endParaRPr lang="sl-SI" sz="1200" kern="1200" dirty="0">
              <a:effectLst/>
              <a:highlight>
                <a:srgbClr val="00FFFF"/>
              </a:highlight>
              <a:latin typeface="Times New Roman" panose="02020603050405020304" pitchFamily="18" charset="0"/>
              <a:ea typeface="Calibri" panose="020F0502020204030204" pitchFamily="34" charset="0"/>
              <a:cs typeface="+mn-cs"/>
            </a:endParaRPr>
          </a:p>
          <a:p>
            <a:pPr>
              <a:lnSpc>
                <a:spcPct val="107000"/>
              </a:lnSpc>
              <a:spcAft>
                <a:spcPts val="800"/>
              </a:spcAft>
            </a:pPr>
            <a:r>
              <a:rPr lang="sl-SI" sz="1200" kern="1200" dirty="0">
                <a:effectLst/>
                <a:highlight>
                  <a:srgbClr val="00FFFF"/>
                </a:highlight>
                <a:latin typeface="Times New Roman" panose="02020603050405020304" pitchFamily="18" charset="0"/>
                <a:ea typeface="Calibri" panose="020F0502020204030204" pitchFamily="34" charset="0"/>
                <a:cs typeface="+mn-cs"/>
              </a:rPr>
              <a:t>Razsežnost problema.</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Je napaka ključna za uporabnika</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Koliko je še takšnih certifikatov</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Ali so napake le na določenih certifikatih</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Pred koliko časa smo certifikat poslali stranki</a:t>
            </a:r>
          </a:p>
          <a:p>
            <a:pPr>
              <a:lnSpc>
                <a:spcPct val="107000"/>
              </a:lnSpc>
              <a:spcAft>
                <a:spcPts val="800"/>
              </a:spcAft>
            </a:pPr>
            <a:endParaRPr lang="sl-SI" sz="1200" kern="1200" dirty="0">
              <a:effectLst/>
              <a:highlight>
                <a:srgbClr val="00FFFF"/>
              </a:highlight>
              <a:latin typeface="Times New Roman" panose="02020603050405020304" pitchFamily="18" charset="0"/>
              <a:ea typeface="Calibri" panose="020F0502020204030204" pitchFamily="34" charset="0"/>
              <a:cs typeface="+mn-cs"/>
            </a:endParaRPr>
          </a:p>
          <a:p>
            <a:pPr>
              <a:lnSpc>
                <a:spcPct val="107000"/>
              </a:lnSpc>
              <a:spcAft>
                <a:spcPts val="800"/>
              </a:spcAft>
            </a:pPr>
            <a:r>
              <a:rPr lang="sl-SI" sz="1200" kern="1200" dirty="0">
                <a:effectLst/>
                <a:highlight>
                  <a:srgbClr val="00FFFF"/>
                </a:highlight>
                <a:latin typeface="Times New Roman" panose="02020603050405020304" pitchFamily="18" charset="0"/>
                <a:ea typeface="Calibri" panose="020F0502020204030204" pitchFamily="34" charset="0"/>
                <a:cs typeface="+mn-cs"/>
              </a:rPr>
              <a:t>Korekcija škode:</a:t>
            </a:r>
          </a:p>
          <a:p>
            <a:pPr>
              <a:lnSpc>
                <a:spcPct val="107000"/>
              </a:lnSpc>
              <a:spcAft>
                <a:spcPts val="800"/>
              </a:spcAft>
            </a:pPr>
            <a:r>
              <a:rPr lang="sl-SI" sz="1200" kern="1200" dirty="0">
                <a:effectLst/>
                <a:highlight>
                  <a:srgbClr val="00FFFF"/>
                </a:highlight>
                <a:latin typeface="Times New Roman" panose="02020603050405020304" pitchFamily="18" charset="0"/>
                <a:ea typeface="Calibri" panose="020F0502020204030204" pitchFamily="34" charset="0"/>
                <a:cs typeface="+mn-cs"/>
              </a:rPr>
              <a:t> - kjer lahko</a:t>
            </a:r>
          </a:p>
          <a:p>
            <a:pPr>
              <a:lnSpc>
                <a:spcPct val="107000"/>
              </a:lnSpc>
              <a:spcAft>
                <a:spcPts val="800"/>
              </a:spcAft>
            </a:pPr>
            <a:endParaRPr lang="sl-SI" sz="1200" kern="1200" dirty="0">
              <a:effectLst/>
              <a:highlight>
                <a:srgbClr val="00FFFF"/>
              </a:highlight>
              <a:latin typeface="Times New Roman" panose="02020603050405020304" pitchFamily="18" charset="0"/>
              <a:ea typeface="Calibri" panose="020F0502020204030204" pitchFamily="34" charset="0"/>
              <a:cs typeface="+mn-cs"/>
            </a:endParaRPr>
          </a:p>
          <a:p>
            <a:pPr>
              <a:lnSpc>
                <a:spcPct val="107000"/>
              </a:lnSpc>
              <a:spcAft>
                <a:spcPts val="800"/>
              </a:spcAft>
            </a:pPr>
            <a:r>
              <a:rPr lang="sl-SI" sz="1200" kern="1200" dirty="0">
                <a:effectLst/>
                <a:highlight>
                  <a:srgbClr val="00FFFF"/>
                </a:highlight>
                <a:latin typeface="Times New Roman" panose="02020603050405020304" pitchFamily="18" charset="0"/>
                <a:ea typeface="Calibri" panose="020F0502020204030204" pitchFamily="34" charset="0"/>
                <a:cs typeface="+mn-cs"/>
              </a:rPr>
              <a:t>Vzroki - Razmislimo o procesu certificiranja in izdajanja certifikata:</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Kaj je stranka napisala na vlogi</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Kaj je napisano na predlogu za izdajo certifikata</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Ali uporabljamo za izdelavo certifikatov kak rač. program</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Ali je oseba usposobljena za pisanje ravno teh certifikatov</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Je bil uporabljen pravi obrazec</a:t>
            </a:r>
          </a:p>
          <a:p>
            <a:pPr marL="171450" indent="-171450">
              <a:lnSpc>
                <a:spcPct val="107000"/>
              </a:lnSpc>
              <a:spcAft>
                <a:spcPts val="800"/>
              </a:spcAft>
              <a:buFontTx/>
              <a:buChar char="-"/>
            </a:pPr>
            <a:endParaRPr lang="sl-SI" sz="1200" kern="1200" dirty="0">
              <a:effectLst/>
              <a:highlight>
                <a:srgbClr val="00FFFF"/>
              </a:highlight>
              <a:latin typeface="Times New Roman" panose="02020603050405020304" pitchFamily="18" charset="0"/>
              <a:ea typeface="Calibri" panose="020F0502020204030204" pitchFamily="34" charset="0"/>
              <a:cs typeface="+mn-cs"/>
            </a:endParaRPr>
          </a:p>
          <a:p>
            <a:pPr marL="0" indent="0">
              <a:lnSpc>
                <a:spcPct val="107000"/>
              </a:lnSpc>
              <a:spcAft>
                <a:spcPts val="800"/>
              </a:spcAft>
              <a:buFontTx/>
              <a:buNone/>
            </a:pPr>
            <a:r>
              <a:rPr lang="sl-SI" sz="1200" kern="1200" dirty="0">
                <a:effectLst/>
                <a:highlight>
                  <a:srgbClr val="00FFFF"/>
                </a:highlight>
                <a:latin typeface="Times New Roman" panose="02020603050405020304" pitchFamily="18" charset="0"/>
                <a:ea typeface="Calibri" panose="020F0502020204030204" pitchFamily="34" charset="0"/>
                <a:cs typeface="+mn-cs"/>
              </a:rPr>
              <a:t>Posledice.</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Ali je stranka že uporabila napačen certifikat in kaj lahko napaka pomeni za njeno stranko</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V uporabi je večje število certifikatov z napakami</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Program za izdelavo certifikatov ne upošteva pravilno določene situacije</a:t>
            </a:r>
          </a:p>
          <a:p>
            <a:pPr marL="171450" indent="-171450">
              <a:lnSpc>
                <a:spcPct val="107000"/>
              </a:lnSpc>
              <a:spcAft>
                <a:spcPts val="800"/>
              </a:spcAft>
              <a:buFontTx/>
              <a:buChar char="-"/>
            </a:pPr>
            <a:endParaRPr lang="sl-SI" sz="1200" kern="1200" dirty="0">
              <a:effectLst/>
              <a:highlight>
                <a:srgbClr val="00FFFF"/>
              </a:highlight>
              <a:latin typeface="Times New Roman" panose="02020603050405020304" pitchFamily="18" charset="0"/>
              <a:ea typeface="Calibri" panose="020F0502020204030204" pitchFamily="34" charset="0"/>
              <a:cs typeface="+mn-cs"/>
            </a:endParaRPr>
          </a:p>
          <a:p>
            <a:pPr marL="0" indent="0">
              <a:lnSpc>
                <a:spcPct val="107000"/>
              </a:lnSpc>
              <a:spcAft>
                <a:spcPts val="800"/>
              </a:spcAft>
              <a:buFontTx/>
              <a:buNone/>
            </a:pPr>
            <a:r>
              <a:rPr lang="sl-SI" sz="1200" kern="1200" dirty="0">
                <a:effectLst/>
                <a:highlight>
                  <a:srgbClr val="00FFFF"/>
                </a:highlight>
                <a:latin typeface="Times New Roman" panose="02020603050405020304" pitchFamily="18" charset="0"/>
                <a:ea typeface="Calibri" panose="020F0502020204030204" pitchFamily="34" charset="0"/>
                <a:cs typeface="+mn-cs"/>
              </a:rPr>
              <a:t>Ukrepi:</a:t>
            </a:r>
          </a:p>
          <a:p>
            <a:pPr marL="171450" marR="0" lvl="0" indent="-171450" algn="l" defTabSz="914400" rtl="0" eaLnBrk="1" fontAlgn="auto" latinLnBrk="0" hangingPunct="1">
              <a:lnSpc>
                <a:spcPct val="107000"/>
              </a:lnSpc>
              <a:spcBef>
                <a:spcPts val="0"/>
              </a:spcBef>
              <a:spcAft>
                <a:spcPts val="800"/>
              </a:spcAft>
              <a:buClrTx/>
              <a:buSzTx/>
              <a:buFontTx/>
              <a:buChar char="-"/>
              <a:tabLst/>
              <a:defRPr/>
            </a:pPr>
            <a:r>
              <a:rPr lang="sl-SI" sz="1200" kern="1200" dirty="0">
                <a:effectLst/>
                <a:highlight>
                  <a:srgbClr val="00FFFF"/>
                </a:highlight>
                <a:latin typeface="Times New Roman" panose="02020603050405020304" pitchFamily="18" charset="0"/>
                <a:ea typeface="Calibri" panose="020F0502020204030204" pitchFamily="34" charset="0"/>
                <a:cs typeface="+mn-cs"/>
              </a:rPr>
              <a:t>Napaka vpliva na uporabo certifikata, do odprave vzrokov moramo natančno pregledati vsak certifikat</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Z napako seznanimo stranko in se pogovorimo o tem, kako ga je doslej uporabila, pomagamo poskrbeti za pravilno obravnavo</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Korigirati moramo delovne naloge sodelavcev, da bodo certifikate lahko izdajali samo usposobljeni sodelavci</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program, ki ga nameravamo uporabljati tudi na drugem področju certificiranja moramo pravočasno nadgraditi</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Izboljšati moramo postopek za neodvisni pregled zadeve certificiranja, saj je prišlo do napake v postopku certificiranja</a:t>
            </a:r>
          </a:p>
          <a:p>
            <a:pPr marL="171450" indent="-171450">
              <a:lnSpc>
                <a:spcPct val="107000"/>
              </a:lnSpc>
              <a:spcAft>
                <a:spcPts val="800"/>
              </a:spcAft>
              <a:buFontTx/>
              <a:buChar char="-"/>
            </a:pPr>
            <a:endParaRPr lang="sl-SI" sz="1200" kern="1200" dirty="0">
              <a:effectLst/>
              <a:highlight>
                <a:srgbClr val="00FFFF"/>
              </a:highlight>
              <a:latin typeface="Times New Roman" panose="02020603050405020304" pitchFamily="18" charset="0"/>
              <a:ea typeface="Calibri" panose="020F0502020204030204" pitchFamily="34" charset="0"/>
              <a:cs typeface="+mn-cs"/>
            </a:endParaRPr>
          </a:p>
          <a:p>
            <a:pPr marL="0" indent="0">
              <a:lnSpc>
                <a:spcPct val="107000"/>
              </a:lnSpc>
              <a:spcAft>
                <a:spcPts val="800"/>
              </a:spcAft>
              <a:buFontTx/>
              <a:buNone/>
            </a:pPr>
            <a:r>
              <a:rPr lang="sl-SI" sz="1200" kern="1200" dirty="0">
                <a:effectLst/>
                <a:highlight>
                  <a:srgbClr val="00FFFF"/>
                </a:highlight>
                <a:latin typeface="Times New Roman" panose="02020603050405020304" pitchFamily="18" charset="0"/>
                <a:ea typeface="Calibri" panose="020F0502020204030204" pitchFamily="34" charset="0"/>
                <a:cs typeface="+mn-cs"/>
              </a:rPr>
              <a:t>Uspešnost:</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Bo možno oceniti po tem, ko bomo po izvedbi vseh ukrepov izpeljali vsaj 10 postopkov certificiranja na specifičnem področju,</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Normalno se to zgodi v pol leta,</a:t>
            </a:r>
          </a:p>
          <a:p>
            <a:pPr marL="171450" indent="-171450">
              <a:lnSpc>
                <a:spcPct val="107000"/>
              </a:lnSpc>
              <a:spcAft>
                <a:spcPts val="800"/>
              </a:spcAft>
              <a:buFontTx/>
              <a:buChar char="-"/>
            </a:pPr>
            <a:r>
              <a:rPr lang="sl-SI" sz="1200" kern="1200" dirty="0">
                <a:effectLst/>
                <a:highlight>
                  <a:srgbClr val="00FFFF"/>
                </a:highlight>
                <a:latin typeface="Times New Roman" panose="02020603050405020304" pitchFamily="18" charset="0"/>
                <a:ea typeface="Calibri" panose="020F0502020204030204" pitchFamily="34" charset="0"/>
                <a:cs typeface="+mn-cs"/>
              </a:rPr>
              <a:t>Uspešnost bo preveril Miha, ki nima vloge kontrolorja, vendar natančno pozna postopek certificiranja in zna poiskati zahteve za vsebino certifikata, čeprav dela na drugem področju certificiranja.</a:t>
            </a:r>
          </a:p>
        </p:txBody>
      </p:sp>
      <p:sp>
        <p:nvSpPr>
          <p:cNvPr id="4" name="Označba mesta številke diapozitiva 3"/>
          <p:cNvSpPr>
            <a:spLocks noGrp="1"/>
          </p:cNvSpPr>
          <p:nvPr>
            <p:ph type="sldNum" sz="quarter" idx="5"/>
          </p:nvPr>
        </p:nvSpPr>
        <p:spPr/>
        <p:txBody>
          <a:bodyPr/>
          <a:lstStyle/>
          <a:p>
            <a:fld id="{3E8CBDF8-9759-4820-8549-472A0277F49F}" type="slidenum">
              <a:rPr lang="sl-SI" smtClean="0"/>
              <a:t>5</a:t>
            </a:fld>
            <a:endParaRPr lang="sl-SI"/>
          </a:p>
        </p:txBody>
      </p:sp>
    </p:spTree>
    <p:extLst>
      <p:ext uri="{BB962C8B-B14F-4D97-AF65-F5344CB8AC3E}">
        <p14:creationId xmlns:p14="http://schemas.microsoft.com/office/powerpoint/2010/main" val="419388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dirty="0"/>
              <a:t>Da bi lahko odpravili neskladnost in preprečili njeno ponavljanje, se je potrebno dokopati do njenega vzroka. Pogosto je vzrok precej jasen in si ga je treba le iskreno priznati. </a:t>
            </a:r>
          </a:p>
          <a:p>
            <a:r>
              <a:rPr lang="sl-SI" dirty="0"/>
              <a:t>Ocenjevalci hitro opazimo, kdaj akreditiran organ ni uspel identificirati pravih vzrokov za neskladnost in pogosto tudi, kaj je razlog. Včasih je neskladnost večplastna in je potreben celovit in sistematičen pristop. </a:t>
            </a:r>
          </a:p>
          <a:p>
            <a:r>
              <a:rPr lang="sl-SI" dirty="0"/>
              <a:t>Tedaj lahko pomaga nekaj uporabnih metod, npr.:</a:t>
            </a:r>
          </a:p>
          <a:p>
            <a:pPr marL="0" indent="0">
              <a:buFontTx/>
              <a:buNone/>
            </a:pPr>
            <a:endParaRPr lang="sl-SI" dirty="0"/>
          </a:p>
          <a:p>
            <a:pPr>
              <a:lnSpc>
                <a:spcPct val="107000"/>
              </a:lnSpc>
              <a:spcAft>
                <a:spcPts val="800"/>
              </a:spcAft>
            </a:pPr>
            <a:r>
              <a:rPr lang="sl-SI" sz="1800" b="1" kern="100" dirty="0">
                <a:effectLst/>
                <a:latin typeface="Calibri" panose="020F0502020204030204" pitchFamily="34" charset="0"/>
                <a:ea typeface="Calibri" panose="020F0502020204030204" pitchFamily="34" charset="0"/>
                <a:cs typeface="Times New Roman" panose="02020603050405020304" pitchFamily="18" charset="0"/>
              </a:rPr>
              <a:t>Analiza osnovnega vzroka</a:t>
            </a: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 je </a:t>
            </a:r>
            <a:r>
              <a:rPr lang="sl-SI"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metoda </a:t>
            </a:r>
            <a:r>
              <a:rPr lang="sl-SI"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reševanja problemov</a:t>
            </a:r>
            <a:r>
              <a:rPr lang="sl-SI"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ki se uporablja za ugotavljanje vira oz. osnovnega vzroka za nastalo napako ali težavo. Za resnično odpravljen vir težave štejemo, če se nam problem več ne ponovi. V praksi to ni tako preprosto, saj brez temeljite preiskave zelo težko ugotovimo, ali določen vzrok ne skriva za sabo še več vzrokov, ki dejansko vodijo do problema. Praviloma bi se morali vsaj vprašati 5 x ZAKAJ</a:t>
            </a:r>
          </a:p>
          <a:p>
            <a:pPr>
              <a:lnSpc>
                <a:spcPct val="107000"/>
              </a:lnSpc>
              <a:spcAft>
                <a:spcPts val="800"/>
              </a:spcAft>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Z uporabo </a:t>
            </a:r>
            <a:r>
              <a:rPr lang="sl-SI" sz="1800" b="1" kern="100" dirty="0">
                <a:effectLst/>
                <a:latin typeface="Calibri" panose="020F0502020204030204" pitchFamily="34" charset="0"/>
                <a:ea typeface="Calibri" panose="020F0502020204030204" pitchFamily="34" charset="0"/>
                <a:cs typeface="Times New Roman" panose="02020603050405020304" pitchFamily="18" charset="0"/>
              </a:rPr>
              <a:t>metode 5W2H</a:t>
            </a: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 lahko celovito opišemo nek dogodek v procesu. Uporabljamo vprašalnice Kaj?, Kje?, Kdaj?, Kdo?, Kako?, Koliko?, 5xZakaj?, s pomočjo katerih lahko prepoznamo možne izvorne vzroke v zvezi z kompleksnejšim problemom ali stanjem. </a:t>
            </a:r>
          </a:p>
          <a:p>
            <a:pPr>
              <a:lnSpc>
                <a:spcPct val="107000"/>
              </a:lnSpc>
              <a:spcAft>
                <a:spcPts val="800"/>
              </a:spcAft>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kern="100" dirty="0">
                <a:effectLst/>
                <a:latin typeface="Calibri" panose="020F0502020204030204" pitchFamily="34" charset="0"/>
                <a:ea typeface="Calibri" panose="020F0502020204030204" pitchFamily="34" charset="0"/>
                <a:cs typeface="Times New Roman" panose="02020603050405020304" pitchFamily="18" charset="0"/>
              </a:rPr>
              <a:t>Vzročno posledična analiza</a:t>
            </a: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 omogoča prepoznavanje, raziskavo in transparenten prikaz vseh možnih vzrokov v zvezi s problemom ali stanjem, da bi se odkrili izvorni vzroki.</a:t>
            </a: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1800" b="1" kern="100" dirty="0">
                <a:effectLst/>
                <a:latin typeface="Calibri" panose="020F0502020204030204" pitchFamily="34" charset="0"/>
                <a:ea typeface="Calibri" panose="020F0502020204030204" pitchFamily="34" charset="0"/>
                <a:cs typeface="Times New Roman" panose="02020603050405020304" pitchFamily="18" charset="0"/>
              </a:rPr>
              <a:t>Metoda SDCA</a:t>
            </a:r>
            <a:r>
              <a:rPr lang="sl-SI"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sl-SI" sz="1800" kern="100" dirty="0" err="1">
                <a:effectLst/>
                <a:latin typeface="Calibri" panose="020F0502020204030204" pitchFamily="34" charset="0"/>
                <a:ea typeface="Calibri" panose="020F0502020204030204" pitchFamily="34" charset="0"/>
                <a:cs typeface="Times New Roman" panose="02020603050405020304" pitchFamily="18" charset="0"/>
              </a:rPr>
              <a:t>Standardize</a:t>
            </a: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 – Do – </a:t>
            </a:r>
            <a:r>
              <a:rPr lang="sl-SI" sz="1800" kern="100" dirty="0" err="1">
                <a:effectLst/>
                <a:latin typeface="Calibri" panose="020F0502020204030204" pitchFamily="34" charset="0"/>
                <a:ea typeface="Calibri" panose="020F0502020204030204" pitchFamily="34" charset="0"/>
                <a:cs typeface="Times New Roman" panose="02020603050405020304" pitchFamily="18" charset="0"/>
              </a:rPr>
              <a:t>Check</a:t>
            </a: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sl-SI" sz="1800" kern="100" dirty="0" err="1">
                <a:effectLst/>
                <a:latin typeface="Calibri" panose="020F0502020204030204" pitchFamily="34" charset="0"/>
                <a:ea typeface="Calibri" panose="020F0502020204030204" pitchFamily="34" charset="0"/>
                <a:cs typeface="Times New Roman" panose="02020603050405020304" pitchFamily="18" charset="0"/>
              </a:rPr>
              <a:t>Act</a:t>
            </a: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 Standardiziraj – Naredi – Preveri – Ukrepaj) pa izpostavlja, da še zdaleč ni dovolj, če na podlagi neskladnosti le napišemo nove postopke, poskrbeti moramo nato za to, da jih uvedemo pri vseh sodelavcih, ki jih zadevajo, nato pa preverjamo izvajanje in ukrepamo, če se pojavijo odstopanja.  </a:t>
            </a:r>
          </a:p>
          <a:p>
            <a:pPr marL="171450" indent="-171450">
              <a:buFontTx/>
              <a:buChar char="-"/>
            </a:pPr>
            <a:endParaRPr lang="sl-SI" dirty="0"/>
          </a:p>
          <a:p>
            <a:pPr marL="171450" indent="-171450">
              <a:buFontTx/>
              <a:buChar char="-"/>
            </a:pPr>
            <a:endParaRPr lang="sl-SI" dirty="0"/>
          </a:p>
        </p:txBody>
      </p:sp>
      <p:sp>
        <p:nvSpPr>
          <p:cNvPr id="4" name="Označba mesta številke diapozitiva 3"/>
          <p:cNvSpPr>
            <a:spLocks noGrp="1"/>
          </p:cNvSpPr>
          <p:nvPr>
            <p:ph type="sldNum" sz="quarter" idx="5"/>
          </p:nvPr>
        </p:nvSpPr>
        <p:spPr/>
        <p:txBody>
          <a:bodyPr/>
          <a:lstStyle/>
          <a:p>
            <a:fld id="{3E8CBDF8-9759-4820-8549-472A0277F49F}" type="slidenum">
              <a:rPr lang="sl-SI" smtClean="0"/>
              <a:t>6</a:t>
            </a:fld>
            <a:endParaRPr lang="sl-SI"/>
          </a:p>
        </p:txBody>
      </p:sp>
    </p:spTree>
    <p:extLst>
      <p:ext uri="{BB962C8B-B14F-4D97-AF65-F5344CB8AC3E}">
        <p14:creationId xmlns:p14="http://schemas.microsoft.com/office/powerpoint/2010/main" val="359848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Kar pogosto se srečamo s situacijo, ko ocenjevani organ meni, da je ocenjevalna komisija tista, ki bo razsodila o uspešnosti ukrepanja. Vendar to ni njena naloga, o uspešnosti ukrepanja mora odločiti akreditiran organ sam!</a:t>
            </a: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Med ocenjevanjem ocenjevalna komisija le preveri:</a:t>
            </a:r>
          </a:p>
          <a:p>
            <a:pPr marL="342900" lvl="0" indent="-342900">
              <a:lnSpc>
                <a:spcPct val="107000"/>
              </a:lnSpc>
              <a:spcAft>
                <a:spcPts val="800"/>
              </a:spcAft>
              <a:buFont typeface="Times New Roman" panose="02020603050405020304" pitchFamily="18" charset="0"/>
              <a:buChar char="-"/>
              <a:tabLst>
                <a:tab pos="457200" algn="l"/>
              </a:tabLs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proces obvladovanja neskladnosti.</a:t>
            </a:r>
          </a:p>
          <a:p>
            <a:pPr marL="342900" lvl="0" indent="-342900">
              <a:lnSpc>
                <a:spcPct val="107000"/>
              </a:lnSpc>
              <a:spcAft>
                <a:spcPts val="800"/>
              </a:spcAft>
              <a:buFont typeface="Times New Roman" panose="02020603050405020304" pitchFamily="18" charset="0"/>
              <a:buChar char="-"/>
              <a:tabLst>
                <a:tab pos="457200" algn="l"/>
              </a:tabLs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kako je akreditiran organ preverjal in se odločil glede uspešnosti ukrepov za odpravo neskladnosti, ki so bile ugotovljene na predhodnem ocenjevanju (lahko pregleda konkretne primere ali pristop k obvladovanju neskladnosti ali oboje – odvisno je od značilnosti, pomembnosti neskladnosti). V načelu to opravi vodilni ocenjevalec, pogosto sodelujejo tudi strokovni ocenjevalci glede neskladnosti na svojih strokovnih področjih. </a:t>
            </a:r>
          </a:p>
          <a:p>
            <a:pPr marL="342900" lvl="0" indent="-342900">
              <a:lnSpc>
                <a:spcPct val="107000"/>
              </a:lnSpc>
              <a:spcAft>
                <a:spcPts val="800"/>
              </a:spcAft>
              <a:buFont typeface="Times New Roman" panose="02020603050405020304" pitchFamily="18" charset="0"/>
              <a:buChar char="-"/>
              <a:tabLst>
                <a:tab pos="457200" algn="l"/>
              </a:tabLs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sposobnost stranke, da sama prepoznava neskladnosti (notranja presoja, vodstveni pregled, pritožbe in prizivi, delovni proces). (če jih ne prepoznava in obvladuje po predvidenih postopkih – ta del sistema vodenja ni primerno implementiran)</a:t>
            </a: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Ne sme svetovati, kako neskladnosti odpraviti!</a:t>
            </a:r>
          </a:p>
          <a:p>
            <a:pPr marL="0" indent="0">
              <a:buFontTx/>
              <a:buNone/>
            </a:pPr>
            <a:endParaRPr lang="sl-SI" dirty="0"/>
          </a:p>
        </p:txBody>
      </p:sp>
      <p:sp>
        <p:nvSpPr>
          <p:cNvPr id="4" name="Označba mesta številke diapozitiva 3"/>
          <p:cNvSpPr>
            <a:spLocks noGrp="1"/>
          </p:cNvSpPr>
          <p:nvPr>
            <p:ph type="sldNum" sz="quarter" idx="5"/>
          </p:nvPr>
        </p:nvSpPr>
        <p:spPr/>
        <p:txBody>
          <a:bodyPr/>
          <a:lstStyle/>
          <a:p>
            <a:fld id="{3E8CBDF8-9759-4820-8549-472A0277F49F}" type="slidenum">
              <a:rPr lang="sl-SI" smtClean="0"/>
              <a:t>7</a:t>
            </a:fld>
            <a:endParaRPr lang="sl-SI"/>
          </a:p>
        </p:txBody>
      </p:sp>
    </p:spTree>
    <p:extLst>
      <p:ext uri="{BB962C8B-B14F-4D97-AF65-F5344CB8AC3E}">
        <p14:creationId xmlns:p14="http://schemas.microsoft.com/office/powerpoint/2010/main" val="877402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buFontTx/>
              <a:buNone/>
            </a:pPr>
            <a:endParaRPr lang="sl-SI" dirty="0"/>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Med ocenjevanjem skušamo ocenjevalci v čim večji meri sproti zapisati neskladnosti in se tudi z akreditiranim organom dogovoriti glede primernih ukrepov, rokov za izvedbo in dokazil, ki jih naj priloži k poročilu o izvedbi ukrepov. Tak pristop zahteva, da akreditiran organ naredi analizo vzrokov in razsežnosti problema v relativno kratkem času, kar je mogoče za relativno enostavne neskladnosti. </a:t>
            </a:r>
          </a:p>
          <a:p>
            <a:pPr>
              <a:lnSpc>
                <a:spcPct val="107000"/>
              </a:lnSpc>
              <a:spcAft>
                <a:spcPts val="800"/>
              </a:spcAft>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Če ocenjevalec ugotovi neskladnosti z možnim neposrednim vplivom na izvajanje oziroma rezultate akreditirane dejavnosti, morajo biti dogovorjeni ustrezno kratki roki za izvedbo ukrepov. Če kratek rok zaradi kompleksnosti ali trajanja uvedbe ukrepov ni  možen, mora predlog ukrepa vključevati izjavo </a:t>
            </a:r>
            <a:r>
              <a:rPr lang="sl-SI" sz="1800" kern="100" dirty="0" err="1">
                <a:effectLst/>
                <a:latin typeface="Calibri" panose="020F0502020204030204" pitchFamily="34" charset="0"/>
                <a:ea typeface="Calibri" panose="020F0502020204030204" pitchFamily="34" charset="0"/>
                <a:cs typeface="Times New Roman" panose="02020603050405020304" pitchFamily="18" charset="0"/>
              </a:rPr>
              <a:t>ocenjevanca</a:t>
            </a: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 da se akreditirana dejavnost, ki jo zadeva neskladnost, do potrditve izvedbe ukrepa ne bo izvajala. </a:t>
            </a:r>
          </a:p>
          <a:p>
            <a:pPr>
              <a:lnSpc>
                <a:spcPct val="107000"/>
              </a:lnSpc>
              <a:spcAft>
                <a:spcPts val="800"/>
              </a:spcAft>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Kadar gre za bolj kompleksne probleme je zato priporočljivo, da se predstavniki akreditiranega organa skušajo med sabo dogovoriti, kakšni bi bili primerni korektivni ukrepi, da je predlog le-teh pripravljen do zaključnega sestanka, ki tako lažje steče in je zato tudi krajši.</a:t>
            </a: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V nasprotnem primeru se žal prepogosto zgodi, da mora ocenjevalna komisija oziroma dotični ocenjevalec ponovno predstaviti in širše razlagati že predstavljeno neskladnost. To je eden najbolj pogostih razlogov za podaljšanje ocenjevanja, čemur pa se želimo v čim večji meri izogibati.</a:t>
            </a:r>
          </a:p>
          <a:p>
            <a:pPr>
              <a:lnSpc>
                <a:spcPct val="107000"/>
              </a:lnSpc>
              <a:spcAft>
                <a:spcPts val="800"/>
              </a:spcAft>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V izjemnih slučajih je možno, da se predlogi ukrepov za kompleksnejše neskladnosti podajo naknadno, to je v roku 7 dni po izvedbi ocenjevanja.  Vaš predlog ukrepov bo v tem primeru prejel zadevni ocenjevalec, ki bo podal svoje komentarje in po potrebi zahteval dopolnitve. Glede na izkušnje potrebuje taka korespondenca več kot eno iteracijo, kar je slabost, saj podaljšuje čas usklajevanja glede reševanja neskladnosti med ocenjevalcem in akreditiranim organom. Čas, ki je na voljo za reševanje neskladnosti (največ 2 meseca za nadzore in največ 6 mesecev za začetna ocenjevanja pa teče od dneva, ko je bila neskladnost ugotovljena in se zaradi naknadnega usklajevanja ne ustavi!</a:t>
            </a:r>
          </a:p>
          <a:p>
            <a:pPr>
              <a:lnSpc>
                <a:spcPct val="107000"/>
              </a:lnSpc>
              <a:spcAft>
                <a:spcPts val="800"/>
              </a:spcAft>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Ocenjevalna komisija se na osnovi ugotovljenih neskladnosti in opredeljenih ukrepov odloči, kateri ukrepi bodo lahko pregledani po dokumentaciji in za katere bo potreben pregled z dodatnim ocenjevalnim obiskom.</a:t>
            </a:r>
          </a:p>
          <a:p>
            <a:pPr>
              <a:lnSpc>
                <a:spcPct val="107000"/>
              </a:lnSpc>
              <a:spcAft>
                <a:spcPts val="800"/>
              </a:spcAft>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V primeru kritičnih neskladnosti in pomanjkanja zaupanja v sposobnosti akreditiranega organa za njihovo obvladovanje predlaga komisija takojšen začasni odvzem akreditacije. </a:t>
            </a:r>
          </a:p>
          <a:p>
            <a:pPr>
              <a:lnSpc>
                <a:spcPct val="107000"/>
              </a:lnSpc>
              <a:spcAft>
                <a:spcPts val="800"/>
              </a:spcAft>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sl-SI" dirty="0"/>
          </a:p>
        </p:txBody>
      </p:sp>
      <p:sp>
        <p:nvSpPr>
          <p:cNvPr id="4" name="Označba mesta številke diapozitiva 3"/>
          <p:cNvSpPr>
            <a:spLocks noGrp="1"/>
          </p:cNvSpPr>
          <p:nvPr>
            <p:ph type="sldNum" sz="quarter" idx="5"/>
          </p:nvPr>
        </p:nvSpPr>
        <p:spPr/>
        <p:txBody>
          <a:bodyPr/>
          <a:lstStyle/>
          <a:p>
            <a:fld id="{3E8CBDF8-9759-4820-8549-472A0277F49F}" type="slidenum">
              <a:rPr lang="sl-SI" smtClean="0"/>
              <a:t>8</a:t>
            </a:fld>
            <a:endParaRPr lang="sl-SI"/>
          </a:p>
        </p:txBody>
      </p:sp>
    </p:spTree>
    <p:extLst>
      <p:ext uri="{BB962C8B-B14F-4D97-AF65-F5344CB8AC3E}">
        <p14:creationId xmlns:p14="http://schemas.microsoft.com/office/powerpoint/2010/main" val="350543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00" dirty="0">
                <a:effectLst/>
                <a:latin typeface="Calibri" panose="020F0502020204030204" pitchFamily="34" charset="0"/>
                <a:ea typeface="Calibri" panose="020F0502020204030204" pitchFamily="34" charset="0"/>
                <a:cs typeface="Times New Roman" panose="02020603050405020304" pitchFamily="18" charset="0"/>
              </a:rPr>
              <a:t>Ocenjevani organ mora obravnavati neskladnosti SA še po svojem postopku, kar pomeni, da mora po ocenjevanju analizo vzrokov po potrebi dopolniti, prav tako dopolniti ali celo spremeniti korektivne ukrepe glede na tiste, ki so bili določeni med ocenjevanjem. O tem mora poročati v svojem poročilu o ukrepih in priložiti takšna dokazila, ki bodo omogočala ocenjevalcu presoditi, ali so bili izvedeni primerni korektivni ukrepi in v ustreznem obsegu.</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a:t>Ocenjevani organ naj pošlje skupaj s Poročilom o ukrepih po potrebi tudi širši obseg dokazil od določenega na ocenjevanju, če opazi, da bi dodatna dokazila še bolje prikazala obseg njegovega ukrepanja. S tem pospeši postopek pregleda ukrepov in se izogne zahtevku za dodatne informacije in dokazila.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00" dirty="0">
                <a:effectLst/>
                <a:latin typeface="Calibri" panose="020F0502020204030204" pitchFamily="34" charset="0"/>
                <a:ea typeface="Calibri" panose="020F0502020204030204" pitchFamily="34" charset="0"/>
                <a:cs typeface="Times New Roman" panose="02020603050405020304" pitchFamily="18" charset="0"/>
              </a:rPr>
              <a:t>Ocenjevalci radi opozorimo akreditirani organ, naj se pri pripravi poročila o ukrepih postavi v vlogo ocenjevalca in razmisli, katere informacije bo ocenjevalec potreboval, da bo lahko ocenil, ali so bili ukrepi izvedeni v skladu z dogovorom na ocenjevanju. Želeli bi si, da bi to priporočilo akreditirani organi pogosteje upoštevali, saj izvira iz praktičnih izkušenj. Na tak način bi si prihranili mnoge zahtevke ocenjevalcev po dodatnih informacijah in ukrepih.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endParaRPr lang="sl-SI" dirty="0"/>
          </a:p>
        </p:txBody>
      </p:sp>
      <p:sp>
        <p:nvSpPr>
          <p:cNvPr id="4" name="Označba mesta številke diapozitiva 3"/>
          <p:cNvSpPr>
            <a:spLocks noGrp="1"/>
          </p:cNvSpPr>
          <p:nvPr>
            <p:ph type="sldNum" sz="quarter" idx="5"/>
          </p:nvPr>
        </p:nvSpPr>
        <p:spPr/>
        <p:txBody>
          <a:bodyPr/>
          <a:lstStyle/>
          <a:p>
            <a:fld id="{3E8CBDF8-9759-4820-8549-472A0277F49F}" type="slidenum">
              <a:rPr lang="sl-SI" smtClean="0"/>
              <a:t>9</a:t>
            </a:fld>
            <a:endParaRPr lang="sl-SI"/>
          </a:p>
        </p:txBody>
      </p:sp>
    </p:spTree>
    <p:extLst>
      <p:ext uri="{BB962C8B-B14F-4D97-AF65-F5344CB8AC3E}">
        <p14:creationId xmlns:p14="http://schemas.microsoft.com/office/powerpoint/2010/main" val="261916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Ocenjevalec se sicer omeji na oceno ustreznosti ukrepov glede na opredeljeno neskladnost. Pri tem upošteva predlog ukrepa, kot je bil podan na ocenjevanju, ugotovitve akreditiranega organa iz analize vzroka in razsežnosti neskladnosti (npr. ali obstaja potreba po dodatnih ali drugačnih ukrepih) in morebitne obrazložitve odstopanja od predlaganega ukrepa. </a:t>
            </a:r>
          </a:p>
          <a:p>
            <a:pPr>
              <a:lnSpc>
                <a:spcPct val="107000"/>
              </a:lnSpc>
              <a:spcAft>
                <a:spcPts val="800"/>
              </a:spcAft>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Kadar komisija pri pregledu naključno ugotovi nove (možne) neskladnosti, se upoštevajoč povezana tveganja odloči za preveritev ob naslednjem ocenjevanju ali pa, če ni mogoče podati priporočila za vzdrževanje ali podelitev brez razjasnitve problema, predlaga dodatno ocenjevanje.</a:t>
            </a:r>
          </a:p>
          <a:p>
            <a:pPr>
              <a:lnSpc>
                <a:spcPct val="107000"/>
              </a:lnSpc>
              <a:spcAft>
                <a:spcPts val="800"/>
              </a:spcAft>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l-SI" sz="1800" dirty="0"/>
              <a:t>Dopolnitev ukrepov je možna praviloma 1 krat, če stranka ne dostavi vseh potrebnih informacij ali, če ukrepov ni mogoče potrditi preko dokumentacije, ocenjevalec predlaga dodatno ocenjevanje.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l-S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kern="100" dirty="0">
                <a:effectLst/>
                <a:latin typeface="Calibri" panose="020F0502020204030204" pitchFamily="34" charset="0"/>
                <a:ea typeface="Calibri" panose="020F0502020204030204" pitchFamily="34" charset="0"/>
                <a:cs typeface="Times New Roman" panose="02020603050405020304" pitchFamily="18" charset="0"/>
              </a:rPr>
              <a:t>Če tudi po dopolnitvi ali dodatnem obisku ni mogoče ugotoviti, da so bili uvedeni ustrezni ukrepi, lahko ocenjevalna komisija predlaga zavrnitev ali odvzem akreditacije (v delnem ali celotnem obsegu). </a:t>
            </a:r>
          </a:p>
          <a:p>
            <a:pPr marL="0" indent="0">
              <a:buFontTx/>
              <a:buNone/>
            </a:pPr>
            <a:endParaRPr lang="sl-SI" dirty="0"/>
          </a:p>
        </p:txBody>
      </p:sp>
      <p:sp>
        <p:nvSpPr>
          <p:cNvPr id="4" name="Označba mesta številke diapozitiva 3"/>
          <p:cNvSpPr>
            <a:spLocks noGrp="1"/>
          </p:cNvSpPr>
          <p:nvPr>
            <p:ph type="sldNum" sz="quarter" idx="5"/>
          </p:nvPr>
        </p:nvSpPr>
        <p:spPr/>
        <p:txBody>
          <a:bodyPr/>
          <a:lstStyle/>
          <a:p>
            <a:fld id="{3E8CBDF8-9759-4820-8549-472A0277F49F}" type="slidenum">
              <a:rPr lang="sl-SI" smtClean="0"/>
              <a:t>10</a:t>
            </a:fld>
            <a:endParaRPr lang="sl-SI"/>
          </a:p>
        </p:txBody>
      </p:sp>
    </p:spTree>
    <p:extLst>
      <p:ext uri="{BB962C8B-B14F-4D97-AF65-F5344CB8AC3E}">
        <p14:creationId xmlns:p14="http://schemas.microsoft.com/office/powerpoint/2010/main" val="403413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a:p>
            <a:endParaRPr lang="sl-SI" dirty="0"/>
          </a:p>
          <a:p>
            <a:endParaRPr lang="sl-SI" dirty="0"/>
          </a:p>
        </p:txBody>
      </p:sp>
      <p:sp>
        <p:nvSpPr>
          <p:cNvPr id="4" name="Označba mesta številke diapozitiva 3"/>
          <p:cNvSpPr>
            <a:spLocks noGrp="1"/>
          </p:cNvSpPr>
          <p:nvPr>
            <p:ph type="sldNum" sz="quarter" idx="5"/>
          </p:nvPr>
        </p:nvSpPr>
        <p:spPr/>
        <p:txBody>
          <a:bodyPr/>
          <a:lstStyle/>
          <a:p>
            <a:fld id="{3E8CBDF8-9759-4820-8549-472A0277F49F}" type="slidenum">
              <a:rPr lang="sl-SI" smtClean="0"/>
              <a:t>11</a:t>
            </a:fld>
            <a:endParaRPr lang="sl-SI"/>
          </a:p>
        </p:txBody>
      </p:sp>
    </p:spTree>
    <p:extLst>
      <p:ext uri="{BB962C8B-B14F-4D97-AF65-F5344CB8AC3E}">
        <p14:creationId xmlns:p14="http://schemas.microsoft.com/office/powerpoint/2010/main" val="57170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C27B7B-C12A-B28C-1AF3-58A5FD49A664}"/>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endParaRPr lang="en-GB"/>
          </a:p>
        </p:txBody>
      </p:sp>
      <p:sp>
        <p:nvSpPr>
          <p:cNvPr id="3" name="Podnaslov 2">
            <a:extLst>
              <a:ext uri="{FF2B5EF4-FFF2-40B4-BE49-F238E27FC236}">
                <a16:creationId xmlns:a16="http://schemas.microsoft.com/office/drawing/2014/main" id="{D00D2976-912C-A5CD-A481-D6EDBE1894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GB"/>
          </a:p>
        </p:txBody>
      </p:sp>
      <p:sp>
        <p:nvSpPr>
          <p:cNvPr id="4" name="Označba mesta datuma 3">
            <a:extLst>
              <a:ext uri="{FF2B5EF4-FFF2-40B4-BE49-F238E27FC236}">
                <a16:creationId xmlns:a16="http://schemas.microsoft.com/office/drawing/2014/main" id="{D07227FD-57CD-4096-9E39-44F50D789E73}"/>
              </a:ext>
            </a:extLst>
          </p:cNvPr>
          <p:cNvSpPr>
            <a:spLocks noGrp="1"/>
          </p:cNvSpPr>
          <p:nvPr>
            <p:ph type="dt" sz="half" idx="10"/>
          </p:nvPr>
        </p:nvSpPr>
        <p:spPr/>
        <p:txBody>
          <a:bodyPr/>
          <a:lstStyle/>
          <a:p>
            <a:fld id="{07A5F999-68F7-49FC-B18D-DD4A0AA906BF}" type="datetimeFigureOut">
              <a:rPr lang="en-GB" smtClean="0"/>
              <a:t>07/06/2023</a:t>
            </a:fld>
            <a:endParaRPr lang="en-GB"/>
          </a:p>
        </p:txBody>
      </p:sp>
      <p:sp>
        <p:nvSpPr>
          <p:cNvPr id="5" name="Označba mesta noge 4">
            <a:extLst>
              <a:ext uri="{FF2B5EF4-FFF2-40B4-BE49-F238E27FC236}">
                <a16:creationId xmlns:a16="http://schemas.microsoft.com/office/drawing/2014/main" id="{1E06159F-CC4E-7470-E94B-207FDEFDF5F8}"/>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4327B336-100D-F5E1-B2AD-53D7BB8B1F8C}"/>
              </a:ext>
            </a:extLst>
          </p:cNvPr>
          <p:cNvSpPr>
            <a:spLocks noGrp="1"/>
          </p:cNvSpPr>
          <p:nvPr>
            <p:ph type="sldNum" sz="quarter" idx="12"/>
          </p:nvPr>
        </p:nvSpPr>
        <p:spPr/>
        <p:txBody>
          <a:bodyPr/>
          <a:lstStyle/>
          <a:p>
            <a:fld id="{4E5F631F-3FFE-4E03-A549-D18EB7AB5BE5}" type="slidenum">
              <a:rPr lang="en-GB" smtClean="0"/>
              <a:t>‹#›</a:t>
            </a:fld>
            <a:endParaRPr lang="en-GB"/>
          </a:p>
        </p:txBody>
      </p:sp>
    </p:spTree>
    <p:extLst>
      <p:ext uri="{BB962C8B-B14F-4D97-AF65-F5344CB8AC3E}">
        <p14:creationId xmlns:p14="http://schemas.microsoft.com/office/powerpoint/2010/main" val="320402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B08FC6-1098-F2F9-BE92-C2CFF124792B}"/>
              </a:ext>
            </a:extLst>
          </p:cNvPr>
          <p:cNvSpPr>
            <a:spLocks noGrp="1"/>
          </p:cNvSpPr>
          <p:nvPr>
            <p:ph type="title"/>
          </p:nvPr>
        </p:nvSpPr>
        <p:spPr/>
        <p:txBody>
          <a:bodyPr/>
          <a:lstStyle/>
          <a:p>
            <a:r>
              <a:rPr lang="sl-SI"/>
              <a:t>Kliknite, če želite urediti slog naslova matrice</a:t>
            </a:r>
            <a:endParaRPr lang="en-GB"/>
          </a:p>
        </p:txBody>
      </p:sp>
      <p:sp>
        <p:nvSpPr>
          <p:cNvPr id="3" name="Označba mesta navpičnega besedila 2">
            <a:extLst>
              <a:ext uri="{FF2B5EF4-FFF2-40B4-BE49-F238E27FC236}">
                <a16:creationId xmlns:a16="http://schemas.microsoft.com/office/drawing/2014/main" id="{E03D3E55-2456-DB86-4F79-4F78F6AC238B}"/>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F3CA6F45-8E99-FE91-593F-896338F83365}"/>
              </a:ext>
            </a:extLst>
          </p:cNvPr>
          <p:cNvSpPr>
            <a:spLocks noGrp="1"/>
          </p:cNvSpPr>
          <p:nvPr>
            <p:ph type="dt" sz="half" idx="10"/>
          </p:nvPr>
        </p:nvSpPr>
        <p:spPr/>
        <p:txBody>
          <a:bodyPr/>
          <a:lstStyle/>
          <a:p>
            <a:fld id="{07A5F999-68F7-49FC-B18D-DD4A0AA906BF}" type="datetimeFigureOut">
              <a:rPr lang="en-GB" smtClean="0"/>
              <a:t>07/06/2023</a:t>
            </a:fld>
            <a:endParaRPr lang="en-GB"/>
          </a:p>
        </p:txBody>
      </p:sp>
      <p:sp>
        <p:nvSpPr>
          <p:cNvPr id="5" name="Označba mesta noge 4">
            <a:extLst>
              <a:ext uri="{FF2B5EF4-FFF2-40B4-BE49-F238E27FC236}">
                <a16:creationId xmlns:a16="http://schemas.microsoft.com/office/drawing/2014/main" id="{4ED6A0B3-3323-AA43-9B13-4C9ED2907912}"/>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CC2426C4-D1E6-50E6-0D7E-A013D5763519}"/>
              </a:ext>
            </a:extLst>
          </p:cNvPr>
          <p:cNvSpPr>
            <a:spLocks noGrp="1"/>
          </p:cNvSpPr>
          <p:nvPr>
            <p:ph type="sldNum" sz="quarter" idx="12"/>
          </p:nvPr>
        </p:nvSpPr>
        <p:spPr/>
        <p:txBody>
          <a:bodyPr/>
          <a:lstStyle/>
          <a:p>
            <a:fld id="{4E5F631F-3FFE-4E03-A549-D18EB7AB5BE5}" type="slidenum">
              <a:rPr lang="en-GB" smtClean="0"/>
              <a:t>‹#›</a:t>
            </a:fld>
            <a:endParaRPr lang="en-GB"/>
          </a:p>
        </p:txBody>
      </p:sp>
    </p:spTree>
    <p:extLst>
      <p:ext uri="{BB962C8B-B14F-4D97-AF65-F5344CB8AC3E}">
        <p14:creationId xmlns:p14="http://schemas.microsoft.com/office/powerpoint/2010/main" val="349413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0503816C-75AE-9A5F-BED4-A040C027E8DB}"/>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endParaRPr lang="en-GB"/>
          </a:p>
        </p:txBody>
      </p:sp>
      <p:sp>
        <p:nvSpPr>
          <p:cNvPr id="3" name="Označba mesta navpičnega besedila 2">
            <a:extLst>
              <a:ext uri="{FF2B5EF4-FFF2-40B4-BE49-F238E27FC236}">
                <a16:creationId xmlns:a16="http://schemas.microsoft.com/office/drawing/2014/main" id="{DEB77CAB-24AD-297E-44B8-17C591651F3D}"/>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8A714CB7-7B86-A305-6741-9EC4DD5BDCC5}"/>
              </a:ext>
            </a:extLst>
          </p:cNvPr>
          <p:cNvSpPr>
            <a:spLocks noGrp="1"/>
          </p:cNvSpPr>
          <p:nvPr>
            <p:ph type="dt" sz="half" idx="10"/>
          </p:nvPr>
        </p:nvSpPr>
        <p:spPr/>
        <p:txBody>
          <a:bodyPr/>
          <a:lstStyle/>
          <a:p>
            <a:fld id="{07A5F999-68F7-49FC-B18D-DD4A0AA906BF}" type="datetimeFigureOut">
              <a:rPr lang="en-GB" smtClean="0"/>
              <a:t>07/06/2023</a:t>
            </a:fld>
            <a:endParaRPr lang="en-GB"/>
          </a:p>
        </p:txBody>
      </p:sp>
      <p:sp>
        <p:nvSpPr>
          <p:cNvPr id="5" name="Označba mesta noge 4">
            <a:extLst>
              <a:ext uri="{FF2B5EF4-FFF2-40B4-BE49-F238E27FC236}">
                <a16:creationId xmlns:a16="http://schemas.microsoft.com/office/drawing/2014/main" id="{B7052636-BF86-C0CE-E29A-BF9B7B7E1491}"/>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CEC647CA-4B98-0982-F932-31E01D5A03FE}"/>
              </a:ext>
            </a:extLst>
          </p:cNvPr>
          <p:cNvSpPr>
            <a:spLocks noGrp="1"/>
          </p:cNvSpPr>
          <p:nvPr>
            <p:ph type="sldNum" sz="quarter" idx="12"/>
          </p:nvPr>
        </p:nvSpPr>
        <p:spPr/>
        <p:txBody>
          <a:bodyPr/>
          <a:lstStyle/>
          <a:p>
            <a:fld id="{4E5F631F-3FFE-4E03-A549-D18EB7AB5BE5}" type="slidenum">
              <a:rPr lang="en-GB" smtClean="0"/>
              <a:t>‹#›</a:t>
            </a:fld>
            <a:endParaRPr lang="en-GB"/>
          </a:p>
        </p:txBody>
      </p:sp>
    </p:spTree>
    <p:extLst>
      <p:ext uri="{BB962C8B-B14F-4D97-AF65-F5344CB8AC3E}">
        <p14:creationId xmlns:p14="http://schemas.microsoft.com/office/powerpoint/2010/main" val="52608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B38E1E-7221-BB8A-7B5C-6D670BF0C2BC}"/>
              </a:ext>
            </a:extLst>
          </p:cNvPr>
          <p:cNvSpPr>
            <a:spLocks noGrp="1"/>
          </p:cNvSpPr>
          <p:nvPr>
            <p:ph type="title"/>
          </p:nvPr>
        </p:nvSpPr>
        <p:spPr/>
        <p:txBody>
          <a:body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95A80EEB-251C-BBA7-6812-6E5748EF2959}"/>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25DE887D-B52D-9D61-8AE1-493B4C14FC59}"/>
              </a:ext>
            </a:extLst>
          </p:cNvPr>
          <p:cNvSpPr>
            <a:spLocks noGrp="1"/>
          </p:cNvSpPr>
          <p:nvPr>
            <p:ph type="dt" sz="half" idx="10"/>
          </p:nvPr>
        </p:nvSpPr>
        <p:spPr/>
        <p:txBody>
          <a:bodyPr/>
          <a:lstStyle/>
          <a:p>
            <a:fld id="{07A5F999-68F7-49FC-B18D-DD4A0AA906BF}" type="datetimeFigureOut">
              <a:rPr lang="en-GB" smtClean="0"/>
              <a:t>07/06/2023</a:t>
            </a:fld>
            <a:endParaRPr lang="en-GB"/>
          </a:p>
        </p:txBody>
      </p:sp>
      <p:sp>
        <p:nvSpPr>
          <p:cNvPr id="5" name="Označba mesta noge 4">
            <a:extLst>
              <a:ext uri="{FF2B5EF4-FFF2-40B4-BE49-F238E27FC236}">
                <a16:creationId xmlns:a16="http://schemas.microsoft.com/office/drawing/2014/main" id="{E4885C81-CF53-6452-7A22-1110921D7132}"/>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90005C29-0D17-76E2-7D4F-5522F4638869}"/>
              </a:ext>
            </a:extLst>
          </p:cNvPr>
          <p:cNvSpPr>
            <a:spLocks noGrp="1"/>
          </p:cNvSpPr>
          <p:nvPr>
            <p:ph type="sldNum" sz="quarter" idx="12"/>
          </p:nvPr>
        </p:nvSpPr>
        <p:spPr/>
        <p:txBody>
          <a:bodyPr/>
          <a:lstStyle/>
          <a:p>
            <a:fld id="{4E5F631F-3FFE-4E03-A549-D18EB7AB5BE5}" type="slidenum">
              <a:rPr lang="en-GB" smtClean="0"/>
              <a:t>‹#›</a:t>
            </a:fld>
            <a:endParaRPr lang="en-GB"/>
          </a:p>
        </p:txBody>
      </p:sp>
    </p:spTree>
    <p:extLst>
      <p:ext uri="{BB962C8B-B14F-4D97-AF65-F5344CB8AC3E}">
        <p14:creationId xmlns:p14="http://schemas.microsoft.com/office/powerpoint/2010/main" val="102622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C8D839C-1FB3-4070-D1C9-05B2476290E6}"/>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0B1C86A3-47AB-9F17-4049-1B5D3C0D5B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97570DAA-1BAC-B5EB-6BBF-E940323DE2FA}"/>
              </a:ext>
            </a:extLst>
          </p:cNvPr>
          <p:cNvSpPr>
            <a:spLocks noGrp="1"/>
          </p:cNvSpPr>
          <p:nvPr>
            <p:ph type="dt" sz="half" idx="10"/>
          </p:nvPr>
        </p:nvSpPr>
        <p:spPr/>
        <p:txBody>
          <a:bodyPr/>
          <a:lstStyle/>
          <a:p>
            <a:fld id="{07A5F999-68F7-49FC-B18D-DD4A0AA906BF}" type="datetimeFigureOut">
              <a:rPr lang="en-GB" smtClean="0"/>
              <a:t>07/06/2023</a:t>
            </a:fld>
            <a:endParaRPr lang="en-GB"/>
          </a:p>
        </p:txBody>
      </p:sp>
      <p:sp>
        <p:nvSpPr>
          <p:cNvPr id="5" name="Označba mesta noge 4">
            <a:extLst>
              <a:ext uri="{FF2B5EF4-FFF2-40B4-BE49-F238E27FC236}">
                <a16:creationId xmlns:a16="http://schemas.microsoft.com/office/drawing/2014/main" id="{071713F2-56B0-BA0E-1B70-91CC05AC5786}"/>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6DB427AF-FED0-C308-B483-10F356070273}"/>
              </a:ext>
            </a:extLst>
          </p:cNvPr>
          <p:cNvSpPr>
            <a:spLocks noGrp="1"/>
          </p:cNvSpPr>
          <p:nvPr>
            <p:ph type="sldNum" sz="quarter" idx="12"/>
          </p:nvPr>
        </p:nvSpPr>
        <p:spPr/>
        <p:txBody>
          <a:bodyPr/>
          <a:lstStyle/>
          <a:p>
            <a:fld id="{4E5F631F-3FFE-4E03-A549-D18EB7AB5BE5}" type="slidenum">
              <a:rPr lang="en-GB" smtClean="0"/>
              <a:t>‹#›</a:t>
            </a:fld>
            <a:endParaRPr lang="en-GB"/>
          </a:p>
        </p:txBody>
      </p:sp>
    </p:spTree>
    <p:extLst>
      <p:ext uri="{BB962C8B-B14F-4D97-AF65-F5344CB8AC3E}">
        <p14:creationId xmlns:p14="http://schemas.microsoft.com/office/powerpoint/2010/main" val="81456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F73141-1DE7-1B2B-FBC3-B9066DEA103A}"/>
              </a:ext>
            </a:extLst>
          </p:cNvPr>
          <p:cNvSpPr>
            <a:spLocks noGrp="1"/>
          </p:cNvSpPr>
          <p:nvPr>
            <p:ph type="title"/>
          </p:nvPr>
        </p:nvSpPr>
        <p:spPr/>
        <p:txBody>
          <a:body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F182A32D-34B8-D79B-F6A7-74C0EEBBDE4F}"/>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vsebine 3">
            <a:extLst>
              <a:ext uri="{FF2B5EF4-FFF2-40B4-BE49-F238E27FC236}">
                <a16:creationId xmlns:a16="http://schemas.microsoft.com/office/drawing/2014/main" id="{88AC7AC7-ED71-F40F-1291-E0D32C785E1A}"/>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značba mesta datuma 4">
            <a:extLst>
              <a:ext uri="{FF2B5EF4-FFF2-40B4-BE49-F238E27FC236}">
                <a16:creationId xmlns:a16="http://schemas.microsoft.com/office/drawing/2014/main" id="{4AB37694-1C8B-59C9-17DD-E04B491A418A}"/>
              </a:ext>
            </a:extLst>
          </p:cNvPr>
          <p:cNvSpPr>
            <a:spLocks noGrp="1"/>
          </p:cNvSpPr>
          <p:nvPr>
            <p:ph type="dt" sz="half" idx="10"/>
          </p:nvPr>
        </p:nvSpPr>
        <p:spPr/>
        <p:txBody>
          <a:bodyPr/>
          <a:lstStyle/>
          <a:p>
            <a:fld id="{07A5F999-68F7-49FC-B18D-DD4A0AA906BF}" type="datetimeFigureOut">
              <a:rPr lang="en-GB" smtClean="0"/>
              <a:t>07/06/2023</a:t>
            </a:fld>
            <a:endParaRPr lang="en-GB"/>
          </a:p>
        </p:txBody>
      </p:sp>
      <p:sp>
        <p:nvSpPr>
          <p:cNvPr id="6" name="Označba mesta noge 5">
            <a:extLst>
              <a:ext uri="{FF2B5EF4-FFF2-40B4-BE49-F238E27FC236}">
                <a16:creationId xmlns:a16="http://schemas.microsoft.com/office/drawing/2014/main" id="{CF405F7E-8513-24C1-883B-13869439C3E0}"/>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87190CCD-308C-0B71-4859-F96C0B0D4C60}"/>
              </a:ext>
            </a:extLst>
          </p:cNvPr>
          <p:cNvSpPr>
            <a:spLocks noGrp="1"/>
          </p:cNvSpPr>
          <p:nvPr>
            <p:ph type="sldNum" sz="quarter" idx="12"/>
          </p:nvPr>
        </p:nvSpPr>
        <p:spPr/>
        <p:txBody>
          <a:bodyPr/>
          <a:lstStyle/>
          <a:p>
            <a:fld id="{4E5F631F-3FFE-4E03-A549-D18EB7AB5BE5}" type="slidenum">
              <a:rPr lang="en-GB" smtClean="0"/>
              <a:t>‹#›</a:t>
            </a:fld>
            <a:endParaRPr lang="en-GB"/>
          </a:p>
        </p:txBody>
      </p:sp>
    </p:spTree>
    <p:extLst>
      <p:ext uri="{BB962C8B-B14F-4D97-AF65-F5344CB8AC3E}">
        <p14:creationId xmlns:p14="http://schemas.microsoft.com/office/powerpoint/2010/main" val="32387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6C0059-E315-13ED-4269-24F8BB03EF76}"/>
              </a:ext>
            </a:extLst>
          </p:cNvPr>
          <p:cNvSpPr>
            <a:spLocks noGrp="1"/>
          </p:cNvSpPr>
          <p:nvPr>
            <p:ph type="title"/>
          </p:nvPr>
        </p:nvSpPr>
        <p:spPr>
          <a:xfrm>
            <a:off x="839788" y="365125"/>
            <a:ext cx="10515600" cy="1325563"/>
          </a:xfrm>
        </p:spPr>
        <p:txBody>
          <a:body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D4A75AE3-7347-DB93-EF36-FF7E47955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2F0D6CD8-1F3D-110D-6D44-0FDD5E6C16D5}"/>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značba mesta besedila 4">
            <a:extLst>
              <a:ext uri="{FF2B5EF4-FFF2-40B4-BE49-F238E27FC236}">
                <a16:creationId xmlns:a16="http://schemas.microsoft.com/office/drawing/2014/main" id="{0CE6FFC2-DF83-851E-3B95-83F9DC4FA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8245123F-65FD-CDDD-E659-BA7648D6B799}"/>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7" name="Označba mesta datuma 6">
            <a:extLst>
              <a:ext uri="{FF2B5EF4-FFF2-40B4-BE49-F238E27FC236}">
                <a16:creationId xmlns:a16="http://schemas.microsoft.com/office/drawing/2014/main" id="{127D8216-D4AD-38B3-5EA3-8E18F60ECA97}"/>
              </a:ext>
            </a:extLst>
          </p:cNvPr>
          <p:cNvSpPr>
            <a:spLocks noGrp="1"/>
          </p:cNvSpPr>
          <p:nvPr>
            <p:ph type="dt" sz="half" idx="10"/>
          </p:nvPr>
        </p:nvSpPr>
        <p:spPr/>
        <p:txBody>
          <a:bodyPr/>
          <a:lstStyle/>
          <a:p>
            <a:fld id="{07A5F999-68F7-49FC-B18D-DD4A0AA906BF}" type="datetimeFigureOut">
              <a:rPr lang="en-GB" smtClean="0"/>
              <a:t>07/06/2023</a:t>
            </a:fld>
            <a:endParaRPr lang="en-GB"/>
          </a:p>
        </p:txBody>
      </p:sp>
      <p:sp>
        <p:nvSpPr>
          <p:cNvPr id="8" name="Označba mesta noge 7">
            <a:extLst>
              <a:ext uri="{FF2B5EF4-FFF2-40B4-BE49-F238E27FC236}">
                <a16:creationId xmlns:a16="http://schemas.microsoft.com/office/drawing/2014/main" id="{838C9C05-2561-248F-9957-9D9ACA5041A9}"/>
              </a:ext>
            </a:extLst>
          </p:cNvPr>
          <p:cNvSpPr>
            <a:spLocks noGrp="1"/>
          </p:cNvSpPr>
          <p:nvPr>
            <p:ph type="ftr" sz="quarter" idx="11"/>
          </p:nvPr>
        </p:nvSpPr>
        <p:spPr/>
        <p:txBody>
          <a:bodyPr/>
          <a:lstStyle/>
          <a:p>
            <a:endParaRPr lang="en-GB"/>
          </a:p>
        </p:txBody>
      </p:sp>
      <p:sp>
        <p:nvSpPr>
          <p:cNvPr id="9" name="Označba mesta številke diapozitiva 8">
            <a:extLst>
              <a:ext uri="{FF2B5EF4-FFF2-40B4-BE49-F238E27FC236}">
                <a16:creationId xmlns:a16="http://schemas.microsoft.com/office/drawing/2014/main" id="{7D258B4C-A0B5-020D-ADE5-D13C89D7ACCC}"/>
              </a:ext>
            </a:extLst>
          </p:cNvPr>
          <p:cNvSpPr>
            <a:spLocks noGrp="1"/>
          </p:cNvSpPr>
          <p:nvPr>
            <p:ph type="sldNum" sz="quarter" idx="12"/>
          </p:nvPr>
        </p:nvSpPr>
        <p:spPr/>
        <p:txBody>
          <a:bodyPr/>
          <a:lstStyle/>
          <a:p>
            <a:fld id="{4E5F631F-3FFE-4E03-A549-D18EB7AB5BE5}" type="slidenum">
              <a:rPr lang="en-GB" smtClean="0"/>
              <a:t>‹#›</a:t>
            </a:fld>
            <a:endParaRPr lang="en-GB"/>
          </a:p>
        </p:txBody>
      </p:sp>
    </p:spTree>
    <p:extLst>
      <p:ext uri="{BB962C8B-B14F-4D97-AF65-F5344CB8AC3E}">
        <p14:creationId xmlns:p14="http://schemas.microsoft.com/office/powerpoint/2010/main" val="236073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92E5CB2-522A-AE70-3247-8D185498B134}"/>
              </a:ext>
            </a:extLst>
          </p:cNvPr>
          <p:cNvSpPr>
            <a:spLocks noGrp="1"/>
          </p:cNvSpPr>
          <p:nvPr>
            <p:ph type="title"/>
          </p:nvPr>
        </p:nvSpPr>
        <p:spPr/>
        <p:txBody>
          <a:bodyPr/>
          <a:lstStyle/>
          <a:p>
            <a:r>
              <a:rPr lang="sl-SI"/>
              <a:t>Kliknite, če želite urediti slog naslova matrice</a:t>
            </a:r>
            <a:endParaRPr lang="en-GB"/>
          </a:p>
        </p:txBody>
      </p:sp>
      <p:sp>
        <p:nvSpPr>
          <p:cNvPr id="3" name="Označba mesta datuma 2">
            <a:extLst>
              <a:ext uri="{FF2B5EF4-FFF2-40B4-BE49-F238E27FC236}">
                <a16:creationId xmlns:a16="http://schemas.microsoft.com/office/drawing/2014/main" id="{22A46456-2616-EF4C-89C6-DD6B52C11C58}"/>
              </a:ext>
            </a:extLst>
          </p:cNvPr>
          <p:cNvSpPr>
            <a:spLocks noGrp="1"/>
          </p:cNvSpPr>
          <p:nvPr>
            <p:ph type="dt" sz="half" idx="10"/>
          </p:nvPr>
        </p:nvSpPr>
        <p:spPr/>
        <p:txBody>
          <a:bodyPr/>
          <a:lstStyle/>
          <a:p>
            <a:fld id="{07A5F999-68F7-49FC-B18D-DD4A0AA906BF}" type="datetimeFigureOut">
              <a:rPr lang="en-GB" smtClean="0"/>
              <a:t>07/06/2023</a:t>
            </a:fld>
            <a:endParaRPr lang="en-GB"/>
          </a:p>
        </p:txBody>
      </p:sp>
      <p:sp>
        <p:nvSpPr>
          <p:cNvPr id="4" name="Označba mesta noge 3">
            <a:extLst>
              <a:ext uri="{FF2B5EF4-FFF2-40B4-BE49-F238E27FC236}">
                <a16:creationId xmlns:a16="http://schemas.microsoft.com/office/drawing/2014/main" id="{05C4953D-D870-67D5-0368-74F331664DAD}"/>
              </a:ext>
            </a:extLst>
          </p:cNvPr>
          <p:cNvSpPr>
            <a:spLocks noGrp="1"/>
          </p:cNvSpPr>
          <p:nvPr>
            <p:ph type="ftr" sz="quarter" idx="11"/>
          </p:nvPr>
        </p:nvSpPr>
        <p:spPr/>
        <p:txBody>
          <a:bodyPr/>
          <a:lstStyle/>
          <a:p>
            <a:endParaRPr lang="en-GB"/>
          </a:p>
        </p:txBody>
      </p:sp>
      <p:sp>
        <p:nvSpPr>
          <p:cNvPr id="5" name="Označba mesta številke diapozitiva 4">
            <a:extLst>
              <a:ext uri="{FF2B5EF4-FFF2-40B4-BE49-F238E27FC236}">
                <a16:creationId xmlns:a16="http://schemas.microsoft.com/office/drawing/2014/main" id="{62D90C97-A3B6-695E-E017-35361AD3A113}"/>
              </a:ext>
            </a:extLst>
          </p:cNvPr>
          <p:cNvSpPr>
            <a:spLocks noGrp="1"/>
          </p:cNvSpPr>
          <p:nvPr>
            <p:ph type="sldNum" sz="quarter" idx="12"/>
          </p:nvPr>
        </p:nvSpPr>
        <p:spPr/>
        <p:txBody>
          <a:bodyPr/>
          <a:lstStyle/>
          <a:p>
            <a:fld id="{4E5F631F-3FFE-4E03-A549-D18EB7AB5BE5}" type="slidenum">
              <a:rPr lang="en-GB" smtClean="0"/>
              <a:t>‹#›</a:t>
            </a:fld>
            <a:endParaRPr lang="en-GB"/>
          </a:p>
        </p:txBody>
      </p:sp>
    </p:spTree>
    <p:extLst>
      <p:ext uri="{BB962C8B-B14F-4D97-AF65-F5344CB8AC3E}">
        <p14:creationId xmlns:p14="http://schemas.microsoft.com/office/powerpoint/2010/main" val="93468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C8EB22D1-C1EA-8292-46F2-4E71D8FC3484}"/>
              </a:ext>
            </a:extLst>
          </p:cNvPr>
          <p:cNvSpPr>
            <a:spLocks noGrp="1"/>
          </p:cNvSpPr>
          <p:nvPr>
            <p:ph type="dt" sz="half" idx="10"/>
          </p:nvPr>
        </p:nvSpPr>
        <p:spPr/>
        <p:txBody>
          <a:bodyPr/>
          <a:lstStyle/>
          <a:p>
            <a:fld id="{07A5F999-68F7-49FC-B18D-DD4A0AA906BF}" type="datetimeFigureOut">
              <a:rPr lang="en-GB" smtClean="0"/>
              <a:t>07/06/2023</a:t>
            </a:fld>
            <a:endParaRPr lang="en-GB"/>
          </a:p>
        </p:txBody>
      </p:sp>
      <p:sp>
        <p:nvSpPr>
          <p:cNvPr id="3" name="Označba mesta noge 2">
            <a:extLst>
              <a:ext uri="{FF2B5EF4-FFF2-40B4-BE49-F238E27FC236}">
                <a16:creationId xmlns:a16="http://schemas.microsoft.com/office/drawing/2014/main" id="{3FE95ACC-7865-587E-13E6-8353B8B136A2}"/>
              </a:ext>
            </a:extLst>
          </p:cNvPr>
          <p:cNvSpPr>
            <a:spLocks noGrp="1"/>
          </p:cNvSpPr>
          <p:nvPr>
            <p:ph type="ftr" sz="quarter" idx="11"/>
          </p:nvPr>
        </p:nvSpPr>
        <p:spPr/>
        <p:txBody>
          <a:bodyPr/>
          <a:lstStyle/>
          <a:p>
            <a:endParaRPr lang="en-GB"/>
          </a:p>
        </p:txBody>
      </p:sp>
      <p:sp>
        <p:nvSpPr>
          <p:cNvPr id="4" name="Označba mesta številke diapozitiva 3">
            <a:extLst>
              <a:ext uri="{FF2B5EF4-FFF2-40B4-BE49-F238E27FC236}">
                <a16:creationId xmlns:a16="http://schemas.microsoft.com/office/drawing/2014/main" id="{7475EA9B-52A4-D4C8-8F54-D1EE0E273578}"/>
              </a:ext>
            </a:extLst>
          </p:cNvPr>
          <p:cNvSpPr>
            <a:spLocks noGrp="1"/>
          </p:cNvSpPr>
          <p:nvPr>
            <p:ph type="sldNum" sz="quarter" idx="12"/>
          </p:nvPr>
        </p:nvSpPr>
        <p:spPr/>
        <p:txBody>
          <a:bodyPr/>
          <a:lstStyle/>
          <a:p>
            <a:fld id="{4E5F631F-3FFE-4E03-A549-D18EB7AB5BE5}" type="slidenum">
              <a:rPr lang="en-GB" smtClean="0"/>
              <a:t>‹#›</a:t>
            </a:fld>
            <a:endParaRPr lang="en-GB"/>
          </a:p>
        </p:txBody>
      </p:sp>
    </p:spTree>
    <p:extLst>
      <p:ext uri="{BB962C8B-B14F-4D97-AF65-F5344CB8AC3E}">
        <p14:creationId xmlns:p14="http://schemas.microsoft.com/office/powerpoint/2010/main" val="370697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AA2EF6-7878-E91C-6CC6-6EC2FEF45FF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8C432794-E358-7BB8-E3A7-9545ABD28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besedila 3">
            <a:extLst>
              <a:ext uri="{FF2B5EF4-FFF2-40B4-BE49-F238E27FC236}">
                <a16:creationId xmlns:a16="http://schemas.microsoft.com/office/drawing/2014/main" id="{B8E02258-2F89-D1BD-89F0-09FAAC697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E3945EF-5A65-BCAA-714F-606FBCE94D90}"/>
              </a:ext>
            </a:extLst>
          </p:cNvPr>
          <p:cNvSpPr>
            <a:spLocks noGrp="1"/>
          </p:cNvSpPr>
          <p:nvPr>
            <p:ph type="dt" sz="half" idx="10"/>
          </p:nvPr>
        </p:nvSpPr>
        <p:spPr/>
        <p:txBody>
          <a:bodyPr/>
          <a:lstStyle/>
          <a:p>
            <a:fld id="{07A5F999-68F7-49FC-B18D-DD4A0AA906BF}" type="datetimeFigureOut">
              <a:rPr lang="en-GB" smtClean="0"/>
              <a:t>07/06/2023</a:t>
            </a:fld>
            <a:endParaRPr lang="en-GB"/>
          </a:p>
        </p:txBody>
      </p:sp>
      <p:sp>
        <p:nvSpPr>
          <p:cNvPr id="6" name="Označba mesta noge 5">
            <a:extLst>
              <a:ext uri="{FF2B5EF4-FFF2-40B4-BE49-F238E27FC236}">
                <a16:creationId xmlns:a16="http://schemas.microsoft.com/office/drawing/2014/main" id="{AB473D38-1BCE-5667-CAE9-9342C356251E}"/>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D953EC78-8E61-165B-1190-3A6E562C28C2}"/>
              </a:ext>
            </a:extLst>
          </p:cNvPr>
          <p:cNvSpPr>
            <a:spLocks noGrp="1"/>
          </p:cNvSpPr>
          <p:nvPr>
            <p:ph type="sldNum" sz="quarter" idx="12"/>
          </p:nvPr>
        </p:nvSpPr>
        <p:spPr/>
        <p:txBody>
          <a:bodyPr/>
          <a:lstStyle/>
          <a:p>
            <a:fld id="{4E5F631F-3FFE-4E03-A549-D18EB7AB5BE5}" type="slidenum">
              <a:rPr lang="en-GB" smtClean="0"/>
              <a:t>‹#›</a:t>
            </a:fld>
            <a:endParaRPr lang="en-GB"/>
          </a:p>
        </p:txBody>
      </p:sp>
    </p:spTree>
    <p:extLst>
      <p:ext uri="{BB962C8B-B14F-4D97-AF65-F5344CB8AC3E}">
        <p14:creationId xmlns:p14="http://schemas.microsoft.com/office/powerpoint/2010/main" val="250632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0B1218-6B99-65D3-4CC6-24671169E235}"/>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GB"/>
          </a:p>
        </p:txBody>
      </p:sp>
      <p:sp>
        <p:nvSpPr>
          <p:cNvPr id="3" name="Označba mesta slike 2">
            <a:extLst>
              <a:ext uri="{FF2B5EF4-FFF2-40B4-BE49-F238E27FC236}">
                <a16:creationId xmlns:a16="http://schemas.microsoft.com/office/drawing/2014/main" id="{5B9EA9E8-B731-43FA-11B2-4A4956A9E6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Označba mesta besedila 3">
            <a:extLst>
              <a:ext uri="{FF2B5EF4-FFF2-40B4-BE49-F238E27FC236}">
                <a16:creationId xmlns:a16="http://schemas.microsoft.com/office/drawing/2014/main" id="{20FB99F8-6DB1-826A-7C93-41A0F5232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6C327CC-2270-DC25-AFF0-64F23D79929F}"/>
              </a:ext>
            </a:extLst>
          </p:cNvPr>
          <p:cNvSpPr>
            <a:spLocks noGrp="1"/>
          </p:cNvSpPr>
          <p:nvPr>
            <p:ph type="dt" sz="half" idx="10"/>
          </p:nvPr>
        </p:nvSpPr>
        <p:spPr/>
        <p:txBody>
          <a:bodyPr/>
          <a:lstStyle/>
          <a:p>
            <a:fld id="{07A5F999-68F7-49FC-B18D-DD4A0AA906BF}" type="datetimeFigureOut">
              <a:rPr lang="en-GB" smtClean="0"/>
              <a:t>07/06/2023</a:t>
            </a:fld>
            <a:endParaRPr lang="en-GB"/>
          </a:p>
        </p:txBody>
      </p:sp>
      <p:sp>
        <p:nvSpPr>
          <p:cNvPr id="6" name="Označba mesta noge 5">
            <a:extLst>
              <a:ext uri="{FF2B5EF4-FFF2-40B4-BE49-F238E27FC236}">
                <a16:creationId xmlns:a16="http://schemas.microsoft.com/office/drawing/2014/main" id="{83F52220-6EC7-BC09-58F7-3EC5EED374DA}"/>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3401FD01-F4F4-9451-107C-554ED75CAE9D}"/>
              </a:ext>
            </a:extLst>
          </p:cNvPr>
          <p:cNvSpPr>
            <a:spLocks noGrp="1"/>
          </p:cNvSpPr>
          <p:nvPr>
            <p:ph type="sldNum" sz="quarter" idx="12"/>
          </p:nvPr>
        </p:nvSpPr>
        <p:spPr/>
        <p:txBody>
          <a:bodyPr/>
          <a:lstStyle/>
          <a:p>
            <a:fld id="{4E5F631F-3FFE-4E03-A549-D18EB7AB5BE5}" type="slidenum">
              <a:rPr lang="en-GB" smtClean="0"/>
              <a:t>‹#›</a:t>
            </a:fld>
            <a:endParaRPr lang="en-GB"/>
          </a:p>
        </p:txBody>
      </p:sp>
    </p:spTree>
    <p:extLst>
      <p:ext uri="{BB962C8B-B14F-4D97-AF65-F5344CB8AC3E}">
        <p14:creationId xmlns:p14="http://schemas.microsoft.com/office/powerpoint/2010/main" val="145766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43CCD794-9764-8893-EC3D-8936E6D128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01FCD764-612A-03D0-45AB-69179A2FA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CC8BC6E8-524B-A8C3-7200-D7EDC5609C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5F999-68F7-49FC-B18D-DD4A0AA906BF}" type="datetimeFigureOut">
              <a:rPr lang="en-GB" smtClean="0"/>
              <a:t>07/06/2023</a:t>
            </a:fld>
            <a:endParaRPr lang="en-GB"/>
          </a:p>
        </p:txBody>
      </p:sp>
      <p:sp>
        <p:nvSpPr>
          <p:cNvPr id="5" name="Označba mesta noge 4">
            <a:extLst>
              <a:ext uri="{FF2B5EF4-FFF2-40B4-BE49-F238E27FC236}">
                <a16:creationId xmlns:a16="http://schemas.microsoft.com/office/drawing/2014/main" id="{28355A1C-A72D-C62C-5B3F-1190F34C1B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Označba mesta številke diapozitiva 5">
            <a:extLst>
              <a:ext uri="{FF2B5EF4-FFF2-40B4-BE49-F238E27FC236}">
                <a16:creationId xmlns:a16="http://schemas.microsoft.com/office/drawing/2014/main" id="{885066F2-B2F4-5498-692E-7BC2998D8B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F631F-3FFE-4E03-A549-D18EB7AB5BE5}" type="slidenum">
              <a:rPr lang="en-GB" smtClean="0"/>
              <a:t>‹#›</a:t>
            </a:fld>
            <a:endParaRPr lang="en-GB"/>
          </a:p>
        </p:txBody>
      </p:sp>
    </p:spTree>
    <p:extLst>
      <p:ext uri="{BB962C8B-B14F-4D97-AF65-F5344CB8AC3E}">
        <p14:creationId xmlns:p14="http://schemas.microsoft.com/office/powerpoint/2010/main" val="3166069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2545"/>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5AF97F-8D93-70B6-D17F-58234BB1C90D}"/>
              </a:ext>
            </a:extLst>
          </p:cNvPr>
          <p:cNvSpPr>
            <a:spLocks noGrp="1"/>
          </p:cNvSpPr>
          <p:nvPr>
            <p:ph type="ctrTitle"/>
          </p:nvPr>
        </p:nvSpPr>
        <p:spPr>
          <a:xfrm>
            <a:off x="3994482" y="2961743"/>
            <a:ext cx="7572676" cy="1655762"/>
          </a:xfrm>
        </p:spPr>
        <p:txBody>
          <a:bodyPr>
            <a:normAutofit fontScale="90000"/>
          </a:bodyPr>
          <a:lstStyle/>
          <a:p>
            <a:r>
              <a:rPr lang="sl-SI" dirty="0">
                <a:solidFill>
                  <a:schemeClr val="bg1"/>
                </a:solidFill>
              </a:rPr>
              <a:t>Obravnava neskladnosti v povezavi s postopkom akreditiranja</a:t>
            </a:r>
            <a:endParaRPr lang="en-GB" dirty="0">
              <a:solidFill>
                <a:schemeClr val="bg1"/>
              </a:solidFill>
            </a:endParaRPr>
          </a:p>
        </p:txBody>
      </p:sp>
      <p:sp>
        <p:nvSpPr>
          <p:cNvPr id="3" name="Podnaslov 2">
            <a:extLst>
              <a:ext uri="{FF2B5EF4-FFF2-40B4-BE49-F238E27FC236}">
                <a16:creationId xmlns:a16="http://schemas.microsoft.com/office/drawing/2014/main" id="{F3919685-3718-A2E9-D365-38FEEE2BE0CA}"/>
              </a:ext>
            </a:extLst>
          </p:cNvPr>
          <p:cNvSpPr>
            <a:spLocks noGrp="1"/>
          </p:cNvSpPr>
          <p:nvPr>
            <p:ph type="subTitle" idx="1"/>
          </p:nvPr>
        </p:nvSpPr>
        <p:spPr>
          <a:xfrm>
            <a:off x="4444061" y="4504451"/>
            <a:ext cx="6673517" cy="1655762"/>
          </a:xfrm>
        </p:spPr>
        <p:txBody>
          <a:bodyPr/>
          <a:lstStyle/>
          <a:p>
            <a:r>
              <a:rPr lang="sl-SI" dirty="0">
                <a:solidFill>
                  <a:schemeClr val="bg1"/>
                </a:solidFill>
              </a:rPr>
              <a:t>Karmen Ribič</a:t>
            </a:r>
            <a:endParaRPr lang="en-GB" dirty="0">
              <a:solidFill>
                <a:schemeClr val="bg1"/>
              </a:solidFill>
            </a:endParaRPr>
          </a:p>
        </p:txBody>
      </p:sp>
      <p:pic>
        <p:nvPicPr>
          <p:cNvPr id="9" name="Slika 8" descr="Slika, ki vsebuje besede besedilo, čelada, vektorska grafika, sličica&#10;&#10;Opis je samodejno ustvarjen">
            <a:extLst>
              <a:ext uri="{FF2B5EF4-FFF2-40B4-BE49-F238E27FC236}">
                <a16:creationId xmlns:a16="http://schemas.microsoft.com/office/drawing/2014/main" id="{D0CE7352-F8ED-6E0B-C41E-3B3E50FF1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148" y="1386657"/>
            <a:ext cx="3056752" cy="4084686"/>
          </a:xfrm>
          <a:prstGeom prst="rect">
            <a:avLst/>
          </a:prstGeom>
        </p:spPr>
      </p:pic>
      <p:pic>
        <p:nvPicPr>
          <p:cNvPr id="5" name="Slika 4" descr="Slika, ki vsebuje besede čelada&#10;&#10;Opis je samodejno ustvarjen">
            <a:extLst>
              <a:ext uri="{FF2B5EF4-FFF2-40B4-BE49-F238E27FC236}">
                <a16:creationId xmlns:a16="http://schemas.microsoft.com/office/drawing/2014/main" id="{679B7FF3-91C2-BC7C-BFA3-6CF4E0E3CA8F}"/>
              </a:ext>
            </a:extLst>
          </p:cNvPr>
          <p:cNvPicPr>
            <a:picLocks noChangeAspect="1"/>
          </p:cNvPicPr>
          <p:nvPr/>
        </p:nvPicPr>
        <p:blipFill rotWithShape="1">
          <a:blip r:embed="rId3">
            <a:extLst>
              <a:ext uri="{28A0092B-C50C-407E-A947-70E740481C1C}">
                <a14:useLocalDpi xmlns:a14="http://schemas.microsoft.com/office/drawing/2010/main" val="0"/>
              </a:ext>
            </a:extLst>
          </a:blip>
          <a:srcRect t="25956" r="25088"/>
          <a:stretch/>
        </p:blipFill>
        <p:spPr>
          <a:xfrm>
            <a:off x="9096375" y="0"/>
            <a:ext cx="3095625" cy="2961743"/>
          </a:xfrm>
          <a:prstGeom prst="rect">
            <a:avLst/>
          </a:prstGeom>
        </p:spPr>
      </p:pic>
      <p:pic>
        <p:nvPicPr>
          <p:cNvPr id="6" name="Slika 5" descr="Slika, ki vsebuje besede besedilo&#10;&#10;Opis je samodejno ustvarjen">
            <a:extLst>
              <a:ext uri="{FF2B5EF4-FFF2-40B4-BE49-F238E27FC236}">
                <a16:creationId xmlns:a16="http://schemas.microsoft.com/office/drawing/2014/main" id="{B4C7F22E-B883-718D-B56A-61CFE62DEC62}"/>
              </a:ext>
            </a:extLst>
          </p:cNvPr>
          <p:cNvPicPr/>
          <p:nvPr/>
        </p:nvPicPr>
        <p:blipFill rotWithShape="1">
          <a:blip r:embed="rId4">
            <a:extLst>
              <a:ext uri="{28A0092B-C50C-407E-A947-70E740481C1C}">
                <a14:useLocalDpi xmlns:a14="http://schemas.microsoft.com/office/drawing/2010/main" val="0"/>
              </a:ext>
            </a:extLst>
          </a:blip>
          <a:srcRect b="31482"/>
          <a:stretch/>
        </p:blipFill>
        <p:spPr>
          <a:xfrm>
            <a:off x="9751309" y="5890834"/>
            <a:ext cx="2275368" cy="669623"/>
          </a:xfrm>
          <a:prstGeom prst="rect">
            <a:avLst/>
          </a:prstGeom>
        </p:spPr>
      </p:pic>
    </p:spTree>
    <p:extLst>
      <p:ext uri="{BB962C8B-B14F-4D97-AF65-F5344CB8AC3E}">
        <p14:creationId xmlns:p14="http://schemas.microsoft.com/office/powerpoint/2010/main" val="265969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803D5B-180F-A8D5-DAA4-36287190B4BE}"/>
              </a:ext>
            </a:extLst>
          </p:cNvPr>
          <p:cNvSpPr>
            <a:spLocks noGrp="1"/>
          </p:cNvSpPr>
          <p:nvPr>
            <p:ph type="title"/>
          </p:nvPr>
        </p:nvSpPr>
        <p:spPr>
          <a:xfrm>
            <a:off x="509541" y="475962"/>
            <a:ext cx="11296926" cy="1325563"/>
          </a:xfrm>
        </p:spPr>
        <p:txBody>
          <a:bodyPr/>
          <a:lstStyle/>
          <a:p>
            <a:r>
              <a:rPr lang="sl-SI" b="1" dirty="0">
                <a:solidFill>
                  <a:srgbClr val="22326A"/>
                </a:solidFill>
              </a:rPr>
              <a:t>Pri pregledu učinkovitosti odprave neskladnosti…</a:t>
            </a:r>
            <a:endParaRPr lang="en-GB" b="1" dirty="0">
              <a:solidFill>
                <a:srgbClr val="22326A"/>
              </a:solidFill>
            </a:endParaRPr>
          </a:p>
        </p:txBody>
      </p:sp>
      <p:sp>
        <p:nvSpPr>
          <p:cNvPr id="6" name="Naslov 1">
            <a:extLst>
              <a:ext uri="{FF2B5EF4-FFF2-40B4-BE49-F238E27FC236}">
                <a16:creationId xmlns:a16="http://schemas.microsoft.com/office/drawing/2014/main" id="{1B2744C1-BBAA-F845-0E71-D1E99AFDE610}"/>
              </a:ext>
            </a:extLst>
          </p:cNvPr>
          <p:cNvSpPr txBox="1">
            <a:spLocks/>
          </p:cNvSpPr>
          <p:nvPr/>
        </p:nvSpPr>
        <p:spPr>
          <a:xfrm>
            <a:off x="509541" y="1609020"/>
            <a:ext cx="11368981" cy="5010090"/>
          </a:xfrm>
          <a:prstGeom prst="rect">
            <a:avLst/>
          </a:prstGeom>
        </p:spPr>
        <p:txBody>
          <a:bodyPr vert="horz" lIns="91440" tIns="45720" rIns="91440" bIns="45720" rtlCol="0" anchor="t">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nSpc>
                <a:spcPct val="110000"/>
              </a:lnSpc>
              <a:buFontTx/>
              <a:buNone/>
            </a:pPr>
            <a:r>
              <a:rPr lang="sl-SI" sz="11200" b="1" dirty="0">
                <a:solidFill>
                  <a:srgbClr val="FF0000"/>
                </a:solidFill>
                <a:ea typeface="+mn-ea"/>
                <a:cs typeface="+mn-cs"/>
              </a:rPr>
              <a:t>…ocenjevalec upošteva:</a:t>
            </a:r>
            <a:endParaRPr lang="sl-SI" sz="11200" b="1" dirty="0">
              <a:solidFill>
                <a:srgbClr val="FF0000"/>
              </a:solidFill>
              <a:latin typeface="+mn-lt"/>
              <a:ea typeface="+mn-ea"/>
              <a:cs typeface="+mn-cs"/>
            </a:endParaRPr>
          </a:p>
          <a:p>
            <a:pPr>
              <a:lnSpc>
                <a:spcPct val="110000"/>
              </a:lnSpc>
            </a:pPr>
            <a:r>
              <a:rPr lang="sl-SI" sz="11200" b="1" dirty="0">
                <a:latin typeface="+mj-lt"/>
              </a:rPr>
              <a:t>- predlog ukrepa z ocenjevanja, </a:t>
            </a:r>
          </a:p>
          <a:p>
            <a:pPr>
              <a:lnSpc>
                <a:spcPct val="110000"/>
              </a:lnSpc>
            </a:pPr>
            <a:r>
              <a:rPr lang="sl-SI" sz="11200" b="1" dirty="0">
                <a:latin typeface="+mj-lt"/>
              </a:rPr>
              <a:t>- </a:t>
            </a:r>
            <a:r>
              <a:rPr lang="sl-SI" sz="11200" b="1" dirty="0" err="1">
                <a:latin typeface="+mj-lt"/>
              </a:rPr>
              <a:t>ocenjevančevo</a:t>
            </a:r>
            <a:r>
              <a:rPr lang="sl-SI" sz="11200" b="1" dirty="0">
                <a:latin typeface="+mj-lt"/>
              </a:rPr>
              <a:t> analizo vzrokov, </a:t>
            </a:r>
            <a:endParaRPr lang="sl-SI" sz="11200" b="1" dirty="0"/>
          </a:p>
          <a:p>
            <a:pPr>
              <a:lnSpc>
                <a:spcPct val="110000"/>
              </a:lnSpc>
            </a:pPr>
            <a:r>
              <a:rPr lang="sl-SI" sz="11200" b="1" dirty="0">
                <a:solidFill>
                  <a:srgbClr val="FF0000"/>
                </a:solidFill>
              </a:rPr>
              <a:t>- </a:t>
            </a:r>
            <a:r>
              <a:rPr lang="sl-SI" sz="11200" b="1" dirty="0">
                <a:solidFill>
                  <a:srgbClr val="FF0000"/>
                </a:solidFill>
                <a:latin typeface="+mj-lt"/>
              </a:rPr>
              <a:t>morebitna odstopanja od dogovorjenega ukrepa. </a:t>
            </a:r>
          </a:p>
          <a:p>
            <a:pPr marL="0" indent="0">
              <a:lnSpc>
                <a:spcPct val="110000"/>
              </a:lnSpc>
              <a:buFontTx/>
              <a:buNone/>
            </a:pPr>
            <a:endParaRPr lang="sl-SI" sz="4000" b="1" dirty="0"/>
          </a:p>
          <a:p>
            <a:pPr marL="0" indent="0">
              <a:lnSpc>
                <a:spcPct val="110000"/>
              </a:lnSpc>
              <a:buFontTx/>
              <a:buNone/>
            </a:pPr>
            <a:r>
              <a:rPr lang="sl-SI" sz="11200" b="1" dirty="0">
                <a:solidFill>
                  <a:schemeClr val="accent1"/>
                </a:solidFill>
              </a:rPr>
              <a:t>Pojav novih neskladnosti </a:t>
            </a:r>
            <a:r>
              <a:rPr lang="sl-SI" sz="11200" b="1" dirty="0"/>
              <a:t>(ali tveganje zanje):</a:t>
            </a:r>
          </a:p>
          <a:p>
            <a:pPr>
              <a:lnSpc>
                <a:spcPct val="110000"/>
              </a:lnSpc>
            </a:pPr>
            <a:r>
              <a:rPr lang="sl-SI" sz="11200" b="1" dirty="0">
                <a:latin typeface="+mj-lt"/>
              </a:rPr>
              <a:t>- </a:t>
            </a:r>
            <a:r>
              <a:rPr lang="sl-SI" sz="11200" b="1" dirty="0">
                <a:ea typeface="+mn-ea"/>
                <a:cs typeface="+mn-cs"/>
              </a:rPr>
              <a:t>preveritev ob naslednjem ocenjevanju,</a:t>
            </a:r>
          </a:p>
          <a:p>
            <a:pPr>
              <a:lnSpc>
                <a:spcPct val="110000"/>
              </a:lnSpc>
            </a:pPr>
            <a:r>
              <a:rPr lang="sl-SI" sz="11200" b="1" dirty="0">
                <a:ea typeface="+mn-ea"/>
                <a:cs typeface="+mn-cs"/>
              </a:rPr>
              <a:t>- dodatno ocenjevanje (pomembne).</a:t>
            </a:r>
            <a:endParaRPr lang="sl-SI" sz="11200" b="1" dirty="0">
              <a:latin typeface="+mj-lt"/>
            </a:endParaRPr>
          </a:p>
          <a:p>
            <a:pPr lvl="1">
              <a:lnSpc>
                <a:spcPct val="110000"/>
              </a:lnSpc>
            </a:pPr>
            <a:endParaRPr lang="sl-SI" sz="4000" b="1" dirty="0">
              <a:latin typeface="+mj-lt"/>
            </a:endParaRPr>
          </a:p>
          <a:p>
            <a:pPr marL="0" indent="0">
              <a:lnSpc>
                <a:spcPct val="110000"/>
              </a:lnSpc>
              <a:buFontTx/>
              <a:buNone/>
            </a:pPr>
            <a:r>
              <a:rPr lang="sl-SI" sz="11200" b="1" dirty="0"/>
              <a:t>Dopolnitev </a:t>
            </a:r>
            <a:r>
              <a:rPr lang="sl-SI" sz="11200" b="1" dirty="0">
                <a:ea typeface="+mn-ea"/>
                <a:cs typeface="+mn-cs"/>
              </a:rPr>
              <a:t>ukrepov:</a:t>
            </a:r>
            <a:r>
              <a:rPr lang="sl-SI" sz="11200" b="1" dirty="0"/>
              <a:t> </a:t>
            </a:r>
            <a:r>
              <a:rPr lang="sl-SI" sz="11200" b="1" u="sng" dirty="0">
                <a:solidFill>
                  <a:srgbClr val="FF0000"/>
                </a:solidFill>
              </a:rPr>
              <a:t>praviloma 1 krat;</a:t>
            </a:r>
            <a:r>
              <a:rPr lang="sl-SI" sz="11200" dirty="0">
                <a:solidFill>
                  <a:srgbClr val="FF0000"/>
                </a:solidFill>
              </a:rPr>
              <a:t> </a:t>
            </a:r>
            <a:r>
              <a:rPr lang="sl-SI" sz="11200" b="1" dirty="0"/>
              <a:t>možno dodatno ocenjevanje.</a:t>
            </a:r>
          </a:p>
          <a:p>
            <a:pPr marL="0" indent="0">
              <a:lnSpc>
                <a:spcPct val="110000"/>
              </a:lnSpc>
              <a:buFontTx/>
              <a:buNone/>
            </a:pPr>
            <a:endParaRPr lang="sl-SI" sz="4000" b="1" dirty="0">
              <a:solidFill>
                <a:schemeClr val="accent2"/>
              </a:solidFill>
            </a:endParaRPr>
          </a:p>
          <a:p>
            <a:pPr marL="0" indent="0">
              <a:lnSpc>
                <a:spcPct val="110000"/>
              </a:lnSpc>
              <a:buFontTx/>
              <a:buNone/>
            </a:pPr>
            <a:r>
              <a:rPr lang="sl-SI" sz="11200" b="1" dirty="0">
                <a:solidFill>
                  <a:schemeClr val="accent2"/>
                </a:solidFill>
              </a:rPr>
              <a:t>Če ni mogoče potrditi, da so bili uvedeni ustrezni ukrepi: </a:t>
            </a:r>
          </a:p>
          <a:p>
            <a:pPr marL="0" indent="0">
              <a:lnSpc>
                <a:spcPct val="110000"/>
              </a:lnSpc>
              <a:buFontTx/>
              <a:buNone/>
            </a:pPr>
            <a:r>
              <a:rPr lang="sl-SI" sz="11200" b="1" dirty="0"/>
              <a:t>- predlog odvzema akreditacije (v delnem ali celotnem obsegu).</a:t>
            </a:r>
            <a:endParaRPr lang="en-GB" sz="2800" dirty="0"/>
          </a:p>
        </p:txBody>
      </p:sp>
      <p:pic>
        <p:nvPicPr>
          <p:cNvPr id="3" name="Slika 2" descr="Slika, ki vsebuje besede čelada&#10;&#10;Opis je samodejno ustvarjen">
            <a:extLst>
              <a:ext uri="{FF2B5EF4-FFF2-40B4-BE49-F238E27FC236}">
                <a16:creationId xmlns:a16="http://schemas.microsoft.com/office/drawing/2014/main" id="{63808BAF-42A9-A650-980D-202B2EF941D8}"/>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t="45828" r="38133"/>
          <a:stretch/>
        </p:blipFill>
        <p:spPr>
          <a:xfrm>
            <a:off x="10066499" y="0"/>
            <a:ext cx="2125501" cy="1801525"/>
          </a:xfrm>
          <a:prstGeom prst="rect">
            <a:avLst/>
          </a:prstGeom>
        </p:spPr>
      </p:pic>
      <p:pic>
        <p:nvPicPr>
          <p:cNvPr id="10" name="Označba mesta vsebine 9">
            <a:extLst>
              <a:ext uri="{FF2B5EF4-FFF2-40B4-BE49-F238E27FC236}">
                <a16:creationId xmlns:a16="http://schemas.microsoft.com/office/drawing/2014/main" id="{CC1A1E81-B98A-C6CD-FC04-7E9B56AE784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4441" y="6007605"/>
            <a:ext cx="496035" cy="662843"/>
          </a:xfrm>
        </p:spPr>
      </p:pic>
      <p:pic>
        <p:nvPicPr>
          <p:cNvPr id="5" name="Picture 14" descr="A Structured &amp; Methodical Way to Success — Cupela">
            <a:extLst>
              <a:ext uri="{FF2B5EF4-FFF2-40B4-BE49-F238E27FC236}">
                <a16:creationId xmlns:a16="http://schemas.microsoft.com/office/drawing/2014/main" id="{2C4C24A9-5C78-29C1-5308-DF5F31462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8969" y="1705273"/>
            <a:ext cx="3356028" cy="268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796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6" name="Naslov 1">
            <a:extLst>
              <a:ext uri="{FF2B5EF4-FFF2-40B4-BE49-F238E27FC236}">
                <a16:creationId xmlns:a16="http://schemas.microsoft.com/office/drawing/2014/main" id="{1B2744C1-BBAA-F845-0E71-D1E99AFDE610}"/>
              </a:ext>
            </a:extLst>
          </p:cNvPr>
          <p:cNvSpPr txBox="1">
            <a:spLocks/>
          </p:cNvSpPr>
          <p:nvPr/>
        </p:nvSpPr>
        <p:spPr>
          <a:xfrm>
            <a:off x="509541" y="1690687"/>
            <a:ext cx="10844259" cy="443302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2800" dirty="0"/>
          </a:p>
          <a:p>
            <a:endParaRPr lang="en-GB" sz="2800" dirty="0"/>
          </a:p>
        </p:txBody>
      </p:sp>
      <p:pic>
        <p:nvPicPr>
          <p:cNvPr id="3" name="Slika 2" descr="Slika, ki vsebuje besede čelada&#10;&#10;Opis je samodejno ustvarjen">
            <a:extLst>
              <a:ext uri="{FF2B5EF4-FFF2-40B4-BE49-F238E27FC236}">
                <a16:creationId xmlns:a16="http://schemas.microsoft.com/office/drawing/2014/main" id="{63808BAF-42A9-A650-980D-202B2EF941D8}"/>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t="45828" r="38133"/>
          <a:stretch/>
        </p:blipFill>
        <p:spPr>
          <a:xfrm>
            <a:off x="10066499" y="0"/>
            <a:ext cx="2125501" cy="1801525"/>
          </a:xfrm>
          <a:prstGeom prst="rect">
            <a:avLst/>
          </a:prstGeom>
        </p:spPr>
      </p:pic>
      <p:pic>
        <p:nvPicPr>
          <p:cNvPr id="10" name="Označba mesta vsebine 9">
            <a:extLst>
              <a:ext uri="{FF2B5EF4-FFF2-40B4-BE49-F238E27FC236}">
                <a16:creationId xmlns:a16="http://schemas.microsoft.com/office/drawing/2014/main" id="{CC1A1E81-B98A-C6CD-FC04-7E9B56AE784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4441" y="6007605"/>
            <a:ext cx="496035" cy="662843"/>
          </a:xfrm>
        </p:spPr>
      </p:pic>
      <p:pic>
        <p:nvPicPr>
          <p:cNvPr id="4" name="Slika 3">
            <a:extLst>
              <a:ext uri="{FF2B5EF4-FFF2-40B4-BE49-F238E27FC236}">
                <a16:creationId xmlns:a16="http://schemas.microsoft.com/office/drawing/2014/main" id="{1E8A5104-3A8F-E493-8408-16E7235D1593}"/>
              </a:ext>
            </a:extLst>
          </p:cNvPr>
          <p:cNvPicPr>
            <a:picLocks noChangeAspect="1"/>
          </p:cNvPicPr>
          <p:nvPr/>
        </p:nvPicPr>
        <p:blipFill>
          <a:blip r:embed="rId5"/>
          <a:stretch>
            <a:fillRect/>
          </a:stretch>
        </p:blipFill>
        <p:spPr>
          <a:xfrm>
            <a:off x="838200" y="215626"/>
            <a:ext cx="10515600" cy="6329362"/>
          </a:xfrm>
          <a:prstGeom prst="rect">
            <a:avLst/>
          </a:prstGeom>
        </p:spPr>
      </p:pic>
      <p:sp>
        <p:nvSpPr>
          <p:cNvPr id="7" name="Naslov 6">
            <a:extLst>
              <a:ext uri="{FF2B5EF4-FFF2-40B4-BE49-F238E27FC236}">
                <a16:creationId xmlns:a16="http://schemas.microsoft.com/office/drawing/2014/main" id="{DAD92515-6462-0ECD-D04C-12155427E70B}"/>
              </a:ext>
            </a:extLst>
          </p:cNvPr>
          <p:cNvSpPr>
            <a:spLocks noGrp="1"/>
          </p:cNvSpPr>
          <p:nvPr>
            <p:ph type="title"/>
          </p:nvPr>
        </p:nvSpPr>
        <p:spPr/>
        <p:txBody>
          <a:bodyPr/>
          <a:lstStyle/>
          <a:p>
            <a:endParaRPr lang="sl-SI"/>
          </a:p>
        </p:txBody>
      </p:sp>
    </p:spTree>
    <p:extLst>
      <p:ext uri="{BB962C8B-B14F-4D97-AF65-F5344CB8AC3E}">
        <p14:creationId xmlns:p14="http://schemas.microsoft.com/office/powerpoint/2010/main" val="3807607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2545"/>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5AF97F-8D93-70B6-D17F-58234BB1C90D}"/>
              </a:ext>
            </a:extLst>
          </p:cNvPr>
          <p:cNvSpPr>
            <a:spLocks noGrp="1"/>
          </p:cNvSpPr>
          <p:nvPr>
            <p:ph type="ctrTitle"/>
          </p:nvPr>
        </p:nvSpPr>
        <p:spPr>
          <a:xfrm>
            <a:off x="3741819" y="2037609"/>
            <a:ext cx="7572676" cy="1655762"/>
          </a:xfrm>
        </p:spPr>
        <p:txBody>
          <a:bodyPr>
            <a:normAutofit/>
          </a:bodyPr>
          <a:lstStyle/>
          <a:p>
            <a:r>
              <a:rPr lang="sl-SI" dirty="0">
                <a:solidFill>
                  <a:schemeClr val="bg1"/>
                </a:solidFill>
              </a:rPr>
              <a:t>Hvala za pozornost!</a:t>
            </a:r>
            <a:endParaRPr lang="en-GB" dirty="0">
              <a:solidFill>
                <a:schemeClr val="bg1"/>
              </a:solidFill>
            </a:endParaRPr>
          </a:p>
        </p:txBody>
      </p:sp>
      <p:sp>
        <p:nvSpPr>
          <p:cNvPr id="3" name="Podnaslov 2">
            <a:extLst>
              <a:ext uri="{FF2B5EF4-FFF2-40B4-BE49-F238E27FC236}">
                <a16:creationId xmlns:a16="http://schemas.microsoft.com/office/drawing/2014/main" id="{F3919685-3718-A2E9-D365-38FEEE2BE0CA}"/>
              </a:ext>
            </a:extLst>
          </p:cNvPr>
          <p:cNvSpPr>
            <a:spLocks noGrp="1"/>
          </p:cNvSpPr>
          <p:nvPr>
            <p:ph type="subTitle" idx="1"/>
          </p:nvPr>
        </p:nvSpPr>
        <p:spPr>
          <a:xfrm>
            <a:off x="3970670" y="3754476"/>
            <a:ext cx="6673517" cy="1655762"/>
          </a:xfrm>
        </p:spPr>
        <p:txBody>
          <a:bodyPr/>
          <a:lstStyle/>
          <a:p>
            <a:r>
              <a:rPr lang="sl-SI" dirty="0">
                <a:solidFill>
                  <a:schemeClr val="bg1"/>
                </a:solidFill>
              </a:rPr>
              <a:t>Karmen Ribič</a:t>
            </a:r>
            <a:endParaRPr lang="en-GB" dirty="0">
              <a:solidFill>
                <a:schemeClr val="bg1"/>
              </a:solidFill>
            </a:endParaRPr>
          </a:p>
        </p:txBody>
      </p:sp>
      <p:pic>
        <p:nvPicPr>
          <p:cNvPr id="9" name="Slika 8" descr="Slika, ki vsebuje besede besedilo, čelada, vektorska grafika, sličica&#10;&#10;Opis je samodejno ustvarjen">
            <a:extLst>
              <a:ext uri="{FF2B5EF4-FFF2-40B4-BE49-F238E27FC236}">
                <a16:creationId xmlns:a16="http://schemas.microsoft.com/office/drawing/2014/main" id="{D0CE7352-F8ED-6E0B-C41E-3B3E50FF1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48" y="1386657"/>
            <a:ext cx="3056752" cy="4084686"/>
          </a:xfrm>
          <a:prstGeom prst="rect">
            <a:avLst/>
          </a:prstGeom>
        </p:spPr>
      </p:pic>
      <p:pic>
        <p:nvPicPr>
          <p:cNvPr id="5" name="Slika 4" descr="Slika, ki vsebuje besede čelada&#10;&#10;Opis je samodejno ustvarjen">
            <a:extLst>
              <a:ext uri="{FF2B5EF4-FFF2-40B4-BE49-F238E27FC236}">
                <a16:creationId xmlns:a16="http://schemas.microsoft.com/office/drawing/2014/main" id="{679B7FF3-91C2-BC7C-BFA3-6CF4E0E3CA8F}"/>
              </a:ext>
            </a:extLst>
          </p:cNvPr>
          <p:cNvPicPr>
            <a:picLocks noChangeAspect="1"/>
          </p:cNvPicPr>
          <p:nvPr/>
        </p:nvPicPr>
        <p:blipFill rotWithShape="1">
          <a:blip r:embed="rId4">
            <a:extLst>
              <a:ext uri="{28A0092B-C50C-407E-A947-70E740481C1C}">
                <a14:useLocalDpi xmlns:a14="http://schemas.microsoft.com/office/drawing/2010/main" val="0"/>
              </a:ext>
            </a:extLst>
          </a:blip>
          <a:srcRect t="25956" r="25088"/>
          <a:stretch/>
        </p:blipFill>
        <p:spPr>
          <a:xfrm>
            <a:off x="9096375" y="0"/>
            <a:ext cx="3095625" cy="2961743"/>
          </a:xfrm>
          <a:prstGeom prst="rect">
            <a:avLst/>
          </a:prstGeom>
        </p:spPr>
      </p:pic>
      <p:pic>
        <p:nvPicPr>
          <p:cNvPr id="6" name="Slika 5" descr="Slika, ki vsebuje besede besedilo&#10;&#10;Opis je samodejno ustvarjen">
            <a:extLst>
              <a:ext uri="{FF2B5EF4-FFF2-40B4-BE49-F238E27FC236}">
                <a16:creationId xmlns:a16="http://schemas.microsoft.com/office/drawing/2014/main" id="{B4C7F22E-B883-718D-B56A-61CFE62DEC62}"/>
              </a:ext>
            </a:extLst>
          </p:cNvPr>
          <p:cNvPicPr/>
          <p:nvPr/>
        </p:nvPicPr>
        <p:blipFill rotWithShape="1">
          <a:blip r:embed="rId5">
            <a:extLst>
              <a:ext uri="{28A0092B-C50C-407E-A947-70E740481C1C}">
                <a14:useLocalDpi xmlns:a14="http://schemas.microsoft.com/office/drawing/2010/main" val="0"/>
              </a:ext>
            </a:extLst>
          </a:blip>
          <a:srcRect b="31482"/>
          <a:stretch/>
        </p:blipFill>
        <p:spPr>
          <a:xfrm>
            <a:off x="9751309" y="5890834"/>
            <a:ext cx="2275368" cy="669623"/>
          </a:xfrm>
          <a:prstGeom prst="rect">
            <a:avLst/>
          </a:prstGeom>
        </p:spPr>
      </p:pic>
    </p:spTree>
    <p:extLst>
      <p:ext uri="{BB962C8B-B14F-4D97-AF65-F5344CB8AC3E}">
        <p14:creationId xmlns:p14="http://schemas.microsoft.com/office/powerpoint/2010/main" val="206698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803D5B-180F-A8D5-DAA4-36287190B4BE}"/>
              </a:ext>
            </a:extLst>
          </p:cNvPr>
          <p:cNvSpPr>
            <a:spLocks noGrp="1"/>
          </p:cNvSpPr>
          <p:nvPr>
            <p:ph type="title"/>
          </p:nvPr>
        </p:nvSpPr>
        <p:spPr>
          <a:xfrm>
            <a:off x="509541" y="475962"/>
            <a:ext cx="10303932" cy="1325563"/>
          </a:xfrm>
        </p:spPr>
        <p:txBody>
          <a:bodyPr/>
          <a:lstStyle/>
          <a:p>
            <a:r>
              <a:rPr lang="sl-SI" b="1" dirty="0">
                <a:solidFill>
                  <a:srgbClr val="22326A"/>
                </a:solidFill>
              </a:rPr>
              <a:t>Akreditacija…</a:t>
            </a:r>
            <a:endParaRPr lang="en-GB" b="1" dirty="0">
              <a:solidFill>
                <a:srgbClr val="22326A"/>
              </a:solidFill>
            </a:endParaRPr>
          </a:p>
        </p:txBody>
      </p:sp>
      <p:sp>
        <p:nvSpPr>
          <p:cNvPr id="6" name="Naslov 1">
            <a:extLst>
              <a:ext uri="{FF2B5EF4-FFF2-40B4-BE49-F238E27FC236}">
                <a16:creationId xmlns:a16="http://schemas.microsoft.com/office/drawing/2014/main" id="{1B2744C1-BBAA-F845-0E71-D1E99AFDE610}"/>
              </a:ext>
            </a:extLst>
          </p:cNvPr>
          <p:cNvSpPr txBox="1">
            <a:spLocks/>
          </p:cNvSpPr>
          <p:nvPr/>
        </p:nvSpPr>
        <p:spPr>
          <a:xfrm>
            <a:off x="509541" y="1690687"/>
            <a:ext cx="10844259" cy="443302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p>
        </p:txBody>
      </p:sp>
      <p:pic>
        <p:nvPicPr>
          <p:cNvPr id="3" name="Slika 2" descr="Slika, ki vsebuje besede čelada&#10;&#10;Opis je samodejno ustvarjen">
            <a:extLst>
              <a:ext uri="{FF2B5EF4-FFF2-40B4-BE49-F238E27FC236}">
                <a16:creationId xmlns:a16="http://schemas.microsoft.com/office/drawing/2014/main" id="{63808BAF-42A9-A650-980D-202B2EF941D8}"/>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t="45828" r="38133"/>
          <a:stretch/>
        </p:blipFill>
        <p:spPr>
          <a:xfrm>
            <a:off x="10066499" y="0"/>
            <a:ext cx="2125501" cy="1801525"/>
          </a:xfrm>
          <a:prstGeom prst="rect">
            <a:avLst/>
          </a:prstGeom>
        </p:spPr>
      </p:pic>
      <p:pic>
        <p:nvPicPr>
          <p:cNvPr id="10" name="Označba mesta vsebine 9">
            <a:extLst>
              <a:ext uri="{FF2B5EF4-FFF2-40B4-BE49-F238E27FC236}">
                <a16:creationId xmlns:a16="http://schemas.microsoft.com/office/drawing/2014/main" id="{CC1A1E81-B98A-C6CD-FC04-7E9B56AE784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4441" y="6007605"/>
            <a:ext cx="496035" cy="662843"/>
          </a:xfrm>
        </p:spPr>
      </p:pic>
      <p:sp>
        <p:nvSpPr>
          <p:cNvPr id="4" name="Naslov 1">
            <a:extLst>
              <a:ext uri="{FF2B5EF4-FFF2-40B4-BE49-F238E27FC236}">
                <a16:creationId xmlns:a16="http://schemas.microsoft.com/office/drawing/2014/main" id="{43841CC4-60E4-8EFF-9933-57B05A6B031D}"/>
              </a:ext>
            </a:extLst>
          </p:cNvPr>
          <p:cNvSpPr txBox="1">
            <a:spLocks/>
          </p:cNvSpPr>
          <p:nvPr/>
        </p:nvSpPr>
        <p:spPr>
          <a:xfrm>
            <a:off x="590182" y="1635285"/>
            <a:ext cx="10844259" cy="4852553"/>
          </a:xfrm>
          <a:prstGeom prst="rect">
            <a:avLst/>
          </a:prstGeom>
        </p:spPr>
        <p:txBody>
          <a:bodyPr vert="horz" lIns="91440" tIns="45720" rIns="91440" bIns="45720"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sl-SI" sz="2800" b="1" dirty="0"/>
              <a:t>…je v splošnem sinonim za:</a:t>
            </a:r>
          </a:p>
          <a:p>
            <a:pPr>
              <a:lnSpc>
                <a:spcPct val="110000"/>
              </a:lnSpc>
            </a:pPr>
            <a:r>
              <a:rPr lang="sl-SI" sz="2800" b="1" dirty="0">
                <a:solidFill>
                  <a:srgbClr val="FF0000"/>
                </a:solidFill>
              </a:rPr>
              <a:t>   - najvišji nacionalni nivo nadzora </a:t>
            </a:r>
            <a:r>
              <a:rPr lang="sl-SI" sz="2800" b="1" dirty="0"/>
              <a:t>nad delom </a:t>
            </a:r>
          </a:p>
          <a:p>
            <a:pPr>
              <a:lnSpc>
                <a:spcPct val="110000"/>
              </a:lnSpc>
            </a:pPr>
            <a:r>
              <a:rPr lang="sl-SI" sz="2800" b="1" dirty="0"/>
              <a:t>      akreditiranega organa,</a:t>
            </a:r>
          </a:p>
          <a:p>
            <a:pPr>
              <a:lnSpc>
                <a:spcPct val="110000"/>
              </a:lnSpc>
            </a:pPr>
            <a:r>
              <a:rPr lang="sl-SI" sz="2800" b="1" dirty="0">
                <a:solidFill>
                  <a:srgbClr val="FF0000"/>
                </a:solidFill>
              </a:rPr>
              <a:t>    - visoko stopnjo zaupanja </a:t>
            </a:r>
            <a:r>
              <a:rPr lang="sl-SI" sz="2800" b="1" dirty="0"/>
              <a:t>v dosledno upoštevanje </a:t>
            </a:r>
          </a:p>
          <a:p>
            <a:pPr>
              <a:lnSpc>
                <a:spcPct val="110000"/>
              </a:lnSpc>
            </a:pPr>
            <a:r>
              <a:rPr lang="sl-SI" sz="2800" b="1" dirty="0"/>
              <a:t>      dogovorjenih postopkov in pravil. </a:t>
            </a:r>
          </a:p>
          <a:p>
            <a:pPr marL="457200" indent="-457200">
              <a:lnSpc>
                <a:spcPct val="110000"/>
              </a:lnSpc>
              <a:buFontTx/>
              <a:buChar char="-"/>
            </a:pPr>
            <a:endParaRPr lang="sl-SI" sz="2800" b="1" dirty="0"/>
          </a:p>
          <a:p>
            <a:pPr>
              <a:lnSpc>
                <a:spcPct val="110000"/>
              </a:lnSpc>
            </a:pPr>
            <a:r>
              <a:rPr lang="sl-SI" sz="2800" b="1" dirty="0">
                <a:solidFill>
                  <a:schemeClr val="accent2"/>
                </a:solidFill>
              </a:rPr>
              <a:t>Sistem vodenja akreditiranega organa mora biti prilagojen:</a:t>
            </a:r>
          </a:p>
          <a:p>
            <a:pPr>
              <a:lnSpc>
                <a:spcPct val="110000"/>
              </a:lnSpc>
            </a:pPr>
            <a:r>
              <a:rPr lang="sl-SI" sz="2800" b="1" dirty="0"/>
              <a:t>    - specifičnim zunanjim zahtevam,</a:t>
            </a:r>
          </a:p>
          <a:p>
            <a:pPr>
              <a:lnSpc>
                <a:spcPct val="110000"/>
              </a:lnSpc>
            </a:pPr>
            <a:r>
              <a:rPr lang="sl-SI" sz="2800" b="1" dirty="0"/>
              <a:t>    - specifičnim okoliščinam znotraj organizacije. </a:t>
            </a:r>
            <a:r>
              <a:rPr lang="sl-SI" sz="2800" b="1" dirty="0">
                <a:solidFill>
                  <a:schemeClr val="accent2"/>
                </a:solidFill>
              </a:rPr>
              <a:t>Vključevati mora obvladovanje sprememb. </a:t>
            </a:r>
          </a:p>
          <a:p>
            <a:pPr>
              <a:lnSpc>
                <a:spcPct val="110000"/>
              </a:lnSpc>
            </a:pPr>
            <a:endParaRPr lang="sl-SI" sz="2800" b="1" dirty="0"/>
          </a:p>
          <a:p>
            <a:pPr>
              <a:lnSpc>
                <a:spcPct val="110000"/>
              </a:lnSpc>
            </a:pPr>
            <a:r>
              <a:rPr lang="sl-SI" sz="2800" b="1" dirty="0"/>
              <a:t>Napakam se kljub temu ne moremo čisto izogniti. </a:t>
            </a:r>
          </a:p>
          <a:p>
            <a:pPr>
              <a:lnSpc>
                <a:spcPct val="110000"/>
              </a:lnSpc>
            </a:pPr>
            <a:r>
              <a:rPr lang="sl-SI" sz="2800" b="1" dirty="0"/>
              <a:t>Zato je nujen </a:t>
            </a:r>
            <a:r>
              <a:rPr lang="sl-SI" sz="2800" b="1" dirty="0">
                <a:solidFill>
                  <a:schemeClr val="accent1"/>
                </a:solidFill>
              </a:rPr>
              <a:t>učinkovit proces za prepoznavanje in odpravljanje neskladnosti, </a:t>
            </a:r>
            <a:r>
              <a:rPr lang="sl-SI" sz="2800" b="1" dirty="0"/>
              <a:t>ki lahko vplivajo na rezultate akreditirane dejavnosti. </a:t>
            </a:r>
            <a:endParaRPr lang="en-GB" sz="2800" b="1" dirty="0"/>
          </a:p>
        </p:txBody>
      </p:sp>
      <p:pic>
        <p:nvPicPr>
          <p:cNvPr id="5" name="Picture 2" descr="The pros and cons of having regional accreditors go national (opinion)">
            <a:extLst>
              <a:ext uri="{FF2B5EF4-FFF2-40B4-BE49-F238E27FC236}">
                <a16:creationId xmlns:a16="http://schemas.microsoft.com/office/drawing/2014/main" id="{EA950C0A-4E6A-1F6A-9ED2-86E259251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0826" y="1006581"/>
            <a:ext cx="3161763" cy="223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539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2545"/>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5AF97F-8D93-70B6-D17F-58234BB1C90D}"/>
              </a:ext>
            </a:extLst>
          </p:cNvPr>
          <p:cNvSpPr>
            <a:spLocks noGrp="1"/>
          </p:cNvSpPr>
          <p:nvPr>
            <p:ph type="ctrTitle"/>
          </p:nvPr>
        </p:nvSpPr>
        <p:spPr>
          <a:xfrm>
            <a:off x="3946356" y="2396582"/>
            <a:ext cx="7572676" cy="2283702"/>
          </a:xfrm>
        </p:spPr>
        <p:txBody>
          <a:bodyPr>
            <a:noAutofit/>
          </a:bodyPr>
          <a:lstStyle/>
          <a:p>
            <a:r>
              <a:rPr lang="sl-SI" sz="4000" b="1" dirty="0">
                <a:solidFill>
                  <a:schemeClr val="accent2">
                    <a:lumMod val="60000"/>
                    <a:lumOff val="40000"/>
                  </a:schemeClr>
                </a:solidFill>
              </a:rPr>
              <a:t>Postopki akreditiranih organov za obravnavo neskladnosti (problemov) so pogosto premalo učinkoviti!</a:t>
            </a:r>
            <a:br>
              <a:rPr lang="sl-SI" sz="4000" b="1" dirty="0">
                <a:solidFill>
                  <a:schemeClr val="accent2">
                    <a:lumMod val="60000"/>
                    <a:lumOff val="40000"/>
                  </a:schemeClr>
                </a:solidFill>
              </a:rPr>
            </a:br>
            <a:r>
              <a:rPr lang="sl-SI" sz="4000" b="1" dirty="0">
                <a:solidFill>
                  <a:schemeClr val="accent2">
                    <a:lumMod val="60000"/>
                    <a:lumOff val="40000"/>
                  </a:schemeClr>
                </a:solidFill>
              </a:rPr>
              <a:t>Zakaj? </a:t>
            </a:r>
            <a:endParaRPr lang="en-GB" sz="4000" dirty="0">
              <a:solidFill>
                <a:schemeClr val="accent2">
                  <a:lumMod val="60000"/>
                  <a:lumOff val="40000"/>
                </a:schemeClr>
              </a:solidFill>
            </a:endParaRPr>
          </a:p>
        </p:txBody>
      </p:sp>
      <p:pic>
        <p:nvPicPr>
          <p:cNvPr id="9" name="Slika 8" descr="Slika, ki vsebuje besede besedilo, čelada, vektorska grafika, sličica&#10;&#10;Opis je samodejno ustvarjen">
            <a:extLst>
              <a:ext uri="{FF2B5EF4-FFF2-40B4-BE49-F238E27FC236}">
                <a16:creationId xmlns:a16="http://schemas.microsoft.com/office/drawing/2014/main" id="{D0CE7352-F8ED-6E0B-C41E-3B3E50FF1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148" y="1386657"/>
            <a:ext cx="3056752" cy="4084686"/>
          </a:xfrm>
          <a:prstGeom prst="rect">
            <a:avLst/>
          </a:prstGeom>
        </p:spPr>
      </p:pic>
      <p:pic>
        <p:nvPicPr>
          <p:cNvPr id="5" name="Slika 4" descr="Slika, ki vsebuje besede čelada&#10;&#10;Opis je samodejno ustvarjen">
            <a:extLst>
              <a:ext uri="{FF2B5EF4-FFF2-40B4-BE49-F238E27FC236}">
                <a16:creationId xmlns:a16="http://schemas.microsoft.com/office/drawing/2014/main" id="{679B7FF3-91C2-BC7C-BFA3-6CF4E0E3CA8F}"/>
              </a:ext>
            </a:extLst>
          </p:cNvPr>
          <p:cNvPicPr>
            <a:picLocks noChangeAspect="1"/>
          </p:cNvPicPr>
          <p:nvPr/>
        </p:nvPicPr>
        <p:blipFill rotWithShape="1">
          <a:blip r:embed="rId3">
            <a:extLst>
              <a:ext uri="{28A0092B-C50C-407E-A947-70E740481C1C}">
                <a14:useLocalDpi xmlns:a14="http://schemas.microsoft.com/office/drawing/2010/main" val="0"/>
              </a:ext>
            </a:extLst>
          </a:blip>
          <a:srcRect t="25956" r="25088"/>
          <a:stretch/>
        </p:blipFill>
        <p:spPr>
          <a:xfrm>
            <a:off x="9096375" y="0"/>
            <a:ext cx="3095625" cy="2961743"/>
          </a:xfrm>
          <a:prstGeom prst="rect">
            <a:avLst/>
          </a:prstGeom>
        </p:spPr>
      </p:pic>
      <p:pic>
        <p:nvPicPr>
          <p:cNvPr id="6" name="Slika 5" descr="Slika, ki vsebuje besede besedilo&#10;&#10;Opis je samodejno ustvarjen">
            <a:extLst>
              <a:ext uri="{FF2B5EF4-FFF2-40B4-BE49-F238E27FC236}">
                <a16:creationId xmlns:a16="http://schemas.microsoft.com/office/drawing/2014/main" id="{B4C7F22E-B883-718D-B56A-61CFE62DEC62}"/>
              </a:ext>
            </a:extLst>
          </p:cNvPr>
          <p:cNvPicPr/>
          <p:nvPr/>
        </p:nvPicPr>
        <p:blipFill rotWithShape="1">
          <a:blip r:embed="rId4">
            <a:extLst>
              <a:ext uri="{28A0092B-C50C-407E-A947-70E740481C1C}">
                <a14:useLocalDpi xmlns:a14="http://schemas.microsoft.com/office/drawing/2010/main" val="0"/>
              </a:ext>
            </a:extLst>
          </a:blip>
          <a:srcRect b="31482"/>
          <a:stretch/>
        </p:blipFill>
        <p:spPr>
          <a:xfrm>
            <a:off x="9751309" y="5890834"/>
            <a:ext cx="2275368" cy="669623"/>
          </a:xfrm>
          <a:prstGeom prst="rect">
            <a:avLst/>
          </a:prstGeom>
        </p:spPr>
      </p:pic>
    </p:spTree>
    <p:extLst>
      <p:ext uri="{BB962C8B-B14F-4D97-AF65-F5344CB8AC3E}">
        <p14:creationId xmlns:p14="http://schemas.microsoft.com/office/powerpoint/2010/main" val="172589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803D5B-180F-A8D5-DAA4-36287190B4BE}"/>
              </a:ext>
            </a:extLst>
          </p:cNvPr>
          <p:cNvSpPr>
            <a:spLocks noGrp="1"/>
          </p:cNvSpPr>
          <p:nvPr>
            <p:ph type="title"/>
          </p:nvPr>
        </p:nvSpPr>
        <p:spPr>
          <a:xfrm>
            <a:off x="509541" y="475962"/>
            <a:ext cx="10303932" cy="1325563"/>
          </a:xfrm>
        </p:spPr>
        <p:txBody>
          <a:bodyPr/>
          <a:lstStyle/>
          <a:p>
            <a:r>
              <a:rPr lang="sl-SI" b="1" dirty="0">
                <a:solidFill>
                  <a:srgbClr val="22326A"/>
                </a:solidFill>
              </a:rPr>
              <a:t>Proces obravnave neskladnosti…</a:t>
            </a:r>
            <a:endParaRPr lang="en-GB" b="1" dirty="0">
              <a:solidFill>
                <a:srgbClr val="22326A"/>
              </a:solidFill>
            </a:endParaRPr>
          </a:p>
        </p:txBody>
      </p:sp>
      <p:sp>
        <p:nvSpPr>
          <p:cNvPr id="6" name="Naslov 1">
            <a:extLst>
              <a:ext uri="{FF2B5EF4-FFF2-40B4-BE49-F238E27FC236}">
                <a16:creationId xmlns:a16="http://schemas.microsoft.com/office/drawing/2014/main" id="{1B2744C1-BBAA-F845-0E71-D1E99AFDE610}"/>
              </a:ext>
            </a:extLst>
          </p:cNvPr>
          <p:cNvSpPr txBox="1">
            <a:spLocks/>
          </p:cNvSpPr>
          <p:nvPr/>
        </p:nvSpPr>
        <p:spPr>
          <a:xfrm>
            <a:off x="509541" y="1690687"/>
            <a:ext cx="10844259" cy="443302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FontTx/>
              <a:buNone/>
            </a:pPr>
            <a:r>
              <a:rPr lang="sl-SI" sz="2800" b="1" dirty="0"/>
              <a:t>…je ključen za zaupanje v delo akreditiranega organa, </a:t>
            </a:r>
            <a:r>
              <a:rPr lang="sl-SI" sz="2800" b="1" dirty="0">
                <a:solidFill>
                  <a:schemeClr val="accent1"/>
                </a:solidFill>
              </a:rPr>
              <a:t>a je kljub temu pogosto izveden le formalno. </a:t>
            </a:r>
          </a:p>
          <a:p>
            <a:pPr marL="0" indent="0">
              <a:buFontTx/>
              <a:buNone/>
            </a:pPr>
            <a:endParaRPr lang="sl-SI" sz="2800" b="1" dirty="0">
              <a:solidFill>
                <a:schemeClr val="accent1"/>
              </a:solidFill>
            </a:endParaRPr>
          </a:p>
          <a:p>
            <a:pPr marL="0" indent="0">
              <a:buFontTx/>
              <a:buNone/>
            </a:pPr>
            <a:r>
              <a:rPr lang="sl-SI" sz="2800" b="1" dirty="0"/>
              <a:t>Težave so najpogosteje pri:</a:t>
            </a:r>
          </a:p>
          <a:p>
            <a:pPr marL="628650" lvl="1" indent="-171450">
              <a:buFontTx/>
              <a:buChar char="-"/>
            </a:pPr>
            <a:r>
              <a:rPr lang="sl-SI" sz="2800" b="1" dirty="0">
                <a:solidFill>
                  <a:srgbClr val="FF0000"/>
                </a:solidFill>
                <a:latin typeface="+mj-lt"/>
              </a:rPr>
              <a:t>ugotavljanju vzrokov za neskladnost in določanju njenih razsežnosti,</a:t>
            </a:r>
          </a:p>
          <a:p>
            <a:pPr marL="628650" lvl="1" indent="-171450">
              <a:buFontTx/>
              <a:buChar char="-"/>
            </a:pPr>
            <a:r>
              <a:rPr lang="sl-SI" sz="2800" b="1" dirty="0">
                <a:latin typeface="+mj-lt"/>
                <a:ea typeface="+mj-ea"/>
                <a:cs typeface="+mj-cs"/>
              </a:rPr>
              <a:t>pojavljanju</a:t>
            </a:r>
            <a:r>
              <a:rPr lang="sl-SI" sz="2800" b="1" dirty="0">
                <a:latin typeface="+mj-lt"/>
              </a:rPr>
              <a:t> podobnih neskladnosti na drugem področju dela,</a:t>
            </a:r>
          </a:p>
          <a:p>
            <a:pPr marL="628650" lvl="1" indent="-171450">
              <a:buFontTx/>
              <a:buChar char="-"/>
            </a:pPr>
            <a:r>
              <a:rPr lang="sl-SI" sz="2800" b="1" dirty="0">
                <a:solidFill>
                  <a:schemeClr val="accent2"/>
                </a:solidFill>
                <a:latin typeface="+mj-lt"/>
              </a:rPr>
              <a:t>uvajanju korekcij, ko bi bilo treba uvesti korektivne ukrepe,</a:t>
            </a:r>
          </a:p>
          <a:p>
            <a:pPr marL="628650" lvl="1" indent="-171450">
              <a:buFontTx/>
              <a:buChar char="-"/>
            </a:pPr>
            <a:r>
              <a:rPr lang="sl-SI" sz="2800" b="1" dirty="0">
                <a:latin typeface="+mj-lt"/>
              </a:rPr>
              <a:t>preverjanju uspešnosti ukrepanja,</a:t>
            </a:r>
          </a:p>
          <a:p>
            <a:pPr marL="628650" lvl="1" indent="-171450">
              <a:buFontTx/>
              <a:buChar char="-"/>
            </a:pPr>
            <a:r>
              <a:rPr lang="sl-SI" sz="2800" b="1" dirty="0">
                <a:solidFill>
                  <a:schemeClr val="accent1"/>
                </a:solidFill>
                <a:latin typeface="+mj-lt"/>
              </a:rPr>
              <a:t>usposabljanju, ki ni zadosti usmerjeno v odpravo </a:t>
            </a:r>
          </a:p>
          <a:p>
            <a:pPr lvl="1"/>
            <a:r>
              <a:rPr lang="sl-SI" sz="2800" b="1" dirty="0">
                <a:solidFill>
                  <a:schemeClr val="accent1"/>
                </a:solidFill>
                <a:latin typeface="+mj-lt"/>
              </a:rPr>
              <a:t>  neskladnosti ali ni potrjeno, da je odpravilo neskladnost.</a:t>
            </a:r>
          </a:p>
          <a:p>
            <a:endParaRPr lang="en-GB" sz="2800" dirty="0"/>
          </a:p>
        </p:txBody>
      </p:sp>
      <p:pic>
        <p:nvPicPr>
          <p:cNvPr id="3" name="Slika 2" descr="Slika, ki vsebuje besede čelada&#10;&#10;Opis je samodejno ustvarjen">
            <a:extLst>
              <a:ext uri="{FF2B5EF4-FFF2-40B4-BE49-F238E27FC236}">
                <a16:creationId xmlns:a16="http://schemas.microsoft.com/office/drawing/2014/main" id="{63808BAF-42A9-A650-980D-202B2EF941D8}"/>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t="45828" r="38133"/>
          <a:stretch/>
        </p:blipFill>
        <p:spPr>
          <a:xfrm>
            <a:off x="10066499" y="0"/>
            <a:ext cx="2125501" cy="1801525"/>
          </a:xfrm>
          <a:prstGeom prst="rect">
            <a:avLst/>
          </a:prstGeom>
        </p:spPr>
      </p:pic>
      <p:pic>
        <p:nvPicPr>
          <p:cNvPr id="10" name="Označba mesta vsebine 9">
            <a:extLst>
              <a:ext uri="{FF2B5EF4-FFF2-40B4-BE49-F238E27FC236}">
                <a16:creationId xmlns:a16="http://schemas.microsoft.com/office/drawing/2014/main" id="{CC1A1E81-B98A-C6CD-FC04-7E9B56AE784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4441" y="6007605"/>
            <a:ext cx="496035" cy="662843"/>
          </a:xfrm>
        </p:spPr>
      </p:pic>
      <p:pic>
        <p:nvPicPr>
          <p:cNvPr id="8" name="Slika 7" descr="Slika, ki vsebuje besede čelada&#10;&#10;Opis je samodejno ustvarjen">
            <a:extLst>
              <a:ext uri="{FF2B5EF4-FFF2-40B4-BE49-F238E27FC236}">
                <a16:creationId xmlns:a16="http://schemas.microsoft.com/office/drawing/2014/main" id="{6040BAF0-AB53-B478-0068-1D855492FF2B}"/>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t="45828" r="38133"/>
          <a:stretch/>
        </p:blipFill>
        <p:spPr>
          <a:xfrm>
            <a:off x="14113905" y="2084160"/>
            <a:ext cx="2125501" cy="1801525"/>
          </a:xfrm>
          <a:prstGeom prst="rect">
            <a:avLst/>
          </a:prstGeom>
        </p:spPr>
      </p:pic>
      <p:pic>
        <p:nvPicPr>
          <p:cNvPr id="9" name="Picture 30" descr="Trouble Shooting - Danvers Consulting Services">
            <a:extLst>
              <a:ext uri="{FF2B5EF4-FFF2-40B4-BE49-F238E27FC236}">
                <a16:creationId xmlns:a16="http://schemas.microsoft.com/office/drawing/2014/main" id="{7A779244-3670-01A1-9511-85B5DAF20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2445" y="4067463"/>
            <a:ext cx="197167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631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803D5B-180F-A8D5-DAA4-36287190B4BE}"/>
              </a:ext>
            </a:extLst>
          </p:cNvPr>
          <p:cNvSpPr>
            <a:spLocks noGrp="1"/>
          </p:cNvSpPr>
          <p:nvPr>
            <p:ph type="title"/>
          </p:nvPr>
        </p:nvSpPr>
        <p:spPr>
          <a:xfrm>
            <a:off x="509541" y="475962"/>
            <a:ext cx="10303932" cy="1325563"/>
          </a:xfrm>
        </p:spPr>
        <p:txBody>
          <a:bodyPr/>
          <a:lstStyle/>
          <a:p>
            <a:r>
              <a:rPr lang="sl-SI" b="1" dirty="0">
                <a:solidFill>
                  <a:srgbClr val="22326A"/>
                </a:solidFill>
              </a:rPr>
              <a:t>Ključne faze obravnave neskladnosti</a:t>
            </a:r>
            <a:endParaRPr lang="en-GB" b="1" dirty="0">
              <a:solidFill>
                <a:srgbClr val="22326A"/>
              </a:solidFill>
            </a:endParaRPr>
          </a:p>
        </p:txBody>
      </p:sp>
      <p:sp>
        <p:nvSpPr>
          <p:cNvPr id="6" name="Naslov 1">
            <a:extLst>
              <a:ext uri="{FF2B5EF4-FFF2-40B4-BE49-F238E27FC236}">
                <a16:creationId xmlns:a16="http://schemas.microsoft.com/office/drawing/2014/main" id="{1B2744C1-BBAA-F845-0E71-D1E99AFDE610}"/>
              </a:ext>
            </a:extLst>
          </p:cNvPr>
          <p:cNvSpPr txBox="1">
            <a:spLocks/>
          </p:cNvSpPr>
          <p:nvPr/>
        </p:nvSpPr>
        <p:spPr>
          <a:xfrm>
            <a:off x="509541" y="1588168"/>
            <a:ext cx="10824205" cy="46505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Tx/>
              <a:buChar char="-"/>
            </a:pPr>
            <a:r>
              <a:rPr lang="sl-SI" sz="2800" b="1" dirty="0"/>
              <a:t>razmislimo o razsežnostih neskladnosti in </a:t>
            </a:r>
            <a:r>
              <a:rPr lang="sl-SI" sz="2800" b="1" dirty="0">
                <a:solidFill>
                  <a:schemeClr val="accent1"/>
                </a:solidFill>
              </a:rPr>
              <a:t>korigiramo, popravimo neposredno škodo</a:t>
            </a:r>
          </a:p>
          <a:p>
            <a:endParaRPr lang="sl-SI" sz="1000" b="1" dirty="0"/>
          </a:p>
          <a:p>
            <a:pPr marL="171450" indent="-171450">
              <a:buFontTx/>
              <a:buChar char="-"/>
            </a:pPr>
            <a:r>
              <a:rPr lang="sl-SI" sz="2800" b="1" dirty="0"/>
              <a:t>poiščemo </a:t>
            </a:r>
            <a:r>
              <a:rPr lang="sl-SI" sz="2800" b="1" dirty="0">
                <a:solidFill>
                  <a:srgbClr val="FF0000"/>
                </a:solidFill>
              </a:rPr>
              <a:t>resnične</a:t>
            </a:r>
            <a:r>
              <a:rPr lang="sl-SI" sz="2800" b="1" dirty="0"/>
              <a:t> vzroke, opredelimo dejanske in potencialne posledice</a:t>
            </a:r>
          </a:p>
          <a:p>
            <a:pPr marL="171450" indent="-171450">
              <a:buFontTx/>
              <a:buChar char="-"/>
            </a:pPr>
            <a:endParaRPr lang="sl-SI" sz="1000" b="1" dirty="0"/>
          </a:p>
          <a:p>
            <a:pPr marL="171450" indent="-171450">
              <a:buFontTx/>
              <a:buChar char="-"/>
            </a:pPr>
            <a:r>
              <a:rPr lang="sl-SI" sz="2800" b="1" dirty="0">
                <a:solidFill>
                  <a:schemeClr val="accent2"/>
                </a:solidFill>
              </a:rPr>
              <a:t>določimo ukrepe za:</a:t>
            </a:r>
          </a:p>
          <a:p>
            <a:pPr lvl="1">
              <a:lnSpc>
                <a:spcPct val="90000"/>
              </a:lnSpc>
            </a:pPr>
            <a:r>
              <a:rPr lang="sl-SI" sz="2800" b="1" dirty="0">
                <a:latin typeface="+mj-lt"/>
                <a:ea typeface="+mj-ea"/>
                <a:cs typeface="+mj-cs"/>
              </a:rPr>
              <a:t>- preprečitev </a:t>
            </a:r>
            <a:r>
              <a:rPr lang="sl-SI" sz="2800" b="1" dirty="0">
                <a:solidFill>
                  <a:srgbClr val="FF0000"/>
                </a:solidFill>
                <a:latin typeface="+mj-lt"/>
                <a:ea typeface="+mj-ea"/>
                <a:cs typeface="+mj-cs"/>
              </a:rPr>
              <a:t>širjenja </a:t>
            </a:r>
            <a:r>
              <a:rPr lang="sl-SI" sz="2800" b="1" dirty="0">
                <a:latin typeface="+mj-lt"/>
                <a:ea typeface="+mj-ea"/>
                <a:cs typeface="+mj-cs"/>
              </a:rPr>
              <a:t>neskladnosti v druge dejavnosti,</a:t>
            </a:r>
          </a:p>
          <a:p>
            <a:pPr marL="457200" lvl="1" indent="0">
              <a:lnSpc>
                <a:spcPct val="90000"/>
              </a:lnSpc>
              <a:buFontTx/>
              <a:buNone/>
            </a:pPr>
            <a:r>
              <a:rPr lang="sl-SI" sz="2800" b="1" dirty="0">
                <a:latin typeface="+mj-lt"/>
                <a:ea typeface="+mj-ea"/>
                <a:cs typeface="+mj-cs"/>
              </a:rPr>
              <a:t>- sanacijo </a:t>
            </a:r>
            <a:r>
              <a:rPr lang="sl-SI" sz="2800" b="1" dirty="0">
                <a:solidFill>
                  <a:schemeClr val="accent1"/>
                </a:solidFill>
                <a:latin typeface="+mj-lt"/>
                <a:ea typeface="+mj-ea"/>
                <a:cs typeface="+mj-cs"/>
              </a:rPr>
              <a:t>posledic, </a:t>
            </a:r>
            <a:r>
              <a:rPr lang="sl-SI" sz="2800" b="1" dirty="0">
                <a:latin typeface="+mj-lt"/>
                <a:ea typeface="+mj-ea"/>
                <a:cs typeface="+mj-cs"/>
              </a:rPr>
              <a:t>ki jih več ne moremo preprečiti,</a:t>
            </a:r>
          </a:p>
          <a:p>
            <a:pPr lvl="1">
              <a:lnSpc>
                <a:spcPct val="90000"/>
              </a:lnSpc>
            </a:pPr>
            <a:r>
              <a:rPr lang="sl-SI" sz="2800" b="1" dirty="0">
                <a:latin typeface="+mj-lt"/>
                <a:ea typeface="+mj-ea"/>
                <a:cs typeface="+mj-cs"/>
              </a:rPr>
              <a:t>- odpravo </a:t>
            </a:r>
            <a:r>
              <a:rPr lang="sl-SI" sz="2800" b="1" dirty="0">
                <a:solidFill>
                  <a:srgbClr val="FF0000"/>
                </a:solidFill>
                <a:latin typeface="+mj-lt"/>
                <a:ea typeface="+mj-ea"/>
                <a:cs typeface="+mj-cs"/>
              </a:rPr>
              <a:t>resničnih</a:t>
            </a:r>
            <a:r>
              <a:rPr lang="sl-SI" sz="2800" b="1" dirty="0">
                <a:solidFill>
                  <a:schemeClr val="accent2"/>
                </a:solidFill>
                <a:latin typeface="+mj-lt"/>
                <a:ea typeface="+mj-ea"/>
                <a:cs typeface="+mj-cs"/>
              </a:rPr>
              <a:t> </a:t>
            </a:r>
            <a:r>
              <a:rPr lang="sl-SI" sz="2800" b="1" dirty="0">
                <a:latin typeface="+mj-lt"/>
                <a:ea typeface="+mj-ea"/>
                <a:cs typeface="+mj-cs"/>
              </a:rPr>
              <a:t>vzrokov neskladnosti</a:t>
            </a:r>
          </a:p>
          <a:p>
            <a:pPr lvl="1">
              <a:lnSpc>
                <a:spcPct val="90000"/>
              </a:lnSpc>
            </a:pPr>
            <a:endParaRPr lang="sl-SI" sz="1000" b="1" dirty="0">
              <a:latin typeface="+mj-lt"/>
              <a:ea typeface="+mj-ea"/>
              <a:cs typeface="+mj-cs"/>
            </a:endParaRPr>
          </a:p>
          <a:p>
            <a:pPr marL="171450" indent="-171450">
              <a:buFontTx/>
              <a:buChar char="-"/>
            </a:pPr>
            <a:r>
              <a:rPr lang="sl-SI" sz="2800" b="1" dirty="0">
                <a:solidFill>
                  <a:schemeClr val="accent1"/>
                </a:solidFill>
              </a:rPr>
              <a:t>ugotovimo uspešnost ukrepanja, pri čemer:</a:t>
            </a:r>
          </a:p>
          <a:p>
            <a:pPr marL="457200" lvl="1" indent="0">
              <a:lnSpc>
                <a:spcPct val="90000"/>
              </a:lnSpc>
              <a:buFontTx/>
              <a:buNone/>
            </a:pPr>
            <a:r>
              <a:rPr lang="sl-SI" sz="2800" b="1" dirty="0">
                <a:latin typeface="+mj-lt"/>
                <a:ea typeface="+mj-ea"/>
                <a:cs typeface="+mj-cs"/>
              </a:rPr>
              <a:t>- opredelimo primeren obseg dokazil,</a:t>
            </a:r>
          </a:p>
          <a:p>
            <a:pPr lvl="1">
              <a:lnSpc>
                <a:spcPct val="90000"/>
              </a:lnSpc>
            </a:pPr>
            <a:r>
              <a:rPr lang="sl-SI" sz="2800" b="1" dirty="0">
                <a:latin typeface="+mj-lt"/>
                <a:ea typeface="+mj-ea"/>
                <a:cs typeface="+mj-cs"/>
              </a:rPr>
              <a:t>- opredelimo čas, v katerem se bo nabralo dovolj dokazil,</a:t>
            </a:r>
          </a:p>
          <a:p>
            <a:pPr lvl="1">
              <a:lnSpc>
                <a:spcPct val="90000"/>
              </a:lnSpc>
            </a:pPr>
            <a:r>
              <a:rPr lang="sl-SI" sz="2800" b="1" dirty="0">
                <a:latin typeface="+mj-lt"/>
                <a:ea typeface="+mj-ea"/>
                <a:cs typeface="+mj-cs"/>
              </a:rPr>
              <a:t>- določimo usposobljeno/neodvisno osebo</a:t>
            </a:r>
          </a:p>
        </p:txBody>
      </p:sp>
      <p:pic>
        <p:nvPicPr>
          <p:cNvPr id="3" name="Slika 2" descr="Slika, ki vsebuje besede čelada&#10;&#10;Opis je samodejno ustvarjen">
            <a:extLst>
              <a:ext uri="{FF2B5EF4-FFF2-40B4-BE49-F238E27FC236}">
                <a16:creationId xmlns:a16="http://schemas.microsoft.com/office/drawing/2014/main" id="{63808BAF-42A9-A650-980D-202B2EF941D8}"/>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t="45828" r="38133"/>
          <a:stretch/>
        </p:blipFill>
        <p:spPr>
          <a:xfrm>
            <a:off x="10066499" y="0"/>
            <a:ext cx="2125501" cy="1801525"/>
          </a:xfrm>
          <a:prstGeom prst="rect">
            <a:avLst/>
          </a:prstGeom>
        </p:spPr>
      </p:pic>
      <p:pic>
        <p:nvPicPr>
          <p:cNvPr id="10" name="Označba mesta vsebine 9">
            <a:extLst>
              <a:ext uri="{FF2B5EF4-FFF2-40B4-BE49-F238E27FC236}">
                <a16:creationId xmlns:a16="http://schemas.microsoft.com/office/drawing/2014/main" id="{CC1A1E81-B98A-C6CD-FC04-7E9B56AE784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4441" y="6007605"/>
            <a:ext cx="496035" cy="662843"/>
          </a:xfrm>
        </p:spPr>
      </p:pic>
      <p:pic>
        <p:nvPicPr>
          <p:cNvPr id="4" name="Picture 28">
            <a:extLst>
              <a:ext uri="{FF2B5EF4-FFF2-40B4-BE49-F238E27FC236}">
                <a16:creationId xmlns:a16="http://schemas.microsoft.com/office/drawing/2014/main" id="{7D5D5FE6-9B9D-6510-5421-496BD4C5A6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2579" y="3174997"/>
            <a:ext cx="3327897" cy="209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147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2050" name="Picture 2" descr="2 Useful Brainstorming Methods with Mind Maps | ExamTime">
            <a:extLst>
              <a:ext uri="{FF2B5EF4-FFF2-40B4-BE49-F238E27FC236}">
                <a16:creationId xmlns:a16="http://schemas.microsoft.com/office/drawing/2014/main" id="{DC264C55-876F-AA74-EEC2-F2073AFF6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910" y="3489580"/>
            <a:ext cx="2010179" cy="180152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56803D5B-180F-A8D5-DAA4-36287190B4BE}"/>
              </a:ext>
            </a:extLst>
          </p:cNvPr>
          <p:cNvSpPr>
            <a:spLocks noGrp="1"/>
          </p:cNvSpPr>
          <p:nvPr>
            <p:ph type="title"/>
          </p:nvPr>
        </p:nvSpPr>
        <p:spPr>
          <a:xfrm>
            <a:off x="509541" y="475962"/>
            <a:ext cx="10303932" cy="1325563"/>
          </a:xfrm>
        </p:spPr>
        <p:txBody>
          <a:bodyPr/>
          <a:lstStyle/>
          <a:p>
            <a:r>
              <a:rPr lang="sl-SI" b="1" dirty="0">
                <a:solidFill>
                  <a:srgbClr val="22326A"/>
                </a:solidFill>
              </a:rPr>
              <a:t>Metode analiziranja vzrokov</a:t>
            </a:r>
            <a:endParaRPr lang="en-GB" b="1" dirty="0">
              <a:solidFill>
                <a:srgbClr val="22326A"/>
              </a:solidFill>
            </a:endParaRPr>
          </a:p>
        </p:txBody>
      </p:sp>
      <p:sp>
        <p:nvSpPr>
          <p:cNvPr id="6" name="Naslov 1">
            <a:extLst>
              <a:ext uri="{FF2B5EF4-FFF2-40B4-BE49-F238E27FC236}">
                <a16:creationId xmlns:a16="http://schemas.microsoft.com/office/drawing/2014/main" id="{1B2744C1-BBAA-F845-0E71-D1E99AFDE610}"/>
              </a:ext>
            </a:extLst>
          </p:cNvPr>
          <p:cNvSpPr txBox="1">
            <a:spLocks/>
          </p:cNvSpPr>
          <p:nvPr/>
        </p:nvSpPr>
        <p:spPr>
          <a:xfrm>
            <a:off x="590182" y="1688055"/>
            <a:ext cx="10844259" cy="443302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20000"/>
              </a:lnSpc>
              <a:buFontTx/>
              <a:buChar char="-"/>
            </a:pPr>
            <a:r>
              <a:rPr lang="sl-SI" sz="2800" b="1" dirty="0">
                <a:solidFill>
                  <a:srgbClr val="FF0000"/>
                </a:solidFill>
              </a:rPr>
              <a:t>5 x Zakaj? ali analiza osnovnega vzroka</a:t>
            </a:r>
          </a:p>
          <a:p>
            <a:pPr marL="457200" indent="-457200">
              <a:lnSpc>
                <a:spcPct val="120000"/>
              </a:lnSpc>
              <a:buFontTx/>
              <a:buChar char="-"/>
            </a:pPr>
            <a:r>
              <a:rPr lang="sl-SI" sz="2800" b="1" dirty="0"/>
              <a:t>metoda 5W2H (6K1Z ali 6K5Z)</a:t>
            </a:r>
          </a:p>
          <a:p>
            <a:pPr marL="457200" indent="-457200">
              <a:lnSpc>
                <a:spcPct val="120000"/>
              </a:lnSpc>
              <a:buFontTx/>
              <a:buChar char="-"/>
            </a:pPr>
            <a:r>
              <a:rPr lang="sl-SI" sz="2800" b="1" dirty="0">
                <a:solidFill>
                  <a:schemeClr val="accent1"/>
                </a:solidFill>
              </a:rPr>
              <a:t>vzročno posledična analiza (</a:t>
            </a:r>
            <a:r>
              <a:rPr lang="sl-SI" sz="2800" b="1" dirty="0" err="1">
                <a:solidFill>
                  <a:schemeClr val="accent1"/>
                </a:solidFill>
              </a:rPr>
              <a:t>Ishikawa</a:t>
            </a:r>
            <a:r>
              <a:rPr lang="sl-SI" sz="2800" b="1" dirty="0">
                <a:solidFill>
                  <a:schemeClr val="accent1"/>
                </a:solidFill>
              </a:rPr>
              <a:t> diagram, ribja kost)</a:t>
            </a:r>
          </a:p>
          <a:p>
            <a:pPr marL="457200" indent="-457200">
              <a:lnSpc>
                <a:spcPct val="120000"/>
              </a:lnSpc>
              <a:buFontTx/>
              <a:buChar char="-"/>
            </a:pPr>
            <a:r>
              <a:rPr lang="sl-SI" sz="2800" b="1" dirty="0" err="1"/>
              <a:t>brainstorming</a:t>
            </a:r>
            <a:endParaRPr lang="sl-SI" sz="2800" b="1" dirty="0"/>
          </a:p>
          <a:p>
            <a:pPr marL="457200" indent="-457200">
              <a:lnSpc>
                <a:spcPct val="120000"/>
              </a:lnSpc>
              <a:buFontTx/>
              <a:buChar char="-"/>
            </a:pPr>
            <a:r>
              <a:rPr lang="sl-SI" sz="2800" b="1" dirty="0">
                <a:solidFill>
                  <a:schemeClr val="accent2"/>
                </a:solidFill>
              </a:rPr>
              <a:t>metoda SDCA</a:t>
            </a:r>
            <a:endParaRPr lang="en-GB" sz="2800" b="1" dirty="0">
              <a:solidFill>
                <a:schemeClr val="accent2"/>
              </a:solidFill>
            </a:endParaRPr>
          </a:p>
        </p:txBody>
      </p:sp>
      <p:pic>
        <p:nvPicPr>
          <p:cNvPr id="3" name="Slika 2" descr="Slika, ki vsebuje besede čelada&#10;&#10;Opis je samodejno ustvarjen">
            <a:extLst>
              <a:ext uri="{FF2B5EF4-FFF2-40B4-BE49-F238E27FC236}">
                <a16:creationId xmlns:a16="http://schemas.microsoft.com/office/drawing/2014/main" id="{63808BAF-42A9-A650-980D-202B2EF941D8}"/>
              </a:ext>
            </a:extLst>
          </p:cNvPr>
          <p:cNvPicPr>
            <a:picLocks noChangeAspect="1"/>
          </p:cNvPicPr>
          <p:nvPr/>
        </p:nvPicPr>
        <p:blipFill rotWithShape="1">
          <a:blip r:embed="rId4">
            <a:alphaModFix amt="30000"/>
            <a:extLst>
              <a:ext uri="{28A0092B-C50C-407E-A947-70E740481C1C}">
                <a14:useLocalDpi xmlns:a14="http://schemas.microsoft.com/office/drawing/2010/main" val="0"/>
              </a:ext>
            </a:extLst>
          </a:blip>
          <a:srcRect t="45828" r="38133"/>
          <a:stretch/>
        </p:blipFill>
        <p:spPr>
          <a:xfrm>
            <a:off x="10066499" y="0"/>
            <a:ext cx="2125501" cy="1801525"/>
          </a:xfrm>
          <a:prstGeom prst="rect">
            <a:avLst/>
          </a:prstGeom>
        </p:spPr>
      </p:pic>
      <p:pic>
        <p:nvPicPr>
          <p:cNvPr id="10" name="Označba mesta vsebine 9">
            <a:extLst>
              <a:ext uri="{FF2B5EF4-FFF2-40B4-BE49-F238E27FC236}">
                <a16:creationId xmlns:a16="http://schemas.microsoft.com/office/drawing/2014/main" id="{CC1A1E81-B98A-C6CD-FC04-7E9B56AE784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434441" y="6007605"/>
            <a:ext cx="496035" cy="662843"/>
          </a:xfrm>
        </p:spPr>
      </p:pic>
      <p:pic>
        <p:nvPicPr>
          <p:cNvPr id="5" name="Slika 4" descr="Slika, ki vsebuje besede besedilo, pisava, vrstica, posnetek zaslona&#10;&#10;Opis je samodejno ustvarjen">
            <a:extLst>
              <a:ext uri="{FF2B5EF4-FFF2-40B4-BE49-F238E27FC236}">
                <a16:creationId xmlns:a16="http://schemas.microsoft.com/office/drawing/2014/main" id="{02E41A1B-88C9-7584-6992-E545AE0E97D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4313" y="4805633"/>
            <a:ext cx="3684430" cy="1201972"/>
          </a:xfrm>
          <a:prstGeom prst="rect">
            <a:avLst/>
          </a:prstGeom>
          <a:noFill/>
          <a:ln>
            <a:noFill/>
          </a:ln>
        </p:spPr>
      </p:pic>
      <p:pic>
        <p:nvPicPr>
          <p:cNvPr id="2052" name="Picture 4" descr="5-whys Analysis using an Excel Spreadsheet Table | K Bulsuk: Full Speed  Ahead">
            <a:extLst>
              <a:ext uri="{FF2B5EF4-FFF2-40B4-BE49-F238E27FC236}">
                <a16:creationId xmlns:a16="http://schemas.microsoft.com/office/drawing/2014/main" id="{0AA1F55E-033F-8D68-F2B4-4911A2175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0864" y="842791"/>
            <a:ext cx="2861894" cy="19174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Five Whys and Two Hows to Understand a Problem | Quality Gurus">
            <a:extLst>
              <a:ext uri="{FF2B5EF4-FFF2-40B4-BE49-F238E27FC236}">
                <a16:creationId xmlns:a16="http://schemas.microsoft.com/office/drawing/2014/main" id="{7D6ABA08-9732-4D76-784F-8F430C2605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3826" y="3849386"/>
            <a:ext cx="3083861" cy="180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126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7" name="Picture 18" descr="HOW TO BE A SUCCESS IN LIFE | Our Education">
            <a:extLst>
              <a:ext uri="{FF2B5EF4-FFF2-40B4-BE49-F238E27FC236}">
                <a16:creationId xmlns:a16="http://schemas.microsoft.com/office/drawing/2014/main" id="{3DA8D4C5-6AC1-4C62-3CD4-345212AC2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506" y="2474914"/>
            <a:ext cx="3240936" cy="2187719"/>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56803D5B-180F-A8D5-DAA4-36287190B4BE}"/>
              </a:ext>
            </a:extLst>
          </p:cNvPr>
          <p:cNvSpPr>
            <a:spLocks noGrp="1"/>
          </p:cNvSpPr>
          <p:nvPr>
            <p:ph type="title"/>
          </p:nvPr>
        </p:nvSpPr>
        <p:spPr>
          <a:xfrm>
            <a:off x="509540" y="475962"/>
            <a:ext cx="11520164" cy="1325563"/>
          </a:xfrm>
        </p:spPr>
        <p:txBody>
          <a:bodyPr/>
          <a:lstStyle/>
          <a:p>
            <a:r>
              <a:rPr lang="sl-SI" b="1" dirty="0">
                <a:solidFill>
                  <a:srgbClr val="22326A"/>
                </a:solidFill>
              </a:rPr>
              <a:t>Ugotavljanje uspešnosti ukrepanja…</a:t>
            </a:r>
            <a:endParaRPr lang="en-GB" b="1" dirty="0">
              <a:solidFill>
                <a:srgbClr val="22326A"/>
              </a:solidFill>
            </a:endParaRPr>
          </a:p>
        </p:txBody>
      </p:sp>
      <p:sp>
        <p:nvSpPr>
          <p:cNvPr id="6" name="Naslov 1">
            <a:extLst>
              <a:ext uri="{FF2B5EF4-FFF2-40B4-BE49-F238E27FC236}">
                <a16:creationId xmlns:a16="http://schemas.microsoft.com/office/drawing/2014/main" id="{1B2744C1-BBAA-F845-0E71-D1E99AFDE610}"/>
              </a:ext>
            </a:extLst>
          </p:cNvPr>
          <p:cNvSpPr txBox="1">
            <a:spLocks/>
          </p:cNvSpPr>
          <p:nvPr/>
        </p:nvSpPr>
        <p:spPr>
          <a:xfrm>
            <a:off x="509541" y="1690687"/>
            <a:ext cx="10844259" cy="4433021"/>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sl-SI" sz="3000" b="1" dirty="0"/>
              <a:t>…je odgovornost akreditiranega organa, obstajati morajo objektivni dokazi -  dokumentirane informacije (zapisi). </a:t>
            </a:r>
          </a:p>
          <a:p>
            <a:r>
              <a:rPr lang="sl-SI" sz="2800" b="1" dirty="0">
                <a:solidFill>
                  <a:srgbClr val="FF0000"/>
                </a:solidFill>
              </a:rPr>
              <a:t>Te odgovornosti ni mogoče prenesti na ocenjevalno ekipo!</a:t>
            </a:r>
          </a:p>
          <a:p>
            <a:endParaRPr lang="sl-SI" sz="2800" b="1" dirty="0"/>
          </a:p>
          <a:p>
            <a:r>
              <a:rPr lang="sl-SI" sz="2800" b="1" dirty="0">
                <a:solidFill>
                  <a:schemeClr val="accent1"/>
                </a:solidFill>
              </a:rPr>
              <a:t>Ocenjevalec </a:t>
            </a:r>
            <a:r>
              <a:rPr lang="sl-SI" sz="2800" b="1" u="sng" dirty="0">
                <a:solidFill>
                  <a:schemeClr val="accent1"/>
                </a:solidFill>
              </a:rPr>
              <a:t>ne sme svetovati</a:t>
            </a:r>
            <a:r>
              <a:rPr lang="sl-SI" sz="2800" b="1" dirty="0">
                <a:solidFill>
                  <a:schemeClr val="accent1"/>
                </a:solidFill>
              </a:rPr>
              <a:t>, preveriti pa mora:</a:t>
            </a:r>
          </a:p>
          <a:p>
            <a:pPr marL="171450" indent="-171450">
              <a:buFontTx/>
              <a:buChar char="-"/>
            </a:pPr>
            <a:r>
              <a:rPr lang="sl-SI" sz="2800" b="1" dirty="0">
                <a:solidFill>
                  <a:schemeClr val="accent2"/>
                </a:solidFill>
                <a:ea typeface="+mn-ea"/>
                <a:cs typeface="+mn-cs"/>
              </a:rPr>
              <a:t>sposobnost prepoznavanja neskladnosti,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l-SI" sz="2800" b="1" dirty="0">
                <a:ea typeface="+mn-ea"/>
                <a:cs typeface="+mn-cs"/>
              </a:rPr>
              <a:t>proces obvladovanja neskladnosti </a:t>
            </a:r>
          </a:p>
          <a:p>
            <a:pPr marR="0" lvl="0" algn="l" defTabSz="914400" rtl="0" eaLnBrk="1" fontAlgn="auto" latinLnBrk="0" hangingPunct="1">
              <a:lnSpc>
                <a:spcPct val="100000"/>
              </a:lnSpc>
              <a:spcBef>
                <a:spcPts val="0"/>
              </a:spcBef>
              <a:spcAft>
                <a:spcPts val="0"/>
              </a:spcAft>
              <a:buClrTx/>
              <a:buSzTx/>
              <a:tabLst/>
              <a:defRPr/>
            </a:pPr>
            <a:r>
              <a:rPr lang="sl-SI" sz="2800" b="1" dirty="0">
                <a:ea typeface="+mn-ea"/>
                <a:cs typeface="+mn-cs"/>
              </a:rPr>
              <a:t>  (na konkretnih primerih obravnavanja neskladnosti), </a:t>
            </a:r>
          </a:p>
          <a:p>
            <a:pPr marL="171450" indent="-171450">
              <a:buFontTx/>
              <a:buChar char="-"/>
            </a:pPr>
            <a:r>
              <a:rPr lang="sl-SI" sz="2800" b="1" dirty="0">
                <a:solidFill>
                  <a:srgbClr val="FF0000"/>
                </a:solidFill>
                <a:ea typeface="+mn-ea"/>
                <a:cs typeface="+mn-cs"/>
              </a:rPr>
              <a:t>na podlagi česa se je akreditiran organ odločil glede uspešnosti ukrepov.</a:t>
            </a:r>
          </a:p>
          <a:p>
            <a:pPr marL="0" indent="0">
              <a:buFontTx/>
              <a:buNone/>
            </a:pPr>
            <a:endParaRPr lang="sl-SI" sz="2800" b="1" dirty="0"/>
          </a:p>
          <a:p>
            <a:pPr marL="0" indent="0">
              <a:buFontTx/>
              <a:buNone/>
            </a:pPr>
            <a:r>
              <a:rPr lang="sl-SI" sz="2800" b="1" dirty="0"/>
              <a:t>Sodelujejo tudi strokovni ocenjevalci (vsak na svojem strokovnem področju).</a:t>
            </a:r>
          </a:p>
          <a:p>
            <a:endParaRPr lang="en-GB" sz="2600" dirty="0"/>
          </a:p>
        </p:txBody>
      </p:sp>
      <p:pic>
        <p:nvPicPr>
          <p:cNvPr id="3" name="Slika 2" descr="Slika, ki vsebuje besede čelada&#10;&#10;Opis je samodejno ustvarjen">
            <a:extLst>
              <a:ext uri="{FF2B5EF4-FFF2-40B4-BE49-F238E27FC236}">
                <a16:creationId xmlns:a16="http://schemas.microsoft.com/office/drawing/2014/main" id="{63808BAF-42A9-A650-980D-202B2EF941D8}"/>
              </a:ext>
            </a:extLst>
          </p:cNvPr>
          <p:cNvPicPr>
            <a:picLocks noChangeAspect="1"/>
          </p:cNvPicPr>
          <p:nvPr/>
        </p:nvPicPr>
        <p:blipFill rotWithShape="1">
          <a:blip r:embed="rId4">
            <a:alphaModFix amt="30000"/>
            <a:extLst>
              <a:ext uri="{28A0092B-C50C-407E-A947-70E740481C1C}">
                <a14:useLocalDpi xmlns:a14="http://schemas.microsoft.com/office/drawing/2010/main" val="0"/>
              </a:ext>
            </a:extLst>
          </a:blip>
          <a:srcRect t="45828" r="38133"/>
          <a:stretch/>
        </p:blipFill>
        <p:spPr>
          <a:xfrm>
            <a:off x="10066499" y="0"/>
            <a:ext cx="2125501" cy="1801525"/>
          </a:xfrm>
          <a:prstGeom prst="rect">
            <a:avLst/>
          </a:prstGeom>
        </p:spPr>
      </p:pic>
      <p:pic>
        <p:nvPicPr>
          <p:cNvPr id="10" name="Označba mesta vsebine 9">
            <a:extLst>
              <a:ext uri="{FF2B5EF4-FFF2-40B4-BE49-F238E27FC236}">
                <a16:creationId xmlns:a16="http://schemas.microsoft.com/office/drawing/2014/main" id="{CC1A1E81-B98A-C6CD-FC04-7E9B56AE784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434441" y="6007605"/>
            <a:ext cx="496035" cy="662843"/>
          </a:xfrm>
        </p:spPr>
      </p:pic>
    </p:spTree>
    <p:extLst>
      <p:ext uri="{BB962C8B-B14F-4D97-AF65-F5344CB8AC3E}">
        <p14:creationId xmlns:p14="http://schemas.microsoft.com/office/powerpoint/2010/main" val="2181600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803D5B-180F-A8D5-DAA4-36287190B4BE}"/>
              </a:ext>
            </a:extLst>
          </p:cNvPr>
          <p:cNvSpPr>
            <a:spLocks noGrp="1"/>
          </p:cNvSpPr>
          <p:nvPr>
            <p:ph type="title"/>
          </p:nvPr>
        </p:nvSpPr>
        <p:spPr>
          <a:xfrm>
            <a:off x="509541" y="475962"/>
            <a:ext cx="10303932" cy="1325563"/>
          </a:xfrm>
        </p:spPr>
        <p:txBody>
          <a:bodyPr/>
          <a:lstStyle/>
          <a:p>
            <a:r>
              <a:rPr lang="sl-SI" b="1" dirty="0">
                <a:solidFill>
                  <a:srgbClr val="22326A"/>
                </a:solidFill>
              </a:rPr>
              <a:t>Neskladnosti med ocenjevanjem…</a:t>
            </a:r>
            <a:endParaRPr lang="en-GB" b="1" dirty="0">
              <a:solidFill>
                <a:srgbClr val="22326A"/>
              </a:solidFill>
            </a:endParaRPr>
          </a:p>
        </p:txBody>
      </p:sp>
      <p:sp>
        <p:nvSpPr>
          <p:cNvPr id="6" name="Naslov 1">
            <a:extLst>
              <a:ext uri="{FF2B5EF4-FFF2-40B4-BE49-F238E27FC236}">
                <a16:creationId xmlns:a16="http://schemas.microsoft.com/office/drawing/2014/main" id="{1B2744C1-BBAA-F845-0E71-D1E99AFDE610}"/>
              </a:ext>
            </a:extLst>
          </p:cNvPr>
          <p:cNvSpPr txBox="1">
            <a:spLocks/>
          </p:cNvSpPr>
          <p:nvPr/>
        </p:nvSpPr>
        <p:spPr>
          <a:xfrm>
            <a:off x="509541" y="1690687"/>
            <a:ext cx="10844259" cy="4691351"/>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2800" b="1" dirty="0">
                <a:ea typeface="+mn-ea"/>
                <a:cs typeface="+mn-cs"/>
              </a:rPr>
              <a:t>…pišejo ocenjevalci praviloma sproti, sočasno se s predstavniki akreditiranega organa dogovarjajo glede primernih ukrepov, rokov in dokazil:</a:t>
            </a:r>
          </a:p>
          <a:p>
            <a:pPr>
              <a:lnSpc>
                <a:spcPct val="100000"/>
              </a:lnSpc>
            </a:pPr>
            <a:endParaRPr lang="sl-SI" sz="2800" b="1" dirty="0">
              <a:ea typeface="+mn-ea"/>
              <a:cs typeface="+mn-cs"/>
            </a:endParaRPr>
          </a:p>
          <a:p>
            <a:pPr marL="171450" indent="-171450">
              <a:lnSpc>
                <a:spcPct val="100000"/>
              </a:lnSpc>
              <a:buFontTx/>
              <a:buChar char="-"/>
            </a:pPr>
            <a:r>
              <a:rPr lang="sl-SI" sz="2800" b="1" dirty="0">
                <a:solidFill>
                  <a:srgbClr val="FF0000"/>
                </a:solidFill>
                <a:ea typeface="+mn-ea"/>
                <a:cs typeface="+mn-cs"/>
              </a:rPr>
              <a:t>neposreden vpliv na rezultate akreditirane dejavnosti </a:t>
            </a:r>
            <a:r>
              <a:rPr lang="sl-SI" sz="2800" b="1" dirty="0">
                <a:ea typeface="+mn-ea"/>
                <a:cs typeface="+mn-cs"/>
              </a:rPr>
              <a:t>- roki za ukrepe so kratki, izjava akreditiranega organa,</a:t>
            </a:r>
          </a:p>
          <a:p>
            <a:pPr marL="171450" indent="-171450">
              <a:lnSpc>
                <a:spcPct val="100000"/>
              </a:lnSpc>
              <a:buFontTx/>
              <a:buChar char="-"/>
            </a:pPr>
            <a:endParaRPr lang="sl-SI" sz="2800" b="1" dirty="0">
              <a:ea typeface="+mn-ea"/>
              <a:cs typeface="+mn-cs"/>
            </a:endParaRPr>
          </a:p>
          <a:p>
            <a:pPr marL="171450" indent="-171450">
              <a:lnSpc>
                <a:spcPct val="100000"/>
              </a:lnSpc>
              <a:buFontTx/>
              <a:buChar char="-"/>
            </a:pPr>
            <a:r>
              <a:rPr lang="sl-SI" sz="2800" b="1" dirty="0">
                <a:solidFill>
                  <a:schemeClr val="accent2"/>
                </a:solidFill>
                <a:ea typeface="+mn-ea"/>
                <a:cs typeface="+mn-cs"/>
              </a:rPr>
              <a:t>kompleksni problemi </a:t>
            </a:r>
            <a:r>
              <a:rPr lang="sl-SI" sz="2800" b="1" dirty="0">
                <a:ea typeface="+mn-ea"/>
                <a:cs typeface="+mn-cs"/>
              </a:rPr>
              <a:t>- akreditiran organ </a:t>
            </a:r>
          </a:p>
          <a:p>
            <a:pPr>
              <a:lnSpc>
                <a:spcPct val="100000"/>
              </a:lnSpc>
            </a:pPr>
            <a:r>
              <a:rPr lang="sl-SI" sz="2800" b="1" dirty="0">
                <a:ea typeface="+mn-ea"/>
                <a:cs typeface="+mn-cs"/>
              </a:rPr>
              <a:t>  pripravi predlog ukrepov do zaključnega sestanka.</a:t>
            </a:r>
          </a:p>
          <a:p>
            <a:pPr>
              <a:lnSpc>
                <a:spcPct val="100000"/>
              </a:lnSpc>
            </a:pPr>
            <a:endParaRPr lang="sl-SI" sz="2800" b="1" dirty="0">
              <a:ea typeface="+mn-ea"/>
              <a:cs typeface="+mn-cs"/>
            </a:endParaRPr>
          </a:p>
          <a:p>
            <a:pPr marL="171450" indent="-171450">
              <a:lnSpc>
                <a:spcPct val="100000"/>
              </a:lnSpc>
              <a:buFontTx/>
              <a:buChar char="-"/>
            </a:pPr>
            <a:r>
              <a:rPr lang="sl-SI" sz="2800" b="1" dirty="0">
                <a:solidFill>
                  <a:schemeClr val="accent1"/>
                </a:solidFill>
                <a:ea typeface="+mn-ea"/>
                <a:cs typeface="+mn-cs"/>
              </a:rPr>
              <a:t>naknadni predlogi ukrepov </a:t>
            </a:r>
            <a:r>
              <a:rPr lang="sl-SI" sz="2800" b="1" dirty="0">
                <a:ea typeface="+mn-ea"/>
                <a:cs typeface="+mn-cs"/>
              </a:rPr>
              <a:t>le v izjemnih primerih!</a:t>
            </a:r>
          </a:p>
          <a:p>
            <a:pPr marL="171450" indent="-171450">
              <a:lnSpc>
                <a:spcPct val="100000"/>
              </a:lnSpc>
              <a:buFontTx/>
              <a:buChar char="-"/>
            </a:pPr>
            <a:endParaRPr lang="sl-SI" sz="2800" b="1" dirty="0">
              <a:ea typeface="+mn-ea"/>
              <a:cs typeface="+mn-cs"/>
            </a:endParaRPr>
          </a:p>
          <a:p>
            <a:pPr marL="171450" indent="-171450">
              <a:lnSpc>
                <a:spcPct val="100000"/>
              </a:lnSpc>
              <a:buFontTx/>
              <a:buChar char="-"/>
            </a:pPr>
            <a:r>
              <a:rPr lang="sl-SI" sz="2800" b="1" dirty="0">
                <a:ea typeface="+mn-ea"/>
                <a:cs typeface="+mn-cs"/>
              </a:rPr>
              <a:t>kritične neskladnosti (npr. </a:t>
            </a:r>
            <a:r>
              <a:rPr lang="sl-SI" sz="2800" b="1" u="sng" dirty="0">
                <a:ea typeface="+mn-ea"/>
                <a:cs typeface="+mn-cs"/>
              </a:rPr>
              <a:t>ponavljanje pomembnih neskladnosti</a:t>
            </a:r>
            <a:r>
              <a:rPr lang="sl-SI" sz="2800" b="1" dirty="0">
                <a:ea typeface="+mn-ea"/>
                <a:cs typeface="+mn-cs"/>
              </a:rPr>
              <a:t>) - lahko pomenijo začasni odvzem akreditacije.</a:t>
            </a:r>
          </a:p>
        </p:txBody>
      </p:sp>
      <p:pic>
        <p:nvPicPr>
          <p:cNvPr id="3" name="Slika 2" descr="Slika, ki vsebuje besede čelada&#10;&#10;Opis je samodejno ustvarjen">
            <a:extLst>
              <a:ext uri="{FF2B5EF4-FFF2-40B4-BE49-F238E27FC236}">
                <a16:creationId xmlns:a16="http://schemas.microsoft.com/office/drawing/2014/main" id="{63808BAF-42A9-A650-980D-202B2EF941D8}"/>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t="45828" r="38133"/>
          <a:stretch/>
        </p:blipFill>
        <p:spPr>
          <a:xfrm>
            <a:off x="10066499" y="0"/>
            <a:ext cx="2125501" cy="1801525"/>
          </a:xfrm>
          <a:prstGeom prst="rect">
            <a:avLst/>
          </a:prstGeom>
        </p:spPr>
      </p:pic>
      <p:pic>
        <p:nvPicPr>
          <p:cNvPr id="10" name="Označba mesta vsebine 9">
            <a:extLst>
              <a:ext uri="{FF2B5EF4-FFF2-40B4-BE49-F238E27FC236}">
                <a16:creationId xmlns:a16="http://schemas.microsoft.com/office/drawing/2014/main" id="{CC1A1E81-B98A-C6CD-FC04-7E9B56AE784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4441" y="6007605"/>
            <a:ext cx="496035" cy="662843"/>
          </a:xfrm>
        </p:spPr>
      </p:pic>
      <p:pic>
        <p:nvPicPr>
          <p:cNvPr id="4" name="Picture 20" descr="40+ Checkbox Clipart Pictures Illustrations, Royalty-Free Vector Graphics &amp;  Clip Art - iStock">
            <a:extLst>
              <a:ext uri="{FF2B5EF4-FFF2-40B4-BE49-F238E27FC236}">
                <a16:creationId xmlns:a16="http://schemas.microsoft.com/office/drawing/2014/main" id="{07FF2857-BD51-756A-6046-1F86333C77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0664" y="3191019"/>
            <a:ext cx="1974202" cy="180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688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4" name="Picture 22" descr="Duties and Human Mind - Pictured As Word Duties Inside a Head To Symbolize  Relation between Duties and the Human Psyche, 3d Stock Illustration -  Illustration of trait, analogy: 172336564">
            <a:extLst>
              <a:ext uri="{FF2B5EF4-FFF2-40B4-BE49-F238E27FC236}">
                <a16:creationId xmlns:a16="http://schemas.microsoft.com/office/drawing/2014/main" id="{2A03251B-7DF4-810D-81FC-EC6C906C4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59" y="2739953"/>
            <a:ext cx="2088571" cy="162747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56803D5B-180F-A8D5-DAA4-36287190B4BE}"/>
              </a:ext>
            </a:extLst>
          </p:cNvPr>
          <p:cNvSpPr>
            <a:spLocks noGrp="1"/>
          </p:cNvSpPr>
          <p:nvPr>
            <p:ph type="title"/>
          </p:nvPr>
        </p:nvSpPr>
        <p:spPr>
          <a:xfrm>
            <a:off x="509541" y="475962"/>
            <a:ext cx="10924900" cy="1325563"/>
          </a:xfrm>
        </p:spPr>
        <p:txBody>
          <a:bodyPr/>
          <a:lstStyle/>
          <a:p>
            <a:r>
              <a:rPr lang="sl-SI" b="1" dirty="0">
                <a:solidFill>
                  <a:srgbClr val="22326A"/>
                </a:solidFill>
              </a:rPr>
              <a:t>Obveznosti ocenjevanega organa po ocenjevanju</a:t>
            </a:r>
            <a:endParaRPr lang="en-GB" b="1" dirty="0">
              <a:solidFill>
                <a:srgbClr val="22326A"/>
              </a:solidFill>
            </a:endParaRPr>
          </a:p>
        </p:txBody>
      </p:sp>
      <p:sp>
        <p:nvSpPr>
          <p:cNvPr id="6" name="Naslov 1">
            <a:extLst>
              <a:ext uri="{FF2B5EF4-FFF2-40B4-BE49-F238E27FC236}">
                <a16:creationId xmlns:a16="http://schemas.microsoft.com/office/drawing/2014/main" id="{1B2744C1-BBAA-F845-0E71-D1E99AFDE610}"/>
              </a:ext>
            </a:extLst>
          </p:cNvPr>
          <p:cNvSpPr txBox="1">
            <a:spLocks/>
          </p:cNvSpPr>
          <p:nvPr/>
        </p:nvSpPr>
        <p:spPr>
          <a:xfrm>
            <a:off x="633845" y="1690687"/>
            <a:ext cx="10719955" cy="4691351"/>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solidFill>
                  <a:srgbClr val="FF0000"/>
                </a:solidFill>
              </a:rPr>
              <a:t>- obravnavati mora neskladnosti po svojem postopku </a:t>
            </a:r>
            <a:r>
              <a:rPr lang="sl-SI" sz="2800" b="1" dirty="0"/>
              <a:t>in po podrobnejši analizi njenih vzrokov in razsežnosti </a:t>
            </a:r>
            <a:r>
              <a:rPr lang="sl-SI" sz="2800" b="1" dirty="0">
                <a:solidFill>
                  <a:srgbClr val="FF0000"/>
                </a:solidFill>
              </a:rPr>
              <a:t>po potrebi dopolniti ukrepe</a:t>
            </a:r>
            <a:r>
              <a:rPr lang="sl-SI" sz="28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2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2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2800" b="1" dirty="0"/>
              <a:t>                          - </a:t>
            </a:r>
            <a:r>
              <a:rPr lang="sl-SI" sz="2800" b="1" dirty="0">
                <a:solidFill>
                  <a:schemeClr val="accent1"/>
                </a:solidFill>
              </a:rPr>
              <a:t>o tem mora poročati SA </a:t>
            </a:r>
            <a:r>
              <a:rPr lang="sl-SI" sz="2800" b="1" dirty="0"/>
              <a:t>v svojem Poročilu o ukrepih </a:t>
            </a:r>
            <a:r>
              <a:rPr lang="sl-SI" sz="2800" b="1" dirty="0">
                <a:solidFill>
                  <a:schemeClr val="accent1"/>
                </a:solidFill>
              </a:rPr>
              <a:t>ter</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2800" b="1" dirty="0">
                <a:solidFill>
                  <a:schemeClr val="accent1"/>
                </a:solidFill>
              </a:rPr>
              <a:t>                          priložiti dokazila, </a:t>
            </a:r>
            <a:r>
              <a:rPr lang="sl-SI" sz="2800" b="1" dirty="0"/>
              <a:t>ki so skladna z njegovimi dognanji pri</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2800" b="1" dirty="0"/>
              <a:t>                          obravnavi neskladnosti.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2800" b="1" dirty="0"/>
          </a:p>
          <a:p>
            <a:pPr lvl="0">
              <a:lnSpc>
                <a:spcPct val="100000"/>
              </a:lnSpc>
              <a:spcBef>
                <a:spcPts val="0"/>
              </a:spcBef>
              <a:defRPr/>
            </a:pPr>
            <a:r>
              <a:rPr lang="sl-SI" sz="2800" b="1" dirty="0"/>
              <a:t>- skupaj s Poročilom o ukrepih </a:t>
            </a:r>
            <a:r>
              <a:rPr lang="sl-SI" sz="2800" b="1" dirty="0">
                <a:solidFill>
                  <a:schemeClr val="accent2"/>
                </a:solidFill>
              </a:rPr>
              <a:t>lahko tudi sicer predloži širši obseg dokazil od določenega na ocenjevanju </a:t>
            </a:r>
            <a:r>
              <a:rPr lang="sl-SI" sz="2800" b="1" dirty="0"/>
              <a:t>(dodatno pojasni obseg svojega ukrepanja). </a:t>
            </a:r>
          </a:p>
          <a:p>
            <a:pPr lvl="0">
              <a:lnSpc>
                <a:spcPct val="100000"/>
              </a:lnSpc>
              <a:spcBef>
                <a:spcPts val="0"/>
              </a:spcBef>
              <a:defRPr/>
            </a:pPr>
            <a:r>
              <a:rPr lang="sl-SI" sz="2800" b="1" dirty="0"/>
              <a:t> </a:t>
            </a:r>
          </a:p>
          <a:p>
            <a:pPr lvl="0">
              <a:lnSpc>
                <a:spcPct val="100000"/>
              </a:lnSpc>
              <a:spcBef>
                <a:spcPts val="0"/>
              </a:spcBef>
              <a:defRPr/>
            </a:pPr>
            <a:r>
              <a:rPr lang="sl-SI" sz="2800" b="1" dirty="0"/>
              <a:t>S tem se najverjetneje izogne zahtevku za dodatne informacije in dokazila! </a:t>
            </a:r>
          </a:p>
          <a:p>
            <a:endParaRPr lang="sl-SI" sz="2800" dirty="0"/>
          </a:p>
          <a:p>
            <a:endParaRPr lang="en-GB" sz="2800" dirty="0"/>
          </a:p>
        </p:txBody>
      </p:sp>
      <p:pic>
        <p:nvPicPr>
          <p:cNvPr id="3" name="Slika 2" descr="Slika, ki vsebuje besede čelada&#10;&#10;Opis je samodejno ustvarjen">
            <a:extLst>
              <a:ext uri="{FF2B5EF4-FFF2-40B4-BE49-F238E27FC236}">
                <a16:creationId xmlns:a16="http://schemas.microsoft.com/office/drawing/2014/main" id="{63808BAF-42A9-A650-980D-202B2EF941D8}"/>
              </a:ext>
            </a:extLst>
          </p:cNvPr>
          <p:cNvPicPr>
            <a:picLocks noChangeAspect="1"/>
          </p:cNvPicPr>
          <p:nvPr/>
        </p:nvPicPr>
        <p:blipFill rotWithShape="1">
          <a:blip r:embed="rId4">
            <a:alphaModFix amt="30000"/>
            <a:extLst>
              <a:ext uri="{28A0092B-C50C-407E-A947-70E740481C1C}">
                <a14:useLocalDpi xmlns:a14="http://schemas.microsoft.com/office/drawing/2010/main" val="0"/>
              </a:ext>
            </a:extLst>
          </a:blip>
          <a:srcRect t="45828" r="38133"/>
          <a:stretch/>
        </p:blipFill>
        <p:spPr>
          <a:xfrm>
            <a:off x="10066499" y="0"/>
            <a:ext cx="2125501" cy="1801525"/>
          </a:xfrm>
          <a:prstGeom prst="rect">
            <a:avLst/>
          </a:prstGeom>
        </p:spPr>
      </p:pic>
      <p:pic>
        <p:nvPicPr>
          <p:cNvPr id="10" name="Označba mesta vsebine 9">
            <a:extLst>
              <a:ext uri="{FF2B5EF4-FFF2-40B4-BE49-F238E27FC236}">
                <a16:creationId xmlns:a16="http://schemas.microsoft.com/office/drawing/2014/main" id="{CC1A1E81-B98A-C6CD-FC04-7E9B56AE784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434441" y="6007605"/>
            <a:ext cx="496035" cy="662843"/>
          </a:xfrm>
        </p:spPr>
      </p:pic>
    </p:spTree>
    <p:extLst>
      <p:ext uri="{BB962C8B-B14F-4D97-AF65-F5344CB8AC3E}">
        <p14:creationId xmlns:p14="http://schemas.microsoft.com/office/powerpoint/2010/main" val="797715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2461</TotalTime>
  <Words>2689</Words>
  <Application>Microsoft Office PowerPoint</Application>
  <PresentationFormat>Širokozaslonsko</PresentationFormat>
  <Paragraphs>202</Paragraphs>
  <Slides>12</Slides>
  <Notes>10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12</vt:i4>
      </vt:variant>
    </vt:vector>
  </HeadingPairs>
  <TitlesOfParts>
    <vt:vector size="17" baseType="lpstr">
      <vt:lpstr>Arial</vt:lpstr>
      <vt:lpstr>Calibri</vt:lpstr>
      <vt:lpstr>Calibri Light</vt:lpstr>
      <vt:lpstr>Times New Roman</vt:lpstr>
      <vt:lpstr>Officeova tema</vt:lpstr>
      <vt:lpstr>Obravnava neskladnosti v povezavi s postopkom akreditiranja</vt:lpstr>
      <vt:lpstr>Akreditacija…</vt:lpstr>
      <vt:lpstr>Postopki akreditiranih organov za obravnavo neskladnosti (problemov) so pogosto premalo učinkoviti! Zakaj? </vt:lpstr>
      <vt:lpstr>Proces obravnave neskladnosti…</vt:lpstr>
      <vt:lpstr>Ključne faze obravnave neskladnosti</vt:lpstr>
      <vt:lpstr>Metode analiziranja vzrokov</vt:lpstr>
      <vt:lpstr>Ugotavljanje uspešnosti ukrepanja…</vt:lpstr>
      <vt:lpstr>Neskladnosti med ocenjevanjem…</vt:lpstr>
      <vt:lpstr>Obveznosti ocenjevanega organa po ocenjevanju</vt:lpstr>
      <vt:lpstr>Pri pregledu učinkovitosti odprave neskladnosti…</vt:lpstr>
      <vt:lpstr>PowerPointova predstavitev</vt:lpstr>
      <vt:lpstr>Hvala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 predavanja</dc:title>
  <dc:creator>Luka Križnik</dc:creator>
  <cp:lastModifiedBy>Karmen Ribič</cp:lastModifiedBy>
  <cp:revision>65</cp:revision>
  <dcterms:created xsi:type="dcterms:W3CDTF">2022-05-17T07:53:24Z</dcterms:created>
  <dcterms:modified xsi:type="dcterms:W3CDTF">2023-06-07T05:03:24Z</dcterms:modified>
</cp:coreProperties>
</file>