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handoutMasterIdLst>
    <p:handoutMasterId r:id="rId35"/>
  </p:handoutMasterIdLst>
  <p:sldIdLst>
    <p:sldId id="498" r:id="rId2"/>
    <p:sldId id="499" r:id="rId3"/>
    <p:sldId id="589" r:id="rId4"/>
    <p:sldId id="590" r:id="rId5"/>
    <p:sldId id="545" r:id="rId6"/>
    <p:sldId id="546" r:id="rId7"/>
    <p:sldId id="547" r:id="rId8"/>
    <p:sldId id="548" r:id="rId9"/>
    <p:sldId id="373" r:id="rId10"/>
    <p:sldId id="553" r:id="rId11"/>
    <p:sldId id="555" r:id="rId12"/>
    <p:sldId id="556" r:id="rId13"/>
    <p:sldId id="500" r:id="rId14"/>
    <p:sldId id="557" r:id="rId15"/>
    <p:sldId id="388" r:id="rId16"/>
    <p:sldId id="562" r:id="rId17"/>
    <p:sldId id="564" r:id="rId18"/>
    <p:sldId id="565" r:id="rId19"/>
    <p:sldId id="501" r:id="rId20"/>
    <p:sldId id="566" r:id="rId21"/>
    <p:sldId id="549" r:id="rId22"/>
    <p:sldId id="571" r:id="rId23"/>
    <p:sldId id="574" r:id="rId24"/>
    <p:sldId id="575" r:id="rId25"/>
    <p:sldId id="502" r:id="rId26"/>
    <p:sldId id="576" r:id="rId27"/>
    <p:sldId id="400" r:id="rId28"/>
    <p:sldId id="581" r:id="rId29"/>
    <p:sldId id="583" r:id="rId30"/>
    <p:sldId id="584" r:id="rId31"/>
    <p:sldId id="503" r:id="rId32"/>
    <p:sldId id="588" r:id="rId33"/>
    <p:sldId id="580" r:id="rId34"/>
  </p:sldIdLst>
  <p:sldSz cx="12192000" cy="6858000"/>
  <p:notesSz cx="9945688" cy="6858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BCD50-C1B3-4AA6-A7AE-3C03F3DE44D1}" type="doc">
      <dgm:prSet loTypeId="urn:microsoft.com/office/officeart/2009/layout/CircleArrowProcess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sl-SI"/>
        </a:p>
      </dgm:t>
    </dgm:pt>
    <dgm:pt modelId="{7EA8AFE3-7BC0-41F2-AFD1-37C302750976}">
      <dgm:prSet phldrT="[besedilo]" custT="1"/>
      <dgm:spPr/>
      <dgm:t>
        <a:bodyPr/>
        <a:lstStyle/>
        <a:p>
          <a:r>
            <a:rPr lang="sl-SI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SPREJEMANJE</a:t>
          </a:r>
        </a:p>
      </dgm:t>
    </dgm:pt>
    <dgm:pt modelId="{ED763096-44A4-4BEC-9D68-4E07E7164CF2}" type="parTrans" cxnId="{B872D55A-5343-4D90-A6E9-777573276961}">
      <dgm:prSet/>
      <dgm:spPr/>
      <dgm:t>
        <a:bodyPr/>
        <a:lstStyle/>
        <a:p>
          <a:endParaRPr lang="sl-SI"/>
        </a:p>
      </dgm:t>
    </dgm:pt>
    <dgm:pt modelId="{A51CCB7B-4932-40EF-AB17-0E133A55DDB2}" type="sibTrans" cxnId="{B872D55A-5343-4D90-A6E9-777573276961}">
      <dgm:prSet/>
      <dgm:spPr/>
      <dgm:t>
        <a:bodyPr/>
        <a:lstStyle/>
        <a:p>
          <a:endParaRPr lang="sl-SI"/>
        </a:p>
      </dgm:t>
    </dgm:pt>
    <dgm:pt modelId="{DF591F4C-CA2B-4A63-A900-C454E7BA8779}">
      <dgm:prSet phldrT="[besedilo]" custT="1"/>
      <dgm:spPr/>
      <dgm:t>
        <a:bodyPr/>
        <a:lstStyle/>
        <a:p>
          <a:r>
            <a:rPr lang="sl-SI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OBDELAVA</a:t>
          </a:r>
        </a:p>
      </dgm:t>
    </dgm:pt>
    <dgm:pt modelId="{5894FDCE-B84B-41E5-AF24-F81498C39B94}" type="parTrans" cxnId="{18EE4B81-0188-4103-BE14-61BC3901E698}">
      <dgm:prSet/>
      <dgm:spPr/>
      <dgm:t>
        <a:bodyPr/>
        <a:lstStyle/>
        <a:p>
          <a:endParaRPr lang="sl-SI"/>
        </a:p>
      </dgm:t>
    </dgm:pt>
    <dgm:pt modelId="{82A55AF4-D1EC-42AA-8DD4-71EE3956A644}" type="sibTrans" cxnId="{18EE4B81-0188-4103-BE14-61BC3901E698}">
      <dgm:prSet/>
      <dgm:spPr/>
      <dgm:t>
        <a:bodyPr/>
        <a:lstStyle/>
        <a:p>
          <a:endParaRPr lang="sl-SI"/>
        </a:p>
      </dgm:t>
    </dgm:pt>
    <dgm:pt modelId="{2191C898-9A3E-4AC5-925F-68ADC34663CD}">
      <dgm:prSet phldrT="[besedilo]" custT="1"/>
      <dgm:spPr/>
      <dgm:t>
        <a:bodyPr/>
        <a:lstStyle/>
        <a:p>
          <a:r>
            <a:rPr lang="sl-SI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ODLOČITEV</a:t>
          </a:r>
        </a:p>
      </dgm:t>
    </dgm:pt>
    <dgm:pt modelId="{632E3104-572F-42D6-B3A5-5E0F697E92F5}" type="parTrans" cxnId="{C187FD72-D0A3-48FD-90C6-1D8199FD1650}">
      <dgm:prSet/>
      <dgm:spPr/>
      <dgm:t>
        <a:bodyPr/>
        <a:lstStyle/>
        <a:p>
          <a:endParaRPr lang="sl-SI"/>
        </a:p>
      </dgm:t>
    </dgm:pt>
    <dgm:pt modelId="{A0821E78-ADB1-45C2-8DB6-4F7926E98C7C}" type="sibTrans" cxnId="{C187FD72-D0A3-48FD-90C6-1D8199FD1650}">
      <dgm:prSet/>
      <dgm:spPr/>
      <dgm:t>
        <a:bodyPr/>
        <a:lstStyle/>
        <a:p>
          <a:endParaRPr lang="sl-SI"/>
        </a:p>
      </dgm:t>
    </dgm:pt>
    <dgm:pt modelId="{32B96F2A-9BC6-42B7-88A1-7F3F913FF8C4}" type="pres">
      <dgm:prSet presAssocID="{682BCD50-C1B3-4AA6-A7AE-3C03F3DE44D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0529A2F-9339-4EAC-99EE-913FDEE38128}" type="pres">
      <dgm:prSet presAssocID="{7EA8AFE3-7BC0-41F2-AFD1-37C302750976}" presName="Accent1" presStyleCnt="0"/>
      <dgm:spPr/>
    </dgm:pt>
    <dgm:pt modelId="{15845DDF-F496-4555-B46B-9811D2F6B7A4}" type="pres">
      <dgm:prSet presAssocID="{7EA8AFE3-7BC0-41F2-AFD1-37C302750976}" presName="Accent" presStyleLbl="node1" presStyleIdx="0" presStyleCnt="3"/>
      <dgm:spPr/>
    </dgm:pt>
    <dgm:pt modelId="{A8092666-2020-40D3-98E9-E880EC264E32}" type="pres">
      <dgm:prSet presAssocID="{7EA8AFE3-7BC0-41F2-AFD1-37C302750976}" presName="Parent1" presStyleLbl="revTx" presStyleIdx="0" presStyleCnt="3" custScaleX="123097">
        <dgm:presLayoutVars>
          <dgm:chMax val="1"/>
          <dgm:chPref val="1"/>
          <dgm:bulletEnabled val="1"/>
        </dgm:presLayoutVars>
      </dgm:prSet>
      <dgm:spPr/>
    </dgm:pt>
    <dgm:pt modelId="{B56A58D9-CA82-4AA9-8790-2A9DC889EA28}" type="pres">
      <dgm:prSet presAssocID="{DF591F4C-CA2B-4A63-A900-C454E7BA8779}" presName="Accent2" presStyleCnt="0"/>
      <dgm:spPr/>
    </dgm:pt>
    <dgm:pt modelId="{53DEECA6-B945-4F52-B80A-2AC69F7539D2}" type="pres">
      <dgm:prSet presAssocID="{DF591F4C-CA2B-4A63-A900-C454E7BA8779}" presName="Accent" presStyleLbl="node1" presStyleIdx="1" presStyleCnt="3"/>
      <dgm:spPr/>
    </dgm:pt>
    <dgm:pt modelId="{F3870EDC-DEDB-433A-9A3C-FE392C27314A}" type="pres">
      <dgm:prSet presAssocID="{DF591F4C-CA2B-4A63-A900-C454E7BA877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92C360A-CDEA-4894-805E-6E8F1F6A44F5}" type="pres">
      <dgm:prSet presAssocID="{2191C898-9A3E-4AC5-925F-68ADC34663CD}" presName="Accent3" presStyleCnt="0"/>
      <dgm:spPr/>
    </dgm:pt>
    <dgm:pt modelId="{27B5F8A3-9A52-490C-8313-DD6D37B200E8}" type="pres">
      <dgm:prSet presAssocID="{2191C898-9A3E-4AC5-925F-68ADC34663CD}" presName="Accent" presStyleLbl="node1" presStyleIdx="2" presStyleCnt="3"/>
      <dgm:spPr/>
    </dgm:pt>
    <dgm:pt modelId="{36D91FE4-9D5F-4D5C-824A-787A358C16EB}" type="pres">
      <dgm:prSet presAssocID="{2191C898-9A3E-4AC5-925F-68ADC34663C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1F02F0A-D2E0-40BA-A3B6-BE828819D8C5}" type="presOf" srcId="{DF591F4C-CA2B-4A63-A900-C454E7BA8779}" destId="{F3870EDC-DEDB-433A-9A3C-FE392C27314A}" srcOrd="0" destOrd="0" presId="urn:microsoft.com/office/officeart/2009/layout/CircleArrowProcess"/>
    <dgm:cxn modelId="{E60FC942-2B06-43FA-B6CE-FE4E82ADB4DF}" type="presOf" srcId="{2191C898-9A3E-4AC5-925F-68ADC34663CD}" destId="{36D91FE4-9D5F-4D5C-824A-787A358C16EB}" srcOrd="0" destOrd="0" presId="urn:microsoft.com/office/officeart/2009/layout/CircleArrowProcess"/>
    <dgm:cxn modelId="{69424D65-377B-4D1B-9ECA-B9DF1DBC69DD}" type="presOf" srcId="{682BCD50-C1B3-4AA6-A7AE-3C03F3DE44D1}" destId="{32B96F2A-9BC6-42B7-88A1-7F3F913FF8C4}" srcOrd="0" destOrd="0" presId="urn:microsoft.com/office/officeart/2009/layout/CircleArrowProcess"/>
    <dgm:cxn modelId="{C187FD72-D0A3-48FD-90C6-1D8199FD1650}" srcId="{682BCD50-C1B3-4AA6-A7AE-3C03F3DE44D1}" destId="{2191C898-9A3E-4AC5-925F-68ADC34663CD}" srcOrd="2" destOrd="0" parTransId="{632E3104-572F-42D6-B3A5-5E0F697E92F5}" sibTransId="{A0821E78-ADB1-45C2-8DB6-4F7926E98C7C}"/>
    <dgm:cxn modelId="{B872D55A-5343-4D90-A6E9-777573276961}" srcId="{682BCD50-C1B3-4AA6-A7AE-3C03F3DE44D1}" destId="{7EA8AFE3-7BC0-41F2-AFD1-37C302750976}" srcOrd="0" destOrd="0" parTransId="{ED763096-44A4-4BEC-9D68-4E07E7164CF2}" sibTransId="{A51CCB7B-4932-40EF-AB17-0E133A55DDB2}"/>
    <dgm:cxn modelId="{18EE4B81-0188-4103-BE14-61BC3901E698}" srcId="{682BCD50-C1B3-4AA6-A7AE-3C03F3DE44D1}" destId="{DF591F4C-CA2B-4A63-A900-C454E7BA8779}" srcOrd="1" destOrd="0" parTransId="{5894FDCE-B84B-41E5-AF24-F81498C39B94}" sibTransId="{82A55AF4-D1EC-42AA-8DD4-71EE3956A644}"/>
    <dgm:cxn modelId="{815705B5-B20A-4649-96EA-B21C9058CEAB}" type="presOf" srcId="{7EA8AFE3-7BC0-41F2-AFD1-37C302750976}" destId="{A8092666-2020-40D3-98E9-E880EC264E32}" srcOrd="0" destOrd="0" presId="urn:microsoft.com/office/officeart/2009/layout/CircleArrowProcess"/>
    <dgm:cxn modelId="{1AC9672F-1ADE-4942-9C8E-79FD6F83FD8D}" type="presParOf" srcId="{32B96F2A-9BC6-42B7-88A1-7F3F913FF8C4}" destId="{30529A2F-9339-4EAC-99EE-913FDEE38128}" srcOrd="0" destOrd="0" presId="urn:microsoft.com/office/officeart/2009/layout/CircleArrowProcess"/>
    <dgm:cxn modelId="{8530FA64-913F-4C8B-9668-1D3993C71BED}" type="presParOf" srcId="{30529A2F-9339-4EAC-99EE-913FDEE38128}" destId="{15845DDF-F496-4555-B46B-9811D2F6B7A4}" srcOrd="0" destOrd="0" presId="urn:microsoft.com/office/officeart/2009/layout/CircleArrowProcess"/>
    <dgm:cxn modelId="{C4EB9BB7-3A91-4860-A268-C021203C2344}" type="presParOf" srcId="{32B96F2A-9BC6-42B7-88A1-7F3F913FF8C4}" destId="{A8092666-2020-40D3-98E9-E880EC264E32}" srcOrd="1" destOrd="0" presId="urn:microsoft.com/office/officeart/2009/layout/CircleArrowProcess"/>
    <dgm:cxn modelId="{E8C47052-770C-4655-8E8A-5F50A0A876CB}" type="presParOf" srcId="{32B96F2A-9BC6-42B7-88A1-7F3F913FF8C4}" destId="{B56A58D9-CA82-4AA9-8790-2A9DC889EA28}" srcOrd="2" destOrd="0" presId="urn:microsoft.com/office/officeart/2009/layout/CircleArrowProcess"/>
    <dgm:cxn modelId="{98AFFB5E-E457-43D0-87F7-1907AA87E6C3}" type="presParOf" srcId="{B56A58D9-CA82-4AA9-8790-2A9DC889EA28}" destId="{53DEECA6-B945-4F52-B80A-2AC69F7539D2}" srcOrd="0" destOrd="0" presId="urn:microsoft.com/office/officeart/2009/layout/CircleArrowProcess"/>
    <dgm:cxn modelId="{68711B29-C437-4CEE-9644-E8BB9343A248}" type="presParOf" srcId="{32B96F2A-9BC6-42B7-88A1-7F3F913FF8C4}" destId="{F3870EDC-DEDB-433A-9A3C-FE392C27314A}" srcOrd="3" destOrd="0" presId="urn:microsoft.com/office/officeart/2009/layout/CircleArrowProcess"/>
    <dgm:cxn modelId="{70C5FF0D-D8F8-41E6-80D8-407EA6522697}" type="presParOf" srcId="{32B96F2A-9BC6-42B7-88A1-7F3F913FF8C4}" destId="{F92C360A-CDEA-4894-805E-6E8F1F6A44F5}" srcOrd="4" destOrd="0" presId="urn:microsoft.com/office/officeart/2009/layout/CircleArrowProcess"/>
    <dgm:cxn modelId="{F25F52A1-9A04-471F-8251-A5749C451C83}" type="presParOf" srcId="{F92C360A-CDEA-4894-805E-6E8F1F6A44F5}" destId="{27B5F8A3-9A52-490C-8313-DD6D37B200E8}" srcOrd="0" destOrd="0" presId="urn:microsoft.com/office/officeart/2009/layout/CircleArrowProcess"/>
    <dgm:cxn modelId="{5FFF3C4D-DFB0-42D8-95CC-9BD7C70EB0D4}" type="presParOf" srcId="{32B96F2A-9BC6-42B7-88A1-7F3F913FF8C4}" destId="{36D91FE4-9D5F-4D5C-824A-787A358C16EB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45DDF-F496-4555-B46B-9811D2F6B7A4}">
      <dsp:nvSpPr>
        <dsp:cNvPr id="0" name=""/>
        <dsp:cNvSpPr/>
      </dsp:nvSpPr>
      <dsp:spPr>
        <a:xfrm>
          <a:off x="4045349" y="0"/>
          <a:ext cx="2053325" cy="205363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092666-2020-40D3-98E9-E880EC264E32}">
      <dsp:nvSpPr>
        <dsp:cNvPr id="0" name=""/>
        <dsp:cNvSpPr/>
      </dsp:nvSpPr>
      <dsp:spPr>
        <a:xfrm>
          <a:off x="4367434" y="741425"/>
          <a:ext cx="1404528" cy="57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SPREJEMANJE</a:t>
          </a:r>
        </a:p>
      </dsp:txBody>
      <dsp:txXfrm>
        <a:off x="4367434" y="741425"/>
        <a:ext cx="1404528" cy="570360"/>
      </dsp:txXfrm>
    </dsp:sp>
    <dsp:sp modelId="{53DEECA6-B945-4F52-B80A-2AC69F7539D2}">
      <dsp:nvSpPr>
        <dsp:cNvPr id="0" name=""/>
        <dsp:cNvSpPr/>
      </dsp:nvSpPr>
      <dsp:spPr>
        <a:xfrm>
          <a:off x="3475045" y="1179967"/>
          <a:ext cx="2053325" cy="205363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870EDC-DEDB-433A-9A3C-FE392C27314A}">
      <dsp:nvSpPr>
        <dsp:cNvPr id="0" name=""/>
        <dsp:cNvSpPr/>
      </dsp:nvSpPr>
      <dsp:spPr>
        <a:xfrm>
          <a:off x="3931211" y="1928218"/>
          <a:ext cx="1140993" cy="57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OBDELAVA</a:t>
          </a:r>
        </a:p>
      </dsp:txBody>
      <dsp:txXfrm>
        <a:off x="3931211" y="1928218"/>
        <a:ext cx="1140993" cy="570360"/>
      </dsp:txXfrm>
    </dsp:sp>
    <dsp:sp modelId="{27B5F8A3-9A52-490C-8313-DD6D37B200E8}">
      <dsp:nvSpPr>
        <dsp:cNvPr id="0" name=""/>
        <dsp:cNvSpPr/>
      </dsp:nvSpPr>
      <dsp:spPr>
        <a:xfrm>
          <a:off x="4191492" y="2501138"/>
          <a:ext cx="1764124" cy="176483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91FE4-9D5F-4D5C-824A-787A358C16EB}">
      <dsp:nvSpPr>
        <dsp:cNvPr id="0" name=""/>
        <dsp:cNvSpPr/>
      </dsp:nvSpPr>
      <dsp:spPr>
        <a:xfrm>
          <a:off x="4501900" y="3116717"/>
          <a:ext cx="1140993" cy="57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ODLOČITEV</a:t>
          </a:r>
        </a:p>
      </dsp:txBody>
      <dsp:txXfrm>
        <a:off x="4501900" y="3116717"/>
        <a:ext cx="1140993" cy="57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88D-2710-45D0-8E70-D9E8894B6FA9}" type="datetimeFigureOut">
              <a:rPr lang="sl-SI" smtClean="0"/>
              <a:t>06.06.2022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45B6F-3249-436A-8857-8DA3896D5A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24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2D8272-2548-4E97-A253-4F615D5FD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C21B0F-7AAB-4513-A1AB-16BE27039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084A942-C356-4433-9085-385B3754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89FC7EF-0B1B-4E49-8105-A399A278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164B2FD-F811-49DB-807C-3E69FA09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549685-0E96-4DF1-A3EC-15CE41C9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83B08C9-62EE-45F5-BB94-CE3CE09DE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6FAFE5-6AC5-4A00-844F-F683650F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093B298-2F6F-408C-8F6B-38DB9602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BBA746F-8610-44E1-9A66-EDF0E3C9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2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56C9E83-294B-4C88-88FC-D7CA1B06A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7E7856A-A6D9-4FEB-9EF1-E8EFC0330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76B7887-3EE0-46A1-A46E-43F7DECE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4639CE6-2911-4288-9B75-E87B786A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1FA3C8-87D6-4166-A8E1-D2F13986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0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519096-52BD-46AE-9A6A-F4AB5F4C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7EB677-83B6-4241-99D9-62BCB62B4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015D684-78C4-4BE4-BB0E-624376EC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BBF94EC-5580-432A-A4D7-D0F25066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50838B0-E2E3-4C67-9110-7F2A830A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6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7EF54F-4DBB-4E5C-9926-0860FE57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7799733-0312-48B7-BB52-3621DB9F3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C6DA22-924C-4D9C-A5A7-D5C6ECDA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C6C432-7317-4E7F-A714-4F6121D5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32DA901-0DA4-4DD3-BD48-7750BA7C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0B0C13-9B87-4044-9B04-D2031467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83EAF2-EF0A-43A9-9464-7916900C4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FA0B5F6-1190-4C27-BA62-515F1C3B0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925FEEF-29C9-4C14-BA87-B8CAD83E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891753B-D255-4421-8AA6-3A9A1CBC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C4ACDCC-05B2-4063-91D0-1959CE4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5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07A94A-D883-489F-BF36-BA98D2D1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5B8F832-6317-439D-B2C4-57F658A01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CD27450-AB55-495E-8A07-41284EB0D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F31E459-52C6-48DB-AFF4-E7050201A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E7E8EEE-ED30-463A-873A-14E674DA6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1470B28-88EE-4BBF-B6EA-2B574B14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0D71437-E4B5-4BC7-B680-1B11A2E4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E784398-56CC-4373-9EC0-570BE3FD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9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067576-702D-4766-A8C3-F9A5C233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2D75D88-79B0-4CEF-BF95-F576FFBB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87FA2A5-1BEF-46DC-A48D-FD333FB6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22A4C4B-382D-449F-B493-E2492141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8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9DD2B96-B9D6-4470-A91E-9A455299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BABAA27-E570-40F7-86F2-339A3851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6C6622A-5CA1-4E1F-A3C4-18368E78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0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D04A33-AF60-48F2-8C61-6BEDCF3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45AF4CC-7A79-4BA1-B4A7-385064BFB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5332624-93C1-437D-BC09-415FE09A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5BE7D12-C261-4D07-9743-C3D0D9BB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E245898-CA63-451A-BE33-5C22D91B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859BA7D-1B37-4D13-8326-42B22D81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665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51853B-BE41-44A0-829B-31F24285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CF6BCAC-5209-4138-80B3-B4A885923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83209F5-9A7F-496B-8AA2-BC1E9D287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D2D0E5F-1D25-44ED-9978-C9A04EE8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442BB3-2511-4302-B810-F72B13F9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075DD29-88D1-46CE-AFA2-FFAA4EB4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4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A4C3DFD-D715-4DDF-BFFC-DFE2DE1E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D639653-2CA9-4426-BD47-0326896C6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5F82572-33B5-4699-BDC1-2BD34B62B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AF9923F-E116-4C52-9041-2A9BA75B7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DC48598-A673-48C7-81D7-4CEA0CCD7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3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Social Relationship Strategy: 5 Golden Keys To Success">
            <a:extLst>
              <a:ext uri="{FF2B5EF4-FFF2-40B4-BE49-F238E27FC236}">
                <a16:creationId xmlns:a16="http://schemas.microsoft.com/office/drawing/2014/main" id="{7C63AFE0-5F01-C291-A8E1-857B80AB2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9091" r="2097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F66D7D-D0CA-43C7-A501-8379E140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431949" cy="3204134"/>
          </a:xfrm>
        </p:spPr>
        <p:txBody>
          <a:bodyPr anchor="b">
            <a:normAutofit/>
          </a:bodyPr>
          <a:lstStyle/>
          <a:p>
            <a:pPr algn="l"/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EMPATIJO DO SKUPNEGA CILJA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562124-C2ED-4D2C-92FA-44321E48B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sl-SI" dirty="0">
                <a:latin typeface="Abadi Extra Light" panose="020B0204020104020204" pitchFamily="34" charset="0"/>
              </a:rPr>
              <a:t>Anja Žagar, VALENTIA d.o.o.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38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Rezultat iskanja slik za entrepreneur communication">
            <a:extLst>
              <a:ext uri="{FF2B5EF4-FFF2-40B4-BE49-F238E27FC236}">
                <a16:creationId xmlns:a16="http://schemas.microsoft.com/office/drawing/2014/main" id="{C77C8402-8E5F-4124-0C6E-2F6DA4CA3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t="6484" r="14444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9C95525-EE35-4245-A94E-643B4FEA4279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b="1" dirty="0">
                <a:solidFill>
                  <a:srgbClr val="FFC000"/>
                </a:solidFill>
              </a:rPr>
              <a:t>V POSLU IN PRI DELU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besedila 3">
            <a:extLst>
              <a:ext uri="{FF2B5EF4-FFF2-40B4-BE49-F238E27FC236}">
                <a16:creationId xmlns:a16="http://schemas.microsoft.com/office/drawing/2014/main" id="{9913C937-5EDF-41E4-8FC9-51FCDF1A85C4}"/>
              </a:ext>
            </a:extLst>
          </p:cNvPr>
          <p:cNvSpPr txBox="1">
            <a:spLocks/>
          </p:cNvSpPr>
          <p:nvPr/>
        </p:nvSpPr>
        <p:spPr>
          <a:xfrm>
            <a:off x="371094" y="2718054"/>
            <a:ext cx="47276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+mj-lt"/>
              </a:rPr>
              <a:t>je </a:t>
            </a:r>
            <a:r>
              <a:rPr lang="en-US" sz="2200" dirty="0" err="1">
                <a:latin typeface="+mj-lt"/>
              </a:rPr>
              <a:t>usmerjen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k </a:t>
            </a:r>
            <a:r>
              <a:rPr lang="en-US" sz="2200" b="1" dirty="0" err="1">
                <a:latin typeface="+mj-lt"/>
              </a:rPr>
              <a:t>ljudem</a:t>
            </a:r>
            <a:r>
              <a:rPr lang="en-US" sz="2200" b="1" dirty="0">
                <a:latin typeface="+mj-lt"/>
              </a:rPr>
              <a:t> </a:t>
            </a:r>
          </a:p>
          <a:p>
            <a:r>
              <a:rPr lang="en-US" sz="2200" dirty="0" err="1">
                <a:latin typeface="+mj-lt"/>
              </a:rPr>
              <a:t>ima</a:t>
            </a:r>
            <a:r>
              <a:rPr lang="en-US" sz="2200" dirty="0">
                <a:latin typeface="+mj-lt"/>
              </a:rPr>
              <a:t> rad </a:t>
            </a:r>
            <a:r>
              <a:rPr lang="en-US" sz="2200" b="1" dirty="0" err="1">
                <a:latin typeface="+mj-lt"/>
              </a:rPr>
              <a:t>dinamično</a:t>
            </a:r>
            <a:r>
              <a:rPr lang="en-US" sz="2200" b="1" dirty="0">
                <a:latin typeface="+mj-lt"/>
              </a:rPr>
              <a:t> in </a:t>
            </a:r>
            <a:r>
              <a:rPr lang="en-US" sz="2200" b="1" dirty="0" err="1">
                <a:latin typeface="+mj-lt"/>
              </a:rPr>
              <a:t>raznoliko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delo</a:t>
            </a:r>
            <a:endParaRPr lang="en-US" sz="2200" dirty="0">
              <a:latin typeface="+mj-lt"/>
            </a:endParaRPr>
          </a:p>
          <a:p>
            <a:r>
              <a:rPr lang="en-US" sz="2200" dirty="0" err="1">
                <a:latin typeface="+mj-lt"/>
              </a:rPr>
              <a:t>njegovi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projekti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znajo</a:t>
            </a:r>
            <a:r>
              <a:rPr lang="en-US" sz="2200" dirty="0">
                <a:latin typeface="+mj-lt"/>
              </a:rPr>
              <a:t> „</a:t>
            </a:r>
            <a:r>
              <a:rPr lang="en-US" sz="2200" b="1" dirty="0" err="1">
                <a:latin typeface="+mj-lt"/>
              </a:rPr>
              <a:t>obviseti</a:t>
            </a:r>
            <a:r>
              <a:rPr lang="en-US" sz="2200" b="1" dirty="0">
                <a:latin typeface="+mj-lt"/>
              </a:rPr>
              <a:t> v </a:t>
            </a:r>
            <a:r>
              <a:rPr lang="en-US" sz="2200" b="1" dirty="0" err="1">
                <a:latin typeface="+mj-lt"/>
              </a:rPr>
              <a:t>zraku</a:t>
            </a:r>
            <a:r>
              <a:rPr lang="en-US" sz="2200" b="1" dirty="0">
                <a:latin typeface="+mj-lt"/>
              </a:rPr>
              <a:t>“ </a:t>
            </a:r>
          </a:p>
          <a:p>
            <a:r>
              <a:rPr lang="en-US" sz="2200" dirty="0" err="1">
                <a:latin typeface="+mj-lt"/>
              </a:rPr>
              <a:t>včasih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nepremišljeno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tvega</a:t>
            </a:r>
            <a:endParaRPr lang="en-US" sz="2200" dirty="0">
              <a:latin typeface="+mj-lt"/>
            </a:endParaRPr>
          </a:p>
          <a:p>
            <a:r>
              <a:rPr lang="en-US" sz="2200" dirty="0" err="1">
                <a:latin typeface="+mj-lt"/>
              </a:rPr>
              <a:t>ima</a:t>
            </a:r>
            <a:r>
              <a:rPr lang="en-US" sz="2200" dirty="0">
                <a:latin typeface="+mj-lt"/>
              </a:rPr>
              <a:t> rad </a:t>
            </a:r>
            <a:r>
              <a:rPr lang="en-US" sz="2200" b="1" dirty="0" err="1">
                <a:latin typeface="+mj-lt"/>
              </a:rPr>
              <a:t>pohvale</a:t>
            </a:r>
            <a:endParaRPr lang="en-US" sz="2200" b="1" dirty="0">
              <a:latin typeface="+mj-lt"/>
            </a:endParaRPr>
          </a:p>
          <a:p>
            <a:r>
              <a:rPr lang="en-US" sz="2200" dirty="0" err="1">
                <a:latin typeface="+mj-lt"/>
              </a:rPr>
              <a:t>sovraži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rutinsko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delo</a:t>
            </a:r>
            <a:r>
              <a:rPr lang="en-US" sz="2200" dirty="0">
                <a:latin typeface="+mj-lt"/>
              </a:rPr>
              <a:t> </a:t>
            </a:r>
          </a:p>
          <a:p>
            <a:r>
              <a:rPr lang="en-US" sz="2200" dirty="0" err="1">
                <a:latin typeface="+mj-lt"/>
              </a:rPr>
              <a:t>njegove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poslovne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odločitve</a:t>
            </a:r>
            <a:r>
              <a:rPr lang="en-US" sz="2200" dirty="0">
                <a:latin typeface="+mj-lt"/>
              </a:rPr>
              <a:t> so </a:t>
            </a:r>
            <a:r>
              <a:rPr lang="en-US" sz="2200" dirty="0" err="1">
                <a:latin typeface="+mj-lt"/>
              </a:rPr>
              <a:t>pogosto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hitre</a:t>
            </a:r>
            <a:r>
              <a:rPr lang="en-US" sz="2200" b="1" dirty="0">
                <a:latin typeface="+mj-lt"/>
              </a:rPr>
              <a:t> in </a:t>
            </a:r>
            <a:r>
              <a:rPr lang="en-US" sz="2200" b="1" dirty="0" err="1">
                <a:latin typeface="+mj-lt"/>
              </a:rPr>
              <a:t>spontane</a:t>
            </a:r>
            <a:endParaRPr lang="en-US" sz="2200" b="1" dirty="0">
              <a:latin typeface="+mj-lt"/>
            </a:endParaRPr>
          </a:p>
          <a:p>
            <a:pPr marL="214313"/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707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Povezana slika">
            <a:extLst>
              <a:ext uri="{FF2B5EF4-FFF2-40B4-BE49-F238E27FC236}">
                <a16:creationId xmlns:a16="http://schemas.microsoft.com/office/drawing/2014/main" id="{0C48C137-9D7B-92C2-9DF8-B45BAF652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BF24CF-74F1-4487-8238-4EA19262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FFC000"/>
                </a:solidFill>
              </a:rPr>
              <a:t>OSEBNA KOMUNIKACIJA Z RUMENIM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E8322D94-82EB-49DC-9C59-4351ED697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Autofit/>
          </a:bodyPr>
          <a:lstStyle/>
          <a:p>
            <a:r>
              <a:rPr lang="sl-SI" sz="2200" dirty="0">
                <a:latin typeface="+mj-lt"/>
              </a:rPr>
              <a:t>bodite </a:t>
            </a:r>
            <a:r>
              <a:rPr lang="sl-SI" sz="2200" b="1" dirty="0">
                <a:latin typeface="+mj-lt"/>
              </a:rPr>
              <a:t>hitri, dinamični in entuziastični</a:t>
            </a:r>
          </a:p>
          <a:p>
            <a:r>
              <a:rPr lang="sl-SI" sz="2200" dirty="0">
                <a:latin typeface="+mj-lt"/>
              </a:rPr>
              <a:t>sprašujte </a:t>
            </a:r>
            <a:r>
              <a:rPr lang="sl-SI" sz="2200" b="1" dirty="0">
                <a:latin typeface="+mj-lt"/>
              </a:rPr>
              <a:t>odprta vprašanja</a:t>
            </a:r>
            <a:r>
              <a:rPr lang="sl-SI" sz="2200" dirty="0">
                <a:latin typeface="+mj-lt"/>
              </a:rPr>
              <a:t>, da se rumeni lahko razgovorijo</a:t>
            </a:r>
          </a:p>
          <a:p>
            <a:r>
              <a:rPr lang="sl-SI" sz="2200" dirty="0">
                <a:latin typeface="+mj-lt"/>
              </a:rPr>
              <a:t>izogibajte se </a:t>
            </a:r>
            <a:r>
              <a:rPr lang="sl-SI" sz="2200" b="1" dirty="0">
                <a:latin typeface="+mj-lt"/>
              </a:rPr>
              <a:t>dolgi tišini</a:t>
            </a:r>
          </a:p>
          <a:p>
            <a:r>
              <a:rPr lang="sl-SI" sz="2200" dirty="0">
                <a:latin typeface="+mj-lt"/>
              </a:rPr>
              <a:t>uporabljajte </a:t>
            </a:r>
            <a:r>
              <a:rPr lang="sl-SI" sz="2200" b="1" dirty="0">
                <a:latin typeface="+mj-lt"/>
              </a:rPr>
              <a:t>zgodbe, metafore, diskusije </a:t>
            </a:r>
            <a:r>
              <a:rPr lang="sl-SI" sz="2200" dirty="0">
                <a:latin typeface="+mj-lt"/>
              </a:rPr>
              <a:t>in </a:t>
            </a:r>
            <a:r>
              <a:rPr lang="sl-SI" sz="2200" b="1" dirty="0">
                <a:latin typeface="+mj-lt"/>
              </a:rPr>
              <a:t>ideje</a:t>
            </a:r>
          </a:p>
          <a:p>
            <a:r>
              <a:rPr lang="sl-SI" sz="2200" dirty="0">
                <a:latin typeface="+mj-lt"/>
              </a:rPr>
              <a:t>izkažite </a:t>
            </a:r>
            <a:r>
              <a:rPr lang="sl-SI" sz="2200" b="1" dirty="0">
                <a:latin typeface="+mj-lt"/>
              </a:rPr>
              <a:t>strinjanje</a:t>
            </a:r>
            <a:r>
              <a:rPr lang="sl-SI" sz="2200" dirty="0">
                <a:latin typeface="+mj-lt"/>
              </a:rPr>
              <a:t> glede njihovega načina razmišljanja in </a:t>
            </a:r>
            <a:r>
              <a:rPr lang="sl-SI" sz="2200" b="1" dirty="0">
                <a:latin typeface="+mj-lt"/>
              </a:rPr>
              <a:t>pohvalite</a:t>
            </a:r>
            <a:r>
              <a:rPr lang="sl-SI" sz="2200" dirty="0">
                <a:latin typeface="+mj-lt"/>
              </a:rPr>
              <a:t> ideje, ki jih delijo z vami </a:t>
            </a:r>
          </a:p>
        </p:txBody>
      </p:sp>
    </p:spTree>
    <p:extLst>
      <p:ext uri="{BB962C8B-B14F-4D97-AF65-F5344CB8AC3E}">
        <p14:creationId xmlns:p14="http://schemas.microsoft.com/office/powerpoint/2010/main" val="3120478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E1BD50A-5CC5-44F2-BF40-FB8D9106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008" y="255508"/>
            <a:ext cx="10141799" cy="1300554"/>
          </a:xfrm>
        </p:spPr>
        <p:txBody>
          <a:bodyPr anchor="b">
            <a:normAutofit/>
          </a:bodyPr>
          <a:lstStyle/>
          <a:p>
            <a:r>
              <a:rPr lang="sl-SI" b="1" dirty="0">
                <a:solidFill>
                  <a:schemeClr val="accent4"/>
                </a:solidFill>
              </a:rPr>
              <a:t>E-MAIL</a:t>
            </a:r>
            <a:r>
              <a:rPr lang="sl-SI" sz="4800" b="1" dirty="0"/>
              <a:t> </a:t>
            </a:r>
            <a:r>
              <a:rPr lang="sl-SI" b="1" dirty="0">
                <a:solidFill>
                  <a:schemeClr val="accent4"/>
                </a:solidFill>
              </a:rPr>
              <a:t>RUMENEMU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zultat iskanja slik za working on computer">
            <a:extLst>
              <a:ext uri="{FF2B5EF4-FFF2-40B4-BE49-F238E27FC236}">
                <a16:creationId xmlns:a16="http://schemas.microsoft.com/office/drawing/2014/main" id="{06CDB6DB-BA9B-967B-901C-F0687C7A3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/>
          <a:stretch/>
        </p:blipFill>
        <p:spPr bwMode="auto">
          <a:xfrm>
            <a:off x="635295" y="2524715"/>
            <a:ext cx="5150277" cy="37142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7831D640-B549-4A9D-88AD-538E56F27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600" y="2173318"/>
            <a:ext cx="5150277" cy="4164545"/>
          </a:xfrm>
        </p:spPr>
        <p:txBody>
          <a:bodyPr anchor="ctr">
            <a:normAutofit/>
          </a:bodyPr>
          <a:lstStyle/>
          <a:p>
            <a:r>
              <a:rPr lang="sl-SI" sz="2000" b="1" dirty="0">
                <a:latin typeface="+mj-lt"/>
              </a:rPr>
              <a:t>bodite zavzeti in osebni </a:t>
            </a:r>
            <a:r>
              <a:rPr lang="sl-SI" sz="2000" i="1" dirty="0">
                <a:latin typeface="+mj-lt"/>
              </a:rPr>
              <a:t>(ga. Mateja, prav lepo pozdravljeni; g. Denis, dobro jutro;….)</a:t>
            </a:r>
          </a:p>
          <a:p>
            <a:r>
              <a:rPr lang="sl-SI" sz="2000" b="1" dirty="0">
                <a:latin typeface="+mj-lt"/>
              </a:rPr>
              <a:t>izrazite svoje misli, občutja, čustva </a:t>
            </a:r>
            <a:r>
              <a:rPr lang="sl-SI" sz="2000" i="1" dirty="0">
                <a:latin typeface="+mj-lt"/>
              </a:rPr>
              <a:t>(me veseli, da vam je predlog všeč; sem navdušena nad vašim predlogom; vesela sem, da ste se spomnili name;….)</a:t>
            </a:r>
          </a:p>
          <a:p>
            <a:r>
              <a:rPr lang="sl-SI" sz="2000" b="1" dirty="0">
                <a:latin typeface="+mj-lt"/>
              </a:rPr>
              <a:t>neformalni jezik </a:t>
            </a:r>
            <a:r>
              <a:rPr lang="sl-SI" sz="2000" i="1" dirty="0">
                <a:latin typeface="+mj-lt"/>
              </a:rPr>
              <a:t>(se vidimo kmalu; se veselim srečanja z vami; želim vam čudovit dan;…)</a:t>
            </a:r>
          </a:p>
          <a:p>
            <a:r>
              <a:rPr lang="sl-SI" sz="2000" b="1" dirty="0">
                <a:latin typeface="+mj-lt"/>
              </a:rPr>
              <a:t>od njih pričakujte več odgovorov </a:t>
            </a:r>
            <a:r>
              <a:rPr lang="sl-SI" sz="2000" i="1" dirty="0">
                <a:latin typeface="+mj-lt"/>
              </a:rPr>
              <a:t>(več sporočil zapovrstjo, sporočilo brez priponk, odgovori brez, da bi prebrali celotno vsebino maila,…)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24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Structure of Personal Change - Catalyst Hypnosis Center">
            <a:extLst>
              <a:ext uri="{FF2B5EF4-FFF2-40B4-BE49-F238E27FC236}">
                <a16:creationId xmlns:a16="http://schemas.microsoft.com/office/drawing/2014/main" id="{066AF1E2-EE66-4586-9B69-9CA6C173D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 t="9091" r="8652" b="-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002EF14-28B6-405E-85AF-B0327C1A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598782" cy="1124712"/>
          </a:xfrm>
        </p:spPr>
        <p:txBody>
          <a:bodyPr anchor="b">
            <a:normAutofit fontScale="90000"/>
          </a:bodyPr>
          <a:lstStyle/>
          <a:p>
            <a:r>
              <a:rPr lang="sl-SI" sz="4800" b="1" dirty="0">
                <a:solidFill>
                  <a:srgbClr val="FFC000"/>
                </a:solidFill>
              </a:rPr>
              <a:t>ODZIV NA SPREMEMBE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B1C4F2-C529-47E5-8D69-E0C5D605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481651" cy="3497658"/>
          </a:xfrm>
        </p:spPr>
        <p:txBody>
          <a:bodyPr anchor="t">
            <a:normAutofit fontScale="92500" lnSpcReduction="10000"/>
          </a:bodyPr>
          <a:lstStyle/>
          <a:p>
            <a:r>
              <a:rPr lang="sl-SI" sz="2400" dirty="0">
                <a:latin typeface="+mj-lt"/>
              </a:rPr>
              <a:t>preden se odloči za spremembo in jo je pripravljen sprejeti, </a:t>
            </a:r>
            <a:r>
              <a:rPr lang="sl-SI" sz="2400" b="1" dirty="0">
                <a:latin typeface="+mj-lt"/>
              </a:rPr>
              <a:t>mora videti celotno sliko </a:t>
            </a:r>
            <a:r>
              <a:rPr lang="sl-SI" sz="2400" dirty="0">
                <a:latin typeface="+mj-lt"/>
              </a:rPr>
              <a:t>„rezultata“ spremembe</a:t>
            </a:r>
          </a:p>
          <a:p>
            <a:r>
              <a:rPr lang="sl-SI" sz="2400" dirty="0">
                <a:latin typeface="+mj-lt"/>
              </a:rPr>
              <a:t>spremembe zanj predstavljajo </a:t>
            </a:r>
            <a:r>
              <a:rPr lang="sl-SI" sz="2400" b="1" dirty="0">
                <a:latin typeface="+mj-lt"/>
              </a:rPr>
              <a:t>priložnost za nove ideje</a:t>
            </a:r>
          </a:p>
          <a:p>
            <a:r>
              <a:rPr lang="sl-SI" sz="2400" dirty="0">
                <a:latin typeface="+mj-lt"/>
              </a:rPr>
              <a:t>rad </a:t>
            </a:r>
            <a:r>
              <a:rPr lang="sl-SI" sz="2400" b="1" dirty="0">
                <a:latin typeface="+mj-lt"/>
              </a:rPr>
              <a:t>sanjari </a:t>
            </a:r>
            <a:r>
              <a:rPr lang="sl-SI" sz="2400" dirty="0">
                <a:latin typeface="+mj-lt"/>
              </a:rPr>
              <a:t>o tem, kakšne bi lahko stvari bile in pozabi na to, kakšne so v resnici</a:t>
            </a:r>
          </a:p>
          <a:p>
            <a:r>
              <a:rPr lang="sl-SI" sz="2400" dirty="0">
                <a:latin typeface="+mj-lt"/>
              </a:rPr>
              <a:t>potrebuje </a:t>
            </a:r>
            <a:r>
              <a:rPr lang="sl-SI" sz="2400" b="1" dirty="0">
                <a:latin typeface="+mj-lt"/>
              </a:rPr>
              <a:t>veliko pogovora </a:t>
            </a:r>
            <a:r>
              <a:rPr lang="sl-SI" sz="2400" dirty="0">
                <a:latin typeface="+mj-lt"/>
              </a:rPr>
              <a:t>in izmenjave idej, občutij, misli,….</a:t>
            </a:r>
          </a:p>
          <a:p>
            <a:r>
              <a:rPr lang="sl-SI" sz="2400" dirty="0">
                <a:latin typeface="+mj-lt"/>
              </a:rPr>
              <a:t>sprememb se veseli, če ne zahtevajo od njega </a:t>
            </a:r>
            <a:r>
              <a:rPr lang="sl-SI" sz="2400" b="1" dirty="0">
                <a:latin typeface="+mj-lt"/>
              </a:rPr>
              <a:t>preveč napora in doslednosti</a:t>
            </a:r>
          </a:p>
          <a:p>
            <a:endParaRPr lang="sl-S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2227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080369-43F7-4623-876E-6356B88F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l-SI" sz="2600" b="1" dirty="0">
                <a:solidFill>
                  <a:srgbClr val="FFFFFF"/>
                </a:solidFill>
              </a:rPr>
              <a:t>RDEČI TIP OSEBNOSTI</a:t>
            </a:r>
            <a:endParaRPr lang="sl-SI" sz="2600" dirty="0">
              <a:solidFill>
                <a:srgbClr val="FFFFFF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D78BA18-DA08-4BD3-80E4-F42E8CDF5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97451"/>
            <a:ext cx="7188199" cy="1922842"/>
          </a:xfrm>
          <a:prstGeom prst="rect">
            <a:avLst/>
          </a:prstGeom>
        </p:spPr>
      </p:pic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72DCE01D-EE28-4C0C-8986-6F06206F5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033535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/>
              <a:t>TEMELJNA – PRIROJENA POTREBA/ŽELJA:</a:t>
            </a:r>
            <a:endParaRPr lang="sl-SI" sz="2400" dirty="0"/>
          </a:p>
          <a:p>
            <a:pPr marL="0" indent="0">
              <a:buNone/>
            </a:pPr>
            <a:r>
              <a:rPr lang="sl-SI" sz="4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Imeti nadzor!</a:t>
            </a:r>
          </a:p>
        </p:txBody>
      </p:sp>
    </p:spTree>
    <p:extLst>
      <p:ext uri="{BB962C8B-B14F-4D97-AF65-F5344CB8AC3E}">
        <p14:creationId xmlns:p14="http://schemas.microsoft.com/office/powerpoint/2010/main" val="4043889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070F26-AE6D-746B-07E7-DAFF4816E5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1770" y="-66138"/>
            <a:ext cx="4267203" cy="1351474"/>
          </a:xfrm>
        </p:spPr>
        <p:txBody>
          <a:bodyPr/>
          <a:lstStyle/>
          <a:p>
            <a:pPr lvl="0"/>
            <a:r>
              <a:rPr lang="sl-SI" sz="3700">
                <a:solidFill>
                  <a:srgbClr val="FF0000"/>
                </a:solidFill>
              </a:rPr>
              <a:t>VRLINE</a:t>
            </a:r>
            <a:r>
              <a:rPr lang="sl-SI" sz="4000" b="1">
                <a:solidFill>
                  <a:srgbClr val="FF0000"/>
                </a:solidFill>
              </a:rPr>
              <a:t> </a:t>
            </a:r>
            <a:r>
              <a:rPr lang="sl-SI" sz="3700">
                <a:solidFill>
                  <a:srgbClr val="FF0000"/>
                </a:solidFill>
              </a:rPr>
              <a:t>&amp; ŠIBKOSTI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209C9188-E1AF-87DA-505D-59C725AB62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71769" y="986117"/>
            <a:ext cx="5236595" cy="2368762"/>
          </a:xfrm>
        </p:spPr>
        <p:txBody>
          <a:bodyPr>
            <a:noAutofit/>
          </a:bodyPr>
          <a:lstStyle/>
          <a:p>
            <a:pPr lvl="0">
              <a:buFont typeface="Wingdings" pitchFamily="2"/>
              <a:buChar char="ü"/>
            </a:pPr>
            <a:r>
              <a:rPr lang="sl-SI" sz="2000" dirty="0">
                <a:solidFill>
                  <a:srgbClr val="262626"/>
                </a:solidFill>
                <a:latin typeface="Calibri Light"/>
              </a:rPr>
              <a:t>sposobnost </a:t>
            </a:r>
            <a:r>
              <a:rPr lang="sl-SI" sz="2000" b="1" dirty="0">
                <a:solidFill>
                  <a:srgbClr val="262626"/>
                </a:solidFill>
                <a:latin typeface="Calibri Light"/>
              </a:rPr>
              <a:t>hitrega organiziranja </a:t>
            </a:r>
            <a:r>
              <a:rPr lang="sl-SI" sz="2000" dirty="0">
                <a:solidFill>
                  <a:srgbClr val="262626"/>
                </a:solidFill>
                <a:latin typeface="Calibri Light"/>
              </a:rPr>
              <a:t>&amp;</a:t>
            </a:r>
            <a:r>
              <a:rPr lang="sl-SI" sz="2000" b="1" dirty="0">
                <a:solidFill>
                  <a:srgbClr val="262626"/>
                </a:solidFill>
                <a:latin typeface="Calibri Light"/>
              </a:rPr>
              <a:t> vreden zaupanja</a:t>
            </a:r>
          </a:p>
          <a:p>
            <a:pPr lvl="0">
              <a:buFont typeface="Wingdings" pitchFamily="2"/>
              <a:buChar char="ü"/>
            </a:pPr>
            <a:r>
              <a:rPr lang="sl-SI" sz="2000" dirty="0">
                <a:solidFill>
                  <a:srgbClr val="262626"/>
                </a:solidFill>
                <a:latin typeface="Calibri Light"/>
              </a:rPr>
              <a:t>vedno </a:t>
            </a:r>
            <a:r>
              <a:rPr lang="sl-SI" sz="2000" b="1" dirty="0">
                <a:solidFill>
                  <a:srgbClr val="262626"/>
                </a:solidFill>
                <a:latin typeface="Calibri Light"/>
              </a:rPr>
              <a:t>pripravljen pomagati </a:t>
            </a:r>
            <a:r>
              <a:rPr lang="sl-SI" sz="2000" dirty="0">
                <a:solidFill>
                  <a:srgbClr val="262626"/>
                </a:solidFill>
                <a:latin typeface="Calibri Light"/>
              </a:rPr>
              <a:t>drugim (na svoj način seveda)</a:t>
            </a:r>
          </a:p>
          <a:p>
            <a:pPr lvl="0">
              <a:buFont typeface="Wingdings" pitchFamily="2"/>
              <a:buChar char="ü"/>
            </a:pPr>
            <a:r>
              <a:rPr lang="sl-SI" sz="2000" b="1" dirty="0">
                <a:solidFill>
                  <a:srgbClr val="262626"/>
                </a:solidFill>
                <a:latin typeface="Calibri Light"/>
              </a:rPr>
              <a:t>ciljna usmerjenost </a:t>
            </a:r>
            <a:r>
              <a:rPr lang="sl-SI" sz="2000" dirty="0">
                <a:solidFill>
                  <a:srgbClr val="262626"/>
                </a:solidFill>
                <a:latin typeface="Calibri Light"/>
              </a:rPr>
              <a:t>&amp; </a:t>
            </a:r>
            <a:r>
              <a:rPr lang="sl-SI" sz="2000" b="1" dirty="0">
                <a:solidFill>
                  <a:srgbClr val="262626"/>
                </a:solidFill>
                <a:latin typeface="Calibri Light"/>
              </a:rPr>
              <a:t>samozavest</a:t>
            </a:r>
          </a:p>
          <a:p>
            <a:pPr lvl="0">
              <a:buFont typeface="Wingdings" pitchFamily="2"/>
              <a:buChar char="ü"/>
            </a:pPr>
            <a:r>
              <a:rPr lang="sl-SI" sz="2000" dirty="0">
                <a:solidFill>
                  <a:srgbClr val="262626"/>
                </a:solidFill>
                <a:latin typeface="Calibri Light"/>
              </a:rPr>
              <a:t>v kriznih situacijah</a:t>
            </a:r>
            <a:r>
              <a:rPr lang="sl-SI" sz="2000" b="1" dirty="0">
                <a:solidFill>
                  <a:srgbClr val="262626"/>
                </a:solidFill>
                <a:latin typeface="Calibri Light"/>
              </a:rPr>
              <a:t> se odloča hitro </a:t>
            </a:r>
            <a:r>
              <a:rPr lang="sl-SI" sz="2000" dirty="0">
                <a:solidFill>
                  <a:srgbClr val="262626"/>
                </a:solidFill>
                <a:latin typeface="Calibri Light"/>
              </a:rPr>
              <a:t>&amp;</a:t>
            </a:r>
            <a:r>
              <a:rPr lang="sl-SI" sz="2000" b="1" dirty="0">
                <a:solidFill>
                  <a:srgbClr val="262626"/>
                </a:solidFill>
                <a:latin typeface="Calibri Light"/>
              </a:rPr>
              <a:t> pravilno</a:t>
            </a:r>
            <a:endParaRPr lang="sl-SI" sz="2000" dirty="0">
              <a:solidFill>
                <a:srgbClr val="262626"/>
              </a:solidFill>
              <a:latin typeface="Calibri Light"/>
            </a:endParaRPr>
          </a:p>
          <a:p>
            <a:pPr lvl="0">
              <a:buFont typeface="Wingdings" pitchFamily="2"/>
              <a:buChar char="ü"/>
            </a:pPr>
            <a:r>
              <a:rPr lang="sl-SI" sz="2000" b="1" dirty="0">
                <a:solidFill>
                  <a:srgbClr val="262626"/>
                </a:solidFill>
                <a:latin typeface="Calibri Light"/>
              </a:rPr>
              <a:t>odgovoren </a:t>
            </a:r>
            <a:r>
              <a:rPr lang="sl-SI" sz="2000" dirty="0">
                <a:solidFill>
                  <a:srgbClr val="262626"/>
                </a:solidFill>
                <a:latin typeface="Calibri Light"/>
              </a:rPr>
              <a:t>&amp;</a:t>
            </a:r>
            <a:r>
              <a:rPr lang="sl-SI" sz="2000" b="1" dirty="0">
                <a:solidFill>
                  <a:srgbClr val="262626"/>
                </a:solidFill>
                <a:latin typeface="Calibri Light"/>
              </a:rPr>
              <a:t> vedno zna zaslužiti denar</a:t>
            </a: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6354C747-E125-AE3A-829C-193896BF02AC}"/>
              </a:ext>
            </a:extLst>
          </p:cNvPr>
          <p:cNvSpPr txBox="1"/>
          <p:nvPr/>
        </p:nvSpPr>
        <p:spPr>
          <a:xfrm>
            <a:off x="3741770" y="3960357"/>
            <a:ext cx="5128659" cy="28976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nepotrpežljiv </a:t>
            </a:r>
            <a:r>
              <a:rPr lang="sl-SI" sz="2000" b="0" i="0" u="none" strike="noStrike" kern="1200" cap="none" spc="0" baseline="0" dirty="0">
                <a:solidFill>
                  <a:srgbClr val="262626"/>
                </a:solidFill>
                <a:uFillTx/>
                <a:latin typeface="Calibri Light"/>
              </a:rPr>
              <a:t>&amp;</a:t>
            </a:r>
            <a:r>
              <a:rPr lang="sl-SI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nervozen</a:t>
            </a:r>
            <a:endParaRPr lang="sl-SI" sz="20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pretirano samozavesten </a:t>
            </a:r>
            <a:r>
              <a:rPr lang="sl-SI" sz="2000" b="0" i="0" u="none" strike="noStrike" kern="1200" cap="none" spc="0" baseline="0" dirty="0">
                <a:solidFill>
                  <a:srgbClr val="262626"/>
                </a:solidFill>
                <a:uFillTx/>
                <a:latin typeface="Calibri Light"/>
              </a:rPr>
              <a:t>&amp;</a:t>
            </a:r>
            <a:r>
              <a:rPr lang="sl-SI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ne-emocionalen</a:t>
            </a:r>
            <a:endParaRPr lang="sl-SI" sz="20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ne zaupa </a:t>
            </a:r>
            <a:r>
              <a:rPr lang="sl-SI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drugim, da bodo stvar pravilno in pravočasno naredili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pretirano </a:t>
            </a:r>
            <a:r>
              <a:rPr lang="sl-SI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dominanten </a:t>
            </a:r>
            <a:r>
              <a:rPr lang="sl-SI" sz="2000" b="0" i="0" u="none" strike="noStrike" kern="1200" cap="none" spc="0" baseline="0" dirty="0">
                <a:solidFill>
                  <a:srgbClr val="262626"/>
                </a:solidFill>
                <a:uFillTx/>
                <a:latin typeface="Calibri Light"/>
              </a:rPr>
              <a:t>&amp;</a:t>
            </a:r>
            <a:r>
              <a:rPr lang="sl-SI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ne zna se sprostiti 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ne zna reči </a:t>
            </a:r>
            <a:r>
              <a:rPr lang="sl-SI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„žal mi je“</a:t>
            </a:r>
            <a:endParaRPr lang="sl-SI" sz="20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CFA920-3611-C775-6F67-D2045905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28" r="37377" b="-1"/>
          <a:stretch>
            <a:fillRect/>
          </a:stretch>
        </p:blipFill>
        <p:spPr>
          <a:xfrm>
            <a:off x="-586789" y="467137"/>
            <a:ext cx="3347557" cy="62119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Raised eyebrow businessman Stock Photos - Page 1 : Masterfile">
            <a:extLst>
              <a:ext uri="{FF2B5EF4-FFF2-40B4-BE49-F238E27FC236}">
                <a16:creationId xmlns:a16="http://schemas.microsoft.com/office/drawing/2014/main" id="{91FCC182-9428-6DDC-8139-5E1E6CD40E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28" r="10179"/>
          <a:stretch>
            <a:fillRect/>
          </a:stretch>
        </p:blipFill>
        <p:spPr>
          <a:xfrm>
            <a:off x="9089366" y="437686"/>
            <a:ext cx="3271320" cy="62119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74F28D8-ED17-43A2-BAC5-1DF45AC5AA4D}"/>
              </a:ext>
            </a:extLst>
          </p:cNvPr>
          <p:cNvSpPr txBox="1">
            <a:spLocks/>
          </p:cNvSpPr>
          <p:nvPr/>
        </p:nvSpPr>
        <p:spPr>
          <a:xfrm>
            <a:off x="526774" y="609600"/>
            <a:ext cx="4205939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V POSLU IN PRI DELU</a:t>
            </a:r>
          </a:p>
        </p:txBody>
      </p:sp>
      <p:sp>
        <p:nvSpPr>
          <p:cNvPr id="3" name="Označba mesta besedila 3">
            <a:extLst>
              <a:ext uri="{FF2B5EF4-FFF2-40B4-BE49-F238E27FC236}">
                <a16:creationId xmlns:a16="http://schemas.microsoft.com/office/drawing/2014/main" id="{8D658D14-AFED-4770-B6D4-765910F473B2}"/>
              </a:ext>
            </a:extLst>
          </p:cNvPr>
          <p:cNvSpPr txBox="1">
            <a:spLocks/>
          </p:cNvSpPr>
          <p:nvPr/>
        </p:nvSpPr>
        <p:spPr>
          <a:xfrm>
            <a:off x="526774" y="2094711"/>
            <a:ext cx="4406386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/>
            <a:r>
              <a:rPr lang="en-US" sz="2200" dirty="0">
                <a:latin typeface="+mj-lt"/>
              </a:rPr>
              <a:t>je </a:t>
            </a:r>
            <a:r>
              <a:rPr lang="en-US" sz="2200" dirty="0" err="1">
                <a:latin typeface="+mj-lt"/>
              </a:rPr>
              <a:t>usmerjen</a:t>
            </a:r>
            <a:r>
              <a:rPr lang="en-US" sz="2200" dirty="0">
                <a:latin typeface="+mj-lt"/>
              </a:rPr>
              <a:t> k </a:t>
            </a:r>
            <a:r>
              <a:rPr lang="en-US" sz="2200" dirty="0" err="1">
                <a:latin typeface="+mj-lt"/>
              </a:rPr>
              <a:t>ljudem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zaradi</a:t>
            </a:r>
            <a:r>
              <a:rPr lang="en-US" sz="2200" b="1" dirty="0">
                <a:latin typeface="+mj-lt"/>
              </a:rPr>
              <a:t> (</a:t>
            </a:r>
            <a:r>
              <a:rPr lang="en-US" sz="2200" b="1" dirty="0" err="1">
                <a:latin typeface="+mj-lt"/>
              </a:rPr>
              <a:t>lastnih</a:t>
            </a:r>
            <a:r>
              <a:rPr lang="en-US" sz="2200" b="1" dirty="0">
                <a:latin typeface="+mj-lt"/>
              </a:rPr>
              <a:t>) </a:t>
            </a:r>
            <a:r>
              <a:rPr lang="en-US" sz="2200" b="1" dirty="0" err="1">
                <a:latin typeface="+mj-lt"/>
              </a:rPr>
              <a:t>ciljev</a:t>
            </a:r>
            <a:endParaRPr lang="en-US" sz="2200" b="1" dirty="0">
              <a:latin typeface="+mj-lt"/>
            </a:endParaRPr>
          </a:p>
          <a:p>
            <a:pPr marL="214313"/>
            <a:r>
              <a:rPr lang="en-US" sz="2200" dirty="0" err="1">
                <a:latin typeface="+mj-lt"/>
              </a:rPr>
              <a:t>Veliko</a:t>
            </a:r>
            <a:r>
              <a:rPr lang="en-US" sz="2200" dirty="0">
                <a:latin typeface="+mj-lt"/>
              </a:rPr>
              <a:t> mu </a:t>
            </a:r>
            <a:r>
              <a:rPr lang="en-US" sz="2200" dirty="0" err="1">
                <a:latin typeface="+mj-lt"/>
              </a:rPr>
              <a:t>pomenita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status &amp; </a:t>
            </a:r>
            <a:r>
              <a:rPr lang="en-US" sz="2200" b="1" dirty="0" err="1">
                <a:latin typeface="+mj-lt"/>
              </a:rPr>
              <a:t>moč</a:t>
            </a:r>
            <a:endParaRPr lang="en-US" sz="2200" b="1" dirty="0">
              <a:latin typeface="+mj-lt"/>
            </a:endParaRPr>
          </a:p>
          <a:p>
            <a:pPr marL="214313"/>
            <a:r>
              <a:rPr lang="en-US" sz="2200" dirty="0" err="1">
                <a:latin typeface="+mj-lt"/>
              </a:rPr>
              <a:t>si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postavlja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visoke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cilje</a:t>
            </a:r>
            <a:endParaRPr lang="en-US" sz="2200" b="1" dirty="0">
              <a:latin typeface="+mj-lt"/>
            </a:endParaRPr>
          </a:p>
          <a:p>
            <a:pPr marL="214313"/>
            <a:r>
              <a:rPr lang="en-US" sz="2200" dirty="0">
                <a:latin typeface="+mj-lt"/>
              </a:rPr>
              <a:t>je </a:t>
            </a:r>
            <a:r>
              <a:rPr lang="en-US" sz="2200" dirty="0" err="1">
                <a:latin typeface="+mj-lt"/>
              </a:rPr>
              <a:t>neorganiziran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vendar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učinkovit</a:t>
            </a:r>
            <a:endParaRPr lang="en-US" sz="2200" b="1" dirty="0">
              <a:latin typeface="+mj-lt"/>
            </a:endParaRPr>
          </a:p>
          <a:p>
            <a:pPr marL="214313"/>
            <a:r>
              <a:rPr lang="en-US" sz="2200" dirty="0" err="1">
                <a:latin typeface="+mj-lt"/>
              </a:rPr>
              <a:t>odlično</a:t>
            </a:r>
            <a:r>
              <a:rPr lang="en-US" sz="2200" dirty="0">
                <a:latin typeface="+mj-lt"/>
              </a:rPr>
              <a:t> dela </a:t>
            </a:r>
            <a:r>
              <a:rPr lang="en-US" sz="2200" b="1" dirty="0">
                <a:latin typeface="+mj-lt"/>
              </a:rPr>
              <a:t>pod </a:t>
            </a:r>
            <a:r>
              <a:rPr lang="en-US" sz="2200" b="1" dirty="0" err="1">
                <a:latin typeface="+mj-lt"/>
              </a:rPr>
              <a:t>pritiskom</a:t>
            </a:r>
            <a:endParaRPr lang="en-US" sz="2200" b="1" dirty="0">
              <a:latin typeface="+mj-lt"/>
            </a:endParaRPr>
          </a:p>
          <a:p>
            <a:pPr marL="214313"/>
            <a:r>
              <a:rPr lang="en-US" sz="2200" dirty="0">
                <a:latin typeface="+mj-lt"/>
              </a:rPr>
              <a:t>rad </a:t>
            </a:r>
            <a:r>
              <a:rPr lang="en-US" sz="2200" b="1" dirty="0" err="1">
                <a:latin typeface="+mj-lt"/>
              </a:rPr>
              <a:t>tvega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vendar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premišljeno</a:t>
            </a:r>
            <a:endParaRPr lang="en-US" sz="2200" b="1" dirty="0">
              <a:latin typeface="+mj-lt"/>
            </a:endParaRPr>
          </a:p>
          <a:p>
            <a:pPr marL="214313"/>
            <a:r>
              <a:rPr lang="en-US" sz="2200" dirty="0" err="1">
                <a:latin typeface="+mj-lt"/>
              </a:rPr>
              <a:t>ima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radi</a:t>
            </a:r>
            <a:r>
              <a:rPr lang="en-US" sz="2200" dirty="0">
                <a:latin typeface="+mj-lt"/>
              </a:rPr>
              <a:t>, </a:t>
            </a:r>
            <a:r>
              <a:rPr lang="en-US" sz="2200" b="1" dirty="0">
                <a:latin typeface="+mj-lt"/>
              </a:rPr>
              <a:t>da je </a:t>
            </a:r>
            <a:r>
              <a:rPr lang="en-US" sz="2200" b="1" dirty="0" err="1">
                <a:latin typeface="+mj-lt"/>
              </a:rPr>
              <a:t>najboljši</a:t>
            </a:r>
            <a:endParaRPr lang="en-US" sz="2200" b="1" dirty="0">
              <a:latin typeface="+mj-lt"/>
            </a:endParaRPr>
          </a:p>
          <a:p>
            <a:pPr marL="214313"/>
            <a:r>
              <a:rPr lang="en-US" sz="2200" b="1" dirty="0" err="1">
                <a:latin typeface="+mj-lt"/>
              </a:rPr>
              <a:t>podcenjuje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druge</a:t>
            </a:r>
            <a:endParaRPr lang="en-US" sz="2200" b="1" dirty="0">
              <a:latin typeface="+mj-lt"/>
            </a:endParaRPr>
          </a:p>
          <a:p>
            <a:pPr marL="214313"/>
            <a:r>
              <a:rPr lang="en-US" sz="2200" dirty="0" err="1">
                <a:latin typeface="+mj-lt"/>
              </a:rPr>
              <a:t>krši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pravila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če</a:t>
            </a:r>
            <a:r>
              <a:rPr lang="en-US" sz="2200" dirty="0">
                <a:latin typeface="+mj-lt"/>
              </a:rPr>
              <a:t> ta </a:t>
            </a:r>
            <a:r>
              <a:rPr lang="en-US" sz="2200" b="1" dirty="0">
                <a:latin typeface="+mj-lt"/>
              </a:rPr>
              <a:t>ne </a:t>
            </a:r>
            <a:r>
              <a:rPr lang="en-US" sz="2200" b="1" dirty="0" err="1">
                <a:latin typeface="+mj-lt"/>
              </a:rPr>
              <a:t>dajejo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rezultatov</a:t>
            </a:r>
            <a:endParaRPr lang="en-US" sz="2200" b="1" dirty="0">
              <a:latin typeface="+mj-lt"/>
            </a:endParaRPr>
          </a:p>
          <a:p>
            <a:endParaRPr lang="en-US" sz="2200" dirty="0">
              <a:latin typeface="+mj-lt"/>
            </a:endParaRPr>
          </a:p>
        </p:txBody>
      </p:sp>
      <p:pic>
        <p:nvPicPr>
          <p:cNvPr id="5" name="Picture 4" descr="Rezultat iskanja slik za dominant communication">
            <a:extLst>
              <a:ext uri="{FF2B5EF4-FFF2-40B4-BE49-F238E27FC236}">
                <a16:creationId xmlns:a16="http://schemas.microsoft.com/office/drawing/2014/main" id="{9E205D96-0CA8-104A-213A-1459C4D2C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5" r="-2" b="-2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74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zultat iskanja slik za impatient conversation">
            <a:extLst>
              <a:ext uri="{FF2B5EF4-FFF2-40B4-BE49-F238E27FC236}">
                <a16:creationId xmlns:a16="http://schemas.microsoft.com/office/drawing/2014/main" id="{A18B8A2F-EA22-BFC3-7749-77A89FC5D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7E3D01-24D5-4D08-84C1-E26D8D14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FF0000"/>
                </a:solidFill>
              </a:rPr>
              <a:t>OSEBNA KOMUNIKACIJA </a:t>
            </a:r>
            <a:br>
              <a:rPr lang="sl-SI" sz="4000" b="1" dirty="0">
                <a:solidFill>
                  <a:srgbClr val="FF0000"/>
                </a:solidFill>
              </a:rPr>
            </a:br>
            <a:r>
              <a:rPr lang="sl-SI" sz="4000" b="1" dirty="0">
                <a:solidFill>
                  <a:srgbClr val="FF0000"/>
                </a:solidFill>
              </a:rPr>
              <a:t>Z RDEČIM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2B77811-7F2E-4F87-A9F7-303CBA8D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l-SI" sz="2200" b="1" dirty="0">
                <a:latin typeface="+mj-lt"/>
              </a:rPr>
              <a:t>začnite z bistvom</a:t>
            </a:r>
          </a:p>
          <a:p>
            <a:r>
              <a:rPr lang="sl-SI" sz="2200" b="1" dirty="0">
                <a:latin typeface="+mj-lt"/>
              </a:rPr>
              <a:t>bodite pozorni </a:t>
            </a:r>
            <a:r>
              <a:rPr lang="sl-SI" sz="2200" dirty="0">
                <a:latin typeface="+mj-lt"/>
              </a:rPr>
              <a:t>na njegovo morebitno nepotrpežljivost</a:t>
            </a:r>
          </a:p>
          <a:p>
            <a:r>
              <a:rPr lang="sl-SI" sz="2200" dirty="0">
                <a:latin typeface="+mj-lt"/>
              </a:rPr>
              <a:t>bodite </a:t>
            </a:r>
            <a:r>
              <a:rPr lang="sl-SI" sz="2200" b="1" dirty="0">
                <a:latin typeface="+mj-lt"/>
              </a:rPr>
              <a:t>hitri in osredotočeni </a:t>
            </a:r>
            <a:r>
              <a:rPr lang="sl-SI" sz="2200" dirty="0">
                <a:latin typeface="+mj-lt"/>
              </a:rPr>
              <a:t>nanj in na njegove cilje</a:t>
            </a:r>
          </a:p>
          <a:p>
            <a:r>
              <a:rPr lang="sl-SI" sz="2200" dirty="0">
                <a:latin typeface="+mj-lt"/>
              </a:rPr>
              <a:t>postavljajte </a:t>
            </a:r>
            <a:r>
              <a:rPr lang="sl-SI" sz="2200" b="1" dirty="0">
                <a:latin typeface="+mj-lt"/>
              </a:rPr>
              <a:t>neposredna vprašanja</a:t>
            </a:r>
            <a:r>
              <a:rPr lang="sl-SI" sz="2200" dirty="0">
                <a:latin typeface="+mj-lt"/>
              </a:rPr>
              <a:t> </a:t>
            </a:r>
            <a:r>
              <a:rPr lang="sl-SI" sz="2200" i="1" dirty="0">
                <a:latin typeface="+mj-lt"/>
              </a:rPr>
              <a:t>(Kaj vi mislite?)</a:t>
            </a:r>
          </a:p>
          <a:p>
            <a:r>
              <a:rPr lang="sl-SI" sz="2200" dirty="0">
                <a:latin typeface="+mj-lt"/>
              </a:rPr>
              <a:t>pričakujte </a:t>
            </a:r>
            <a:r>
              <a:rPr lang="sl-SI" sz="2200" b="1" dirty="0">
                <a:latin typeface="+mj-lt"/>
              </a:rPr>
              <a:t>kratke in jasne odgovore</a:t>
            </a:r>
          </a:p>
        </p:txBody>
      </p:sp>
    </p:spTree>
    <p:extLst>
      <p:ext uri="{BB962C8B-B14F-4D97-AF65-F5344CB8AC3E}">
        <p14:creationId xmlns:p14="http://schemas.microsoft.com/office/powerpoint/2010/main" val="1588824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zultat iskanja slik za working on computer">
            <a:extLst>
              <a:ext uri="{FF2B5EF4-FFF2-40B4-BE49-F238E27FC236}">
                <a16:creationId xmlns:a16="http://schemas.microsoft.com/office/drawing/2014/main" id="{D5C3117E-6EEE-210E-9F14-FB025F939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r="13506"/>
          <a:stretch/>
        </p:blipFill>
        <p:spPr bwMode="auto">
          <a:xfrm>
            <a:off x="5833976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Naslov 1">
            <a:extLst>
              <a:ext uri="{FF2B5EF4-FFF2-40B4-BE49-F238E27FC236}">
                <a16:creationId xmlns:a16="http://schemas.microsoft.com/office/drawing/2014/main" id="{A6CCBC2D-954C-48F8-9619-1B1D3A67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80240"/>
            <a:ext cx="4803636" cy="1311664"/>
          </a:xfrm>
        </p:spPr>
        <p:txBody>
          <a:bodyPr anchor="b">
            <a:normAutofit/>
          </a:bodyPr>
          <a:lstStyle/>
          <a:p>
            <a:r>
              <a:rPr lang="sl-SI" sz="4800" dirty="0">
                <a:solidFill>
                  <a:srgbClr val="FF0000"/>
                </a:solidFill>
              </a:rPr>
              <a:t>E-MAIL RDEČIM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63D842FF-A991-4DE3-9EE0-BE045F80A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272143"/>
            <a:ext cx="4774892" cy="3788830"/>
          </a:xfrm>
        </p:spPr>
        <p:txBody>
          <a:bodyPr anchor="ctr">
            <a:noAutofit/>
          </a:bodyPr>
          <a:lstStyle/>
          <a:p>
            <a:r>
              <a:rPr lang="sl-SI" sz="2200" b="1" dirty="0">
                <a:latin typeface="+mj-lt"/>
              </a:rPr>
              <a:t>nikar ne bodite preveč osebni z dolgimi vljudnostnimi stavki </a:t>
            </a:r>
            <a:r>
              <a:rPr lang="sl-SI" sz="2200" i="1" dirty="0">
                <a:latin typeface="+mj-lt"/>
              </a:rPr>
              <a:t>(G. Luka, upam, da ste se imeli lepo na dopustu in ste izkoristili lepe sončne dni, ki so pričarali pravo poletje….. )</a:t>
            </a:r>
          </a:p>
          <a:p>
            <a:r>
              <a:rPr lang="sl-SI" sz="2200" dirty="0">
                <a:latin typeface="+mj-lt"/>
              </a:rPr>
              <a:t>bolj </a:t>
            </a:r>
            <a:r>
              <a:rPr lang="sl-SI" sz="2200" b="1" dirty="0">
                <a:latin typeface="+mj-lt"/>
              </a:rPr>
              <a:t>formalen začetek </a:t>
            </a:r>
            <a:r>
              <a:rPr lang="sl-SI" sz="2200" i="1" dirty="0">
                <a:latin typeface="+mj-lt"/>
              </a:rPr>
              <a:t>(Spoštovani g</a:t>
            </a:r>
            <a:r>
              <a:rPr lang="sl-SI" sz="2200" dirty="0">
                <a:latin typeface="+mj-lt"/>
              </a:rPr>
              <a:t>. Kopač; Ga. Simona, pozdravljeni;….)</a:t>
            </a:r>
          </a:p>
          <a:p>
            <a:r>
              <a:rPr lang="sl-SI" sz="2200" dirty="0">
                <a:latin typeface="+mj-lt"/>
              </a:rPr>
              <a:t>začnite z </a:t>
            </a:r>
            <a:r>
              <a:rPr lang="sl-SI" sz="2200" b="1" dirty="0">
                <a:latin typeface="+mj-lt"/>
              </a:rPr>
              <a:t>bistvom </a:t>
            </a:r>
            <a:r>
              <a:rPr lang="sl-SI" sz="2200" dirty="0">
                <a:latin typeface="+mj-lt"/>
              </a:rPr>
              <a:t>(zakaj pišete in </a:t>
            </a:r>
            <a:br>
              <a:rPr lang="sl-SI" sz="2200" dirty="0">
                <a:latin typeface="+mj-lt"/>
              </a:rPr>
            </a:br>
            <a:r>
              <a:rPr lang="sl-SI" sz="2200" dirty="0">
                <a:latin typeface="+mj-lt"/>
              </a:rPr>
              <a:t>kaj želite)</a:t>
            </a:r>
          </a:p>
          <a:p>
            <a:r>
              <a:rPr lang="sl-SI" sz="2200" b="1" dirty="0">
                <a:latin typeface="+mj-lt"/>
              </a:rPr>
              <a:t>ne jemljite osebno</a:t>
            </a:r>
            <a:r>
              <a:rPr lang="sl-SI" sz="2200" dirty="0">
                <a:latin typeface="+mj-lt"/>
              </a:rPr>
              <a:t> njihove kratke in brezosebne odgovore</a:t>
            </a:r>
          </a:p>
        </p:txBody>
      </p:sp>
    </p:spTree>
    <p:extLst>
      <p:ext uri="{BB962C8B-B14F-4D97-AF65-F5344CB8AC3E}">
        <p14:creationId xmlns:p14="http://schemas.microsoft.com/office/powerpoint/2010/main" val="3387468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personal-success-change-your-life-keys-to-success1-800x800 - Me Otherwise">
            <a:extLst>
              <a:ext uri="{FF2B5EF4-FFF2-40B4-BE49-F238E27FC236}">
                <a16:creationId xmlns:a16="http://schemas.microsoft.com/office/drawing/2014/main" id="{14AF1A3B-0915-46F8-96E7-7C778192B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" r="9089" b="2677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002EF14-28B6-405E-85AF-B0327C1A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6260934" cy="1124712"/>
          </a:xfrm>
        </p:spPr>
        <p:txBody>
          <a:bodyPr anchor="b">
            <a:normAutofit/>
          </a:bodyPr>
          <a:lstStyle/>
          <a:p>
            <a:r>
              <a:rPr lang="sl-SI" sz="4300" b="1" dirty="0">
                <a:solidFill>
                  <a:srgbClr val="FF0000"/>
                </a:solidFill>
              </a:rPr>
              <a:t>ODZIV NA SPREMEMBE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B1C4F2-C529-47E5-8D69-E0C5D605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3"/>
            <a:ext cx="5525209" cy="3640705"/>
          </a:xfrm>
        </p:spPr>
        <p:txBody>
          <a:bodyPr anchor="t">
            <a:normAutofit/>
          </a:bodyPr>
          <a:lstStyle/>
          <a:p>
            <a:r>
              <a:rPr lang="sl-SI" sz="2000" dirty="0">
                <a:latin typeface="+mj-lt"/>
              </a:rPr>
              <a:t>Preden se odloči za spremembo </a:t>
            </a:r>
            <a:r>
              <a:rPr lang="sl-SI" sz="2000" b="1" dirty="0">
                <a:latin typeface="+mj-lt"/>
              </a:rPr>
              <a:t>mora videti koristi zase</a:t>
            </a:r>
          </a:p>
          <a:p>
            <a:r>
              <a:rPr lang="sl-SI" sz="2000" dirty="0">
                <a:latin typeface="+mj-lt"/>
              </a:rPr>
              <a:t>Spremembe zanj predstavljajo </a:t>
            </a:r>
            <a:r>
              <a:rPr lang="sl-SI" sz="2000" b="1" dirty="0">
                <a:latin typeface="+mj-lt"/>
              </a:rPr>
              <a:t>priložnost za napredek, uspeh, zaslužek,…</a:t>
            </a:r>
          </a:p>
          <a:p>
            <a:r>
              <a:rPr lang="sl-SI" sz="2000" dirty="0">
                <a:latin typeface="+mj-lt"/>
              </a:rPr>
              <a:t>Pred uvedbo spremembe </a:t>
            </a:r>
            <a:r>
              <a:rPr lang="sl-SI" sz="2000" b="1" dirty="0">
                <a:latin typeface="+mj-lt"/>
              </a:rPr>
              <a:t>mora videti celotno sliko</a:t>
            </a:r>
            <a:r>
              <a:rPr lang="sl-SI" sz="2000" dirty="0">
                <a:latin typeface="+mj-lt"/>
              </a:rPr>
              <a:t>, kaj to potegne za seboj</a:t>
            </a:r>
          </a:p>
          <a:p>
            <a:r>
              <a:rPr lang="sl-SI" sz="2000" dirty="0">
                <a:latin typeface="+mj-lt"/>
              </a:rPr>
              <a:t>Ko se odloči za spremembo </a:t>
            </a:r>
            <a:r>
              <a:rPr lang="sl-SI" sz="2000" b="1" dirty="0">
                <a:latin typeface="+mj-lt"/>
              </a:rPr>
              <a:t>ga nič več ne ustavi</a:t>
            </a:r>
          </a:p>
          <a:p>
            <a:r>
              <a:rPr lang="sl-SI" sz="2000" dirty="0">
                <a:latin typeface="+mj-lt"/>
              </a:rPr>
              <a:t>Sprememb sicer </a:t>
            </a:r>
            <a:r>
              <a:rPr lang="sl-SI" sz="2000" b="1" dirty="0">
                <a:latin typeface="+mj-lt"/>
              </a:rPr>
              <a:t>ne mara</a:t>
            </a:r>
            <a:r>
              <a:rPr lang="sl-SI" sz="2000" dirty="0">
                <a:latin typeface="+mj-lt"/>
              </a:rPr>
              <a:t>, saj ne želi spreminjati stvari, ki delujejo</a:t>
            </a:r>
          </a:p>
          <a:p>
            <a:r>
              <a:rPr lang="sl-SI" sz="2000" dirty="0">
                <a:latin typeface="+mj-lt"/>
              </a:rPr>
              <a:t>Spremembe nikoli</a:t>
            </a:r>
            <a:r>
              <a:rPr lang="sl-SI" sz="2000" b="1" dirty="0">
                <a:latin typeface="+mj-lt"/>
              </a:rPr>
              <a:t> ne jemlje osebno</a:t>
            </a:r>
          </a:p>
          <a:p>
            <a:endParaRPr lang="sl-SI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9976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1BCE1E-40DE-4397-ABAA-9CA819FD1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2264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NE SAMO POSLOVNI, TUDI ŽIVLJENJSKI </a:t>
            </a:r>
            <a:br>
              <a:rPr lang="sl-SI" dirty="0"/>
            </a:br>
            <a:r>
              <a:rPr lang="sl-SI" dirty="0"/>
              <a:t>IZZIV ŠT. 1 JE?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E40E04-645B-4BD5-BEBB-DD448C81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7911"/>
            <a:ext cx="10515600" cy="16592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11500" dirty="0"/>
              <a:t>KOMUNIKACIJA</a:t>
            </a:r>
          </a:p>
        </p:txBody>
      </p:sp>
    </p:spTree>
    <p:extLst>
      <p:ext uri="{BB962C8B-B14F-4D97-AF65-F5344CB8AC3E}">
        <p14:creationId xmlns:p14="http://schemas.microsoft.com/office/powerpoint/2010/main" val="3538784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F9CDB0-8412-4F0A-B4F2-E32904C9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l-SI" sz="2600" b="1" dirty="0">
                <a:solidFill>
                  <a:srgbClr val="FFFFFF"/>
                </a:solidFill>
              </a:rPr>
              <a:t>ZELENI TIP OSEBNOSTI</a:t>
            </a:r>
            <a:endParaRPr lang="sl-SI" sz="2600" dirty="0">
              <a:solidFill>
                <a:srgbClr val="FFFFFF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21E5062-E7C8-44A2-9A76-0995BF2EA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969332"/>
            <a:ext cx="7188199" cy="1779079"/>
          </a:xfrm>
          <a:prstGeom prst="rect">
            <a:avLst/>
          </a:prstGeom>
        </p:spPr>
      </p:pic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80DEC19-BE39-468C-AF4B-D94C30C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599" y="4096597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/>
              <a:t>TEMELJNA – PRIROJENA POTREBA/ŽELJA:</a:t>
            </a:r>
            <a:endParaRPr lang="sl-SI" sz="2400" dirty="0"/>
          </a:p>
          <a:p>
            <a:pPr marL="0" indent="0">
              <a:buNone/>
            </a:pPr>
            <a:r>
              <a:rPr lang="sl-SI" sz="4400" i="1" dirty="0">
                <a:solidFill>
                  <a:srgbClr val="00B050"/>
                </a:solidFill>
                <a:latin typeface="+mj-lt"/>
              </a:rPr>
              <a:t>Č</a:t>
            </a:r>
            <a:r>
              <a:rPr lang="sl-SI" sz="44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im manj stresa!</a:t>
            </a:r>
          </a:p>
          <a:p>
            <a:pPr marL="0" indent="0">
              <a:buNone/>
            </a:pPr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125039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589C64-0973-B20D-6D52-8ABB56A000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1753" y="120149"/>
            <a:ext cx="5024547" cy="1351472"/>
          </a:xfrm>
        </p:spPr>
        <p:txBody>
          <a:bodyPr>
            <a:normAutofit/>
          </a:bodyPr>
          <a:lstStyle/>
          <a:p>
            <a:pPr lvl="0" algn="ctr"/>
            <a:r>
              <a:rPr lang="sl-SI" dirty="0">
                <a:solidFill>
                  <a:srgbClr val="00B050"/>
                </a:solidFill>
              </a:rPr>
              <a:t>VRLINE &amp; ŠIBKOSTI</a:t>
            </a:r>
          </a:p>
        </p:txBody>
      </p:sp>
      <p:pic>
        <p:nvPicPr>
          <p:cNvPr id="3" name="Označba mesta vsebine 4" descr="Slika, ki vsebuje besede oseba, ženska&#10;&#10;Opis je samodejno ustvarjen">
            <a:extLst>
              <a:ext uri="{FF2B5EF4-FFF2-40B4-BE49-F238E27FC236}">
                <a16:creationId xmlns:a16="http://schemas.microsoft.com/office/drawing/2014/main" id="{D7C3D464-EC37-A0DA-F4CC-1E52E0A4E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37" r="13994" b="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F32D907-F0F3-8F06-C52D-8A3BD31288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71749" y="1239646"/>
            <a:ext cx="3810000" cy="2746260"/>
          </a:xfrm>
        </p:spPr>
        <p:txBody>
          <a:bodyPr>
            <a:noAutofit/>
          </a:bodyPr>
          <a:lstStyle/>
          <a:p>
            <a:pPr lvl="0">
              <a:buFont typeface="Wingdings" pitchFamily="2"/>
              <a:buChar char="ü"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lojalen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&amp;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predan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  <a:p>
            <a:pPr lvl="0">
              <a:buFont typeface="Wingdings" pitchFamily="2"/>
              <a:buChar char="ü"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rahločuten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&amp;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rojen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skrbnik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&amp;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čudovit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prijatelj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  <a:p>
            <a:pPr lvl="0">
              <a:buFont typeface="Wingdings" pitchFamily="2"/>
              <a:buChar char="ü"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dober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poslušalec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</a:p>
          <a:p>
            <a:pPr lvl="0">
              <a:buFont typeface="Wingdings" pitchFamily="2"/>
              <a:buChar char="ü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dober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administrator</a:t>
            </a:r>
          </a:p>
          <a:p>
            <a:pPr lvl="0">
              <a:buFont typeface="Wingdings" pitchFamily="2"/>
              <a:buChar char="ü"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umirjen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&amp;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sproščen</a:t>
            </a:r>
            <a:endParaRPr lang="sl-SI" sz="22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  <a:p>
            <a:pPr lvl="0"/>
            <a:endParaRPr lang="sl-SI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2" name="Picture 4" descr="7 Reasons Your Workforce Is Not Motivated - HR Daily Advisor">
            <a:extLst>
              <a:ext uri="{FF2B5EF4-FFF2-40B4-BE49-F238E27FC236}">
                <a16:creationId xmlns:a16="http://schemas.microsoft.com/office/drawing/2014/main" id="{0237BD71-9CCE-2032-7A3A-1C1D49A0C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r="44450" b="2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2C350BE-39F3-359F-E62F-6F09C5361056}"/>
              </a:ext>
            </a:extLst>
          </p:cNvPr>
          <p:cNvSpPr txBox="1"/>
          <p:nvPr/>
        </p:nvSpPr>
        <p:spPr>
          <a:xfrm>
            <a:off x="4192659" y="3594426"/>
            <a:ext cx="4712802" cy="314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endParaRPr lang="sl-SI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ne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kaže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navdušenja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za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nove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stvari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ne mara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sprememb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&amp;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trmast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neodločen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&amp;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čustveno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eksploziven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endParaRPr lang="sl-SI" sz="22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izgleda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ravnodušno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in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nezainteresirano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težko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ga je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motivirati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za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karkoli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novega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C63F4D-A8F4-4878-9068-650269823B1E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50"/>
                </a:solidFill>
              </a:rPr>
              <a:t>V POSLU IN PRI DELU</a:t>
            </a:r>
          </a:p>
        </p:txBody>
      </p:sp>
      <p:pic>
        <p:nvPicPr>
          <p:cNvPr id="5" name="Picture 4" descr="Povezana slika">
            <a:extLst>
              <a:ext uri="{FF2B5EF4-FFF2-40B4-BE49-F238E27FC236}">
                <a16:creationId xmlns:a16="http://schemas.microsoft.com/office/drawing/2014/main" id="{0701BC77-2DB1-4771-E374-5EE171E1D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r="5226" b="2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besedila 3">
            <a:extLst>
              <a:ext uri="{FF2B5EF4-FFF2-40B4-BE49-F238E27FC236}">
                <a16:creationId xmlns:a16="http://schemas.microsoft.com/office/drawing/2014/main" id="{5547AEC7-917A-438F-A188-876FD4388DBB}"/>
              </a:ext>
            </a:extLst>
          </p:cNvPr>
          <p:cNvSpPr txBox="1">
            <a:spLocks/>
          </p:cNvSpPr>
          <p:nvPr/>
        </p:nvSpPr>
        <p:spPr>
          <a:xfrm>
            <a:off x="7531610" y="2046574"/>
            <a:ext cx="425619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+mj-lt"/>
              </a:rPr>
              <a:t>z </a:t>
            </a:r>
            <a:r>
              <a:rPr lang="en-US" sz="2200" dirty="0" err="1">
                <a:latin typeface="+mj-lt"/>
              </a:rPr>
              <a:t>ljudmi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gradi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osebn</a:t>
            </a:r>
            <a:r>
              <a:rPr lang="sl-SI" sz="2200" b="1" dirty="0">
                <a:latin typeface="+mj-lt"/>
              </a:rPr>
              <a:t>i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odnos</a:t>
            </a:r>
            <a:endParaRPr lang="en-US" sz="2200" b="1" dirty="0">
              <a:latin typeface="+mj-lt"/>
            </a:endParaRPr>
          </a:p>
          <a:p>
            <a:r>
              <a:rPr lang="en-US" sz="2200" dirty="0">
                <a:latin typeface="+mj-lt"/>
              </a:rPr>
              <a:t>je </a:t>
            </a:r>
            <a:r>
              <a:rPr lang="en-US" sz="2200" b="1" dirty="0" err="1">
                <a:latin typeface="+mj-lt"/>
              </a:rPr>
              <a:t>nekonflikten</a:t>
            </a:r>
            <a:endParaRPr lang="en-US" sz="2200" b="1" dirty="0">
              <a:latin typeface="+mj-lt"/>
            </a:endParaRPr>
          </a:p>
          <a:p>
            <a:r>
              <a:rPr lang="en-US" sz="2200" dirty="0">
                <a:latin typeface="+mj-lt"/>
              </a:rPr>
              <a:t>je </a:t>
            </a:r>
            <a:r>
              <a:rPr lang="en-US" sz="2200" dirty="0" err="1">
                <a:latin typeface="+mj-lt"/>
              </a:rPr>
              <a:t>pogosto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zaskrbljen</a:t>
            </a:r>
            <a:endParaRPr lang="en-US" sz="2200" b="1" dirty="0">
              <a:latin typeface="+mj-lt"/>
            </a:endParaRPr>
          </a:p>
          <a:p>
            <a:r>
              <a:rPr lang="en-US" sz="2200" dirty="0">
                <a:latin typeface="+mj-lt"/>
              </a:rPr>
              <a:t>rad dela po </a:t>
            </a:r>
            <a:r>
              <a:rPr lang="en-US" sz="2200" b="1" dirty="0">
                <a:latin typeface="+mj-lt"/>
              </a:rPr>
              <a:t>v </a:t>
            </a:r>
            <a:r>
              <a:rPr lang="en-US" sz="2200" b="1" dirty="0" err="1">
                <a:latin typeface="+mj-lt"/>
              </a:rPr>
              <a:t>naprej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znanem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sistemu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(</a:t>
            </a:r>
            <a:r>
              <a:rPr lang="en-US" sz="2200" dirty="0" err="1">
                <a:latin typeface="+mj-lt"/>
              </a:rPr>
              <a:t>preverjenim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pravilom</a:t>
            </a:r>
            <a:r>
              <a:rPr lang="en-US" sz="2200" dirty="0">
                <a:latin typeface="+mj-lt"/>
              </a:rPr>
              <a:t>)</a:t>
            </a:r>
          </a:p>
          <a:p>
            <a:r>
              <a:rPr lang="en-US" sz="2200" b="1" dirty="0" err="1">
                <a:latin typeface="+mj-lt"/>
              </a:rPr>
              <a:t>redko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tvega</a:t>
            </a:r>
            <a:endParaRPr lang="en-US" sz="2200" b="1" dirty="0">
              <a:latin typeface="+mj-lt"/>
            </a:endParaRPr>
          </a:p>
          <a:p>
            <a:r>
              <a:rPr lang="en-US" sz="2200" b="1" dirty="0">
                <a:latin typeface="+mj-lt"/>
              </a:rPr>
              <a:t>pod </a:t>
            </a:r>
            <a:r>
              <a:rPr lang="en-US" sz="2200" b="1" dirty="0" err="1">
                <a:latin typeface="+mj-lt"/>
              </a:rPr>
              <a:t>stresom</a:t>
            </a:r>
            <a:r>
              <a:rPr lang="en-US" sz="2200" b="1" dirty="0">
                <a:latin typeface="+mj-lt"/>
              </a:rPr>
              <a:t> je </a:t>
            </a:r>
            <a:r>
              <a:rPr lang="en-US" sz="2200" dirty="0" err="1">
                <a:latin typeface="+mj-lt"/>
              </a:rPr>
              <a:t>čustven</a:t>
            </a:r>
            <a:r>
              <a:rPr lang="en-US" sz="2200" dirty="0">
                <a:latin typeface="+mj-lt"/>
              </a:rPr>
              <a:t> in </a:t>
            </a:r>
            <a:r>
              <a:rPr lang="en-US" sz="2200" dirty="0" err="1">
                <a:latin typeface="+mj-lt"/>
              </a:rPr>
              <a:t>zmeden</a:t>
            </a:r>
            <a:endParaRPr lang="en-US" sz="2200" dirty="0">
              <a:latin typeface="+mj-lt"/>
            </a:endParaRPr>
          </a:p>
          <a:p>
            <a:r>
              <a:rPr lang="en-US" sz="2200" dirty="0" err="1">
                <a:latin typeface="+mj-lt"/>
              </a:rPr>
              <a:t>ima</a:t>
            </a:r>
            <a:r>
              <a:rPr lang="en-US" sz="2200" dirty="0">
                <a:latin typeface="+mj-lt"/>
              </a:rPr>
              <a:t> rad </a:t>
            </a:r>
            <a:r>
              <a:rPr lang="en-US" sz="2200" dirty="0" err="1">
                <a:latin typeface="+mj-lt"/>
              </a:rPr>
              <a:t>občutek</a:t>
            </a:r>
            <a:r>
              <a:rPr lang="en-US" sz="2200" dirty="0">
                <a:latin typeface="+mj-lt"/>
              </a:rPr>
              <a:t>, da je </a:t>
            </a:r>
            <a:r>
              <a:rPr lang="en-US" sz="2200" b="1" dirty="0" err="1">
                <a:latin typeface="+mj-lt"/>
              </a:rPr>
              <a:t>sprejet</a:t>
            </a:r>
            <a:r>
              <a:rPr lang="en-US" sz="2200" b="1" dirty="0">
                <a:latin typeface="+mj-lt"/>
              </a:rPr>
              <a:t> in </a:t>
            </a:r>
            <a:r>
              <a:rPr lang="en-US" sz="2200" b="1" dirty="0" err="1">
                <a:latin typeface="+mj-lt"/>
              </a:rPr>
              <a:t>cenjen</a:t>
            </a:r>
            <a:endParaRPr lang="en-US" sz="2200" b="1" dirty="0">
              <a:latin typeface="+mj-lt"/>
            </a:endParaRPr>
          </a:p>
          <a:p>
            <a:r>
              <a:rPr lang="en-US" sz="2200" dirty="0" err="1">
                <a:latin typeface="+mj-lt"/>
              </a:rPr>
              <a:t>njegove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odločitve</a:t>
            </a:r>
            <a:r>
              <a:rPr lang="en-US" sz="2200" dirty="0">
                <a:latin typeface="+mj-lt"/>
              </a:rPr>
              <a:t> so </a:t>
            </a:r>
            <a:r>
              <a:rPr lang="en-US" sz="2200" b="1" dirty="0" err="1">
                <a:latin typeface="+mj-lt"/>
              </a:rPr>
              <a:t>premišljene</a:t>
            </a:r>
            <a:r>
              <a:rPr lang="en-US" sz="2200" b="1" dirty="0">
                <a:latin typeface="+mj-lt"/>
              </a:rPr>
              <a:t> in </a:t>
            </a:r>
            <a:r>
              <a:rPr lang="en-US" sz="2200" b="1" dirty="0" err="1">
                <a:latin typeface="+mj-lt"/>
              </a:rPr>
              <a:t>počasne</a:t>
            </a:r>
            <a:endParaRPr lang="en-US" sz="2200" b="1" dirty="0">
              <a:latin typeface="+mj-lt"/>
            </a:endParaRPr>
          </a:p>
          <a:p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2405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ovezana slika">
            <a:extLst>
              <a:ext uri="{FF2B5EF4-FFF2-40B4-BE49-F238E27FC236}">
                <a16:creationId xmlns:a16="http://schemas.microsoft.com/office/drawing/2014/main" id="{DED274E7-B8C2-E0BB-407A-7AA441A83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D53FACFF-04E8-43EF-82A5-501388C7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00B050"/>
                </a:solidFill>
              </a:rPr>
              <a:t>OSEBNA KOMUNIKACIJA </a:t>
            </a:r>
            <a:br>
              <a:rPr lang="sl-SI" sz="4000" b="1" dirty="0">
                <a:solidFill>
                  <a:srgbClr val="00B050"/>
                </a:solidFill>
              </a:rPr>
            </a:br>
            <a:r>
              <a:rPr lang="sl-SI" sz="4000" b="1" dirty="0">
                <a:solidFill>
                  <a:srgbClr val="00B050"/>
                </a:solidFill>
              </a:rPr>
              <a:t>Z ZELENIM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43777176-69D3-45C8-B238-7E0C3C320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l-SI" sz="2200" dirty="0">
                <a:latin typeface="+mj-lt"/>
              </a:rPr>
              <a:t>bodite </a:t>
            </a:r>
            <a:r>
              <a:rPr lang="sl-SI" sz="2200" b="1" dirty="0">
                <a:latin typeface="+mj-lt"/>
              </a:rPr>
              <a:t>potrpežljivi </a:t>
            </a:r>
            <a:r>
              <a:rPr lang="sl-SI" sz="2200" dirty="0">
                <a:latin typeface="+mj-lt"/>
              </a:rPr>
              <a:t>in</a:t>
            </a:r>
            <a:r>
              <a:rPr lang="sl-SI" sz="2200" b="1" dirty="0">
                <a:latin typeface="+mj-lt"/>
              </a:rPr>
              <a:t> spodbujevalni</a:t>
            </a:r>
          </a:p>
          <a:p>
            <a:r>
              <a:rPr lang="sl-SI" sz="2200" dirty="0">
                <a:latin typeface="+mj-lt"/>
              </a:rPr>
              <a:t>dovolite mu, da </a:t>
            </a:r>
            <a:r>
              <a:rPr lang="sl-SI" sz="2200" b="1" dirty="0">
                <a:latin typeface="+mj-lt"/>
              </a:rPr>
              <a:t>razmisli glede odgovora</a:t>
            </a:r>
          </a:p>
          <a:p>
            <a:r>
              <a:rPr lang="sl-SI" sz="2200" dirty="0">
                <a:latin typeface="+mj-lt"/>
              </a:rPr>
              <a:t>postavljajte</a:t>
            </a:r>
            <a:r>
              <a:rPr lang="sl-SI" sz="2200" b="1" dirty="0">
                <a:latin typeface="+mj-lt"/>
              </a:rPr>
              <a:t> odprta vprašanja </a:t>
            </a:r>
            <a:r>
              <a:rPr lang="sl-SI" sz="2200" i="1" dirty="0">
                <a:latin typeface="+mj-lt"/>
              </a:rPr>
              <a:t>(Kaj se vam zdi? Kakšen občutek imate vi?)</a:t>
            </a:r>
          </a:p>
          <a:p>
            <a:r>
              <a:rPr lang="sl-SI" sz="2200" dirty="0">
                <a:latin typeface="+mj-lt"/>
              </a:rPr>
              <a:t>pokažite mu, </a:t>
            </a:r>
            <a:r>
              <a:rPr lang="sl-SI" sz="2200" b="1" dirty="0">
                <a:latin typeface="+mj-lt"/>
              </a:rPr>
              <a:t>da vam je mar </a:t>
            </a:r>
            <a:r>
              <a:rPr lang="sl-SI" sz="2200" dirty="0">
                <a:latin typeface="+mj-lt"/>
              </a:rPr>
              <a:t>zanj osebno in za njegove občutke</a:t>
            </a:r>
          </a:p>
        </p:txBody>
      </p:sp>
    </p:spTree>
    <p:extLst>
      <p:ext uri="{BB962C8B-B14F-4D97-AF65-F5344CB8AC3E}">
        <p14:creationId xmlns:p14="http://schemas.microsoft.com/office/powerpoint/2010/main" val="742735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zultat iskanja slik za working on computer">
            <a:extLst>
              <a:ext uri="{FF2B5EF4-FFF2-40B4-BE49-F238E27FC236}">
                <a16:creationId xmlns:a16="http://schemas.microsoft.com/office/drawing/2014/main" id="{42EB086C-8C75-92A9-995B-6DC2C5072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r="384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353C00-8BC2-494A-9AF8-047608F4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737" y="207746"/>
            <a:ext cx="3822189" cy="1899912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00B050"/>
                </a:solidFill>
              </a:rPr>
              <a:t>E-MAIL ZELENIM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9723E04-E830-473A-A5B5-348E5632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3" y="1838739"/>
            <a:ext cx="4790660" cy="4338224"/>
          </a:xfrm>
        </p:spPr>
        <p:txBody>
          <a:bodyPr>
            <a:noAutofit/>
          </a:bodyPr>
          <a:lstStyle/>
          <a:p>
            <a:r>
              <a:rPr lang="sl-SI" sz="2200" b="1" dirty="0">
                <a:latin typeface="+mj-lt"/>
              </a:rPr>
              <a:t>za pomoč ali predlog jih prijazno prosite … </a:t>
            </a:r>
            <a:r>
              <a:rPr lang="sl-SI" sz="2200" dirty="0">
                <a:latin typeface="+mj-lt"/>
              </a:rPr>
              <a:t>nikar ne ukazujte </a:t>
            </a:r>
          </a:p>
          <a:p>
            <a:r>
              <a:rPr lang="sl-SI" sz="2200" b="1" dirty="0">
                <a:latin typeface="+mj-lt"/>
              </a:rPr>
              <a:t>izogibajte se kratkim časovnim rokom</a:t>
            </a:r>
            <a:r>
              <a:rPr lang="sl-SI" sz="2200" dirty="0">
                <a:latin typeface="+mj-lt"/>
              </a:rPr>
              <a:t>, da nekaj naredijo</a:t>
            </a:r>
          </a:p>
          <a:p>
            <a:r>
              <a:rPr lang="sl-SI" sz="2200" b="1" dirty="0">
                <a:latin typeface="+mj-lt"/>
              </a:rPr>
              <a:t>ne pozabite na poosebljen pristop</a:t>
            </a:r>
          </a:p>
          <a:p>
            <a:r>
              <a:rPr lang="sl-SI" sz="2200" b="1" dirty="0">
                <a:latin typeface="+mj-lt"/>
              </a:rPr>
              <a:t>nagovorite jih z uvodnim prijaznim nagovorom </a:t>
            </a:r>
            <a:r>
              <a:rPr lang="sl-SI" sz="2200" i="1" dirty="0">
                <a:latin typeface="+mj-lt"/>
              </a:rPr>
              <a:t>(Pozdravljeni g. Klemen, upam, da ste z družino preživeli lepe dopustniške dni in ste si nabrali energijo za nove poslovne izzive,….)</a:t>
            </a:r>
          </a:p>
          <a:p>
            <a:r>
              <a:rPr lang="sl-SI" sz="2200" b="1" dirty="0">
                <a:latin typeface="+mj-lt"/>
              </a:rPr>
              <a:t>izrazite dobre želje </a:t>
            </a:r>
            <a:r>
              <a:rPr lang="sl-SI" sz="2200" i="1" dirty="0">
                <a:latin typeface="+mj-lt"/>
              </a:rPr>
              <a:t>(želim vam lep vikend; lep preostanek dneva; lepo dopustovanje,….)</a:t>
            </a:r>
          </a:p>
        </p:txBody>
      </p:sp>
    </p:spTree>
    <p:extLst>
      <p:ext uri="{BB962C8B-B14F-4D97-AF65-F5344CB8AC3E}">
        <p14:creationId xmlns:p14="http://schemas.microsoft.com/office/powerpoint/2010/main" val="4206855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02EF14-28B6-405E-85AF-B0327C1A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l-SI" sz="4800" b="1" dirty="0">
                <a:solidFill>
                  <a:srgbClr val="00B050"/>
                </a:solidFill>
              </a:rPr>
              <a:t>ODZIV NA SPREMEMBE</a:t>
            </a:r>
          </a:p>
        </p:txBody>
      </p:sp>
      <p:pic>
        <p:nvPicPr>
          <p:cNvPr id="3074" name="Picture 2" descr="Personal Change Through NLP | The Cultural Change Company">
            <a:extLst>
              <a:ext uri="{FF2B5EF4-FFF2-40B4-BE49-F238E27FC236}">
                <a16:creationId xmlns:a16="http://schemas.microsoft.com/office/drawing/2014/main" id="{98DD333D-E8E6-422E-A90C-A34AEFDE6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10712"/>
          <a:stretch/>
        </p:blipFill>
        <p:spPr bwMode="auto">
          <a:xfrm>
            <a:off x="20" y="-17866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B1C4F2-C529-47E5-8D69-E0C5D605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483" y="3658067"/>
            <a:ext cx="8019393" cy="3326047"/>
          </a:xfrm>
        </p:spPr>
        <p:txBody>
          <a:bodyPr anchor="ctr">
            <a:normAutofit/>
          </a:bodyPr>
          <a:lstStyle/>
          <a:p>
            <a:r>
              <a:rPr lang="sl-SI" sz="2000" dirty="0">
                <a:latin typeface="+mj-lt"/>
              </a:rPr>
              <a:t>preden se odloči za spremembo </a:t>
            </a:r>
            <a:r>
              <a:rPr lang="sl-SI" sz="2000" b="1" dirty="0">
                <a:latin typeface="+mj-lt"/>
              </a:rPr>
              <a:t>mora vedeti, kako bo sprememba vplivala nanj in njegove bližnje</a:t>
            </a:r>
          </a:p>
          <a:p>
            <a:r>
              <a:rPr lang="sl-SI" sz="2000" dirty="0">
                <a:latin typeface="+mj-lt"/>
              </a:rPr>
              <a:t>spremembe zanj predstavljajo </a:t>
            </a:r>
            <a:r>
              <a:rPr lang="sl-SI" sz="2000" b="1" dirty="0">
                <a:latin typeface="+mj-lt"/>
              </a:rPr>
              <a:t>stres</a:t>
            </a:r>
          </a:p>
          <a:p>
            <a:r>
              <a:rPr lang="sl-SI" sz="2000" dirty="0">
                <a:latin typeface="+mj-lt"/>
              </a:rPr>
              <a:t>pred uvedbo spremembe </a:t>
            </a:r>
            <a:r>
              <a:rPr lang="sl-SI" sz="2000" b="1" dirty="0">
                <a:latin typeface="+mj-lt"/>
              </a:rPr>
              <a:t>potrebuje</a:t>
            </a:r>
            <a:r>
              <a:rPr lang="sl-SI" sz="2000" dirty="0">
                <a:latin typeface="+mj-lt"/>
              </a:rPr>
              <a:t> veliko pogovora o</a:t>
            </a:r>
            <a:r>
              <a:rPr lang="sl-SI" sz="2000" b="1" dirty="0">
                <a:latin typeface="+mj-lt"/>
              </a:rPr>
              <a:t> jasnem sistemu uvedbe sprememb</a:t>
            </a:r>
            <a:endParaRPr lang="sl-SI" sz="2000" dirty="0">
              <a:latin typeface="+mj-lt"/>
            </a:endParaRPr>
          </a:p>
          <a:p>
            <a:r>
              <a:rPr lang="sl-SI" sz="2000" dirty="0">
                <a:latin typeface="+mj-lt"/>
              </a:rPr>
              <a:t>ko se odloči za spremembo </a:t>
            </a:r>
            <a:r>
              <a:rPr lang="sl-SI" sz="2000" b="1" dirty="0">
                <a:latin typeface="+mj-lt"/>
              </a:rPr>
              <a:t>pri njej vztraja</a:t>
            </a:r>
          </a:p>
          <a:p>
            <a:r>
              <a:rPr lang="sl-SI" sz="2000" dirty="0">
                <a:latin typeface="+mj-lt"/>
              </a:rPr>
              <a:t>sprememb sicer </a:t>
            </a:r>
            <a:r>
              <a:rPr lang="sl-SI" sz="2000" b="1" dirty="0">
                <a:latin typeface="+mj-lt"/>
              </a:rPr>
              <a:t>ne mara</a:t>
            </a:r>
            <a:r>
              <a:rPr lang="sl-SI" sz="2000" dirty="0">
                <a:latin typeface="+mj-lt"/>
              </a:rPr>
              <a:t>, ker rušijo njegov ustaljen ritem</a:t>
            </a:r>
          </a:p>
          <a:p>
            <a:r>
              <a:rPr lang="sl-SI" sz="2000" dirty="0">
                <a:latin typeface="+mj-lt"/>
              </a:rPr>
              <a:t>spremembe jemlje </a:t>
            </a:r>
            <a:r>
              <a:rPr lang="sl-SI" sz="2000" b="1" dirty="0">
                <a:latin typeface="+mj-lt"/>
              </a:rPr>
              <a:t>zelo osebno</a:t>
            </a:r>
          </a:p>
          <a:p>
            <a:endParaRPr lang="sl-SI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3874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30BF6-4630-4F30-8750-6CB58BC8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l-SI" sz="2400" b="1" dirty="0">
                <a:solidFill>
                  <a:srgbClr val="FFFFFF"/>
                </a:solidFill>
              </a:rPr>
              <a:t>MODRI TIP OSEBNOSTI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BC55A82-0E33-4A78-8526-5FA52B9D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951362"/>
            <a:ext cx="7188199" cy="1815019"/>
          </a:xfrm>
          <a:prstGeom prst="rect">
            <a:avLst/>
          </a:prstGeom>
        </p:spPr>
      </p:pic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F6A83717-DAF2-4412-953B-41FAC94E6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086087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/>
              <a:t>TEMELJNA – PRIROJENA POTREBA/ŽELJA:</a:t>
            </a:r>
            <a:endParaRPr lang="sl-SI" sz="2400" dirty="0"/>
          </a:p>
          <a:p>
            <a:pPr marL="0" lvl="0" indent="0">
              <a:buNone/>
            </a:pPr>
            <a:r>
              <a:rPr lang="sl-SI" sz="44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Stvari delati pravilno!</a:t>
            </a:r>
          </a:p>
        </p:txBody>
      </p:sp>
    </p:spTree>
    <p:extLst>
      <p:ext uri="{BB962C8B-B14F-4D97-AF65-F5344CB8AC3E}">
        <p14:creationId xmlns:p14="http://schemas.microsoft.com/office/powerpoint/2010/main" val="515078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348D50-62A8-8B7A-2EE0-0DBA81F06A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210" y="186281"/>
            <a:ext cx="4818503" cy="1351474"/>
          </a:xfrm>
        </p:spPr>
        <p:txBody>
          <a:bodyPr anchorCtr="1"/>
          <a:lstStyle/>
          <a:p>
            <a:pPr lvl="0" algn="ctr"/>
            <a:r>
              <a:rPr lang="sl-SI">
                <a:solidFill>
                  <a:srgbClr val="0070C0"/>
                </a:solidFill>
              </a:rPr>
              <a:t>VRLINE &amp; ŠIBKOSTI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55C0DBD-C2CD-9BC9-4F30-DE667A9513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76210" y="1403421"/>
            <a:ext cx="4656993" cy="2387699"/>
          </a:xfrm>
        </p:spPr>
        <p:txBody>
          <a:bodyPr/>
          <a:lstStyle/>
          <a:p>
            <a:pPr lvl="0">
              <a:buFont typeface="Wingdings" pitchFamily="2"/>
              <a:buChar char="ü"/>
            </a:pPr>
            <a:r>
              <a:rPr lang="sl-SI" sz="1900" b="1">
                <a:solidFill>
                  <a:srgbClr val="262626"/>
                </a:solidFill>
                <a:latin typeface="Calibri Light"/>
              </a:rPr>
              <a:t>sposobnost organiziranja &amp; načrtovanja</a:t>
            </a:r>
          </a:p>
          <a:p>
            <a:pPr lvl="0">
              <a:buFont typeface="Wingdings" pitchFamily="2"/>
              <a:buChar char="ü"/>
            </a:pPr>
            <a:r>
              <a:rPr lang="sl-SI" sz="1900">
                <a:solidFill>
                  <a:srgbClr val="262626"/>
                </a:solidFill>
                <a:latin typeface="Calibri Light"/>
              </a:rPr>
              <a:t>rad analizira &amp; </a:t>
            </a:r>
            <a:r>
              <a:rPr lang="sl-SI" sz="1900" b="1">
                <a:solidFill>
                  <a:srgbClr val="262626"/>
                </a:solidFill>
                <a:latin typeface="Calibri Light"/>
              </a:rPr>
              <a:t>gleda dolgoročno</a:t>
            </a:r>
          </a:p>
          <a:p>
            <a:pPr lvl="0">
              <a:buFont typeface="Wingdings" pitchFamily="2"/>
              <a:buChar char="ü"/>
            </a:pPr>
            <a:r>
              <a:rPr lang="sl-SI" sz="1900" b="1">
                <a:solidFill>
                  <a:srgbClr val="262626"/>
                </a:solidFill>
                <a:latin typeface="Calibri Light"/>
              </a:rPr>
              <a:t>natančen, dosleden &amp; ceni tišino</a:t>
            </a:r>
          </a:p>
          <a:p>
            <a:pPr lvl="0">
              <a:buFont typeface="Wingdings" pitchFamily="2"/>
              <a:buChar char="ü"/>
            </a:pPr>
            <a:r>
              <a:rPr lang="sl-SI" sz="1900" b="1">
                <a:solidFill>
                  <a:srgbClr val="262626"/>
                </a:solidFill>
                <a:latin typeface="Calibri Light"/>
              </a:rPr>
              <a:t>pošten &amp; uvideven </a:t>
            </a:r>
          </a:p>
          <a:p>
            <a:pPr lvl="0">
              <a:buFont typeface="Wingdings" pitchFamily="2"/>
              <a:buChar char="ü"/>
            </a:pPr>
            <a:r>
              <a:rPr lang="sl-SI" sz="1900" b="1">
                <a:solidFill>
                  <a:srgbClr val="262626"/>
                </a:solidFill>
                <a:latin typeface="Calibri Light"/>
              </a:rPr>
              <a:t>ima </a:t>
            </a:r>
            <a:r>
              <a:rPr lang="sl-SI" sz="1900">
                <a:solidFill>
                  <a:srgbClr val="262626"/>
                </a:solidFill>
                <a:latin typeface="Calibri Light"/>
              </a:rPr>
              <a:t>sposobnost </a:t>
            </a:r>
            <a:r>
              <a:rPr lang="sl-SI" sz="1900" b="1">
                <a:solidFill>
                  <a:srgbClr val="262626"/>
                </a:solidFill>
                <a:latin typeface="Calibri Light"/>
              </a:rPr>
              <a:t>predvidevanja težav</a:t>
            </a:r>
          </a:p>
          <a:p>
            <a:pPr lvl="0">
              <a:buFont typeface="Wingdings" pitchFamily="2"/>
              <a:buChar char="ü"/>
            </a:pPr>
            <a:r>
              <a:rPr lang="sl-SI" sz="1900">
                <a:solidFill>
                  <a:srgbClr val="262626"/>
                </a:solidFill>
                <a:latin typeface="Calibri Light"/>
              </a:rPr>
              <a:t>ima močan</a:t>
            </a:r>
            <a:r>
              <a:rPr lang="sl-SI" sz="1900" b="1">
                <a:solidFill>
                  <a:srgbClr val="262626"/>
                </a:solidFill>
                <a:latin typeface="Calibri Light"/>
              </a:rPr>
              <a:t> občutek odgovornosti</a:t>
            </a:r>
          </a:p>
          <a:p>
            <a:pPr lvl="0"/>
            <a:endParaRPr lang="sl-SI" sz="1900" b="1">
              <a:solidFill>
                <a:srgbClr val="262626"/>
              </a:solidFill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9F40AB1B-D8CA-B332-0302-FDCC1B4564A6}"/>
              </a:ext>
            </a:extLst>
          </p:cNvPr>
          <p:cNvSpPr txBox="1"/>
          <p:nvPr/>
        </p:nvSpPr>
        <p:spPr>
          <a:xfrm>
            <a:off x="4454060" y="3735799"/>
            <a:ext cx="4543854" cy="30640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9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pade v </a:t>
            </a:r>
            <a:r>
              <a:rPr lang="sl-SI" sz="19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depresijo, če ne gre vse po planu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9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pretirano perfekcionističen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9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ekstremno varčen &amp;</a:t>
            </a:r>
            <a:r>
              <a:rPr lang="sl-SI" sz="19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sl-SI" sz="19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ne dela dobro pod pritiskom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9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sumničav </a:t>
            </a:r>
            <a:r>
              <a:rPr lang="sl-SI" sz="19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do drugih &amp; </a:t>
            </a:r>
            <a:r>
              <a:rPr lang="sl-SI" sz="19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komplicira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9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zapomni si </a:t>
            </a:r>
            <a:r>
              <a:rPr lang="sl-SI" sz="19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vse slabe strani in krivice</a:t>
            </a:r>
          </a:p>
        </p:txBody>
      </p:sp>
      <p:pic>
        <p:nvPicPr>
          <p:cNvPr id="8" name="Picture 2" descr="Improving Your Analytical Skills | Retail Dietitians Business Alliance">
            <a:extLst>
              <a:ext uri="{FF2B5EF4-FFF2-40B4-BE49-F238E27FC236}">
                <a16:creationId xmlns:a16="http://schemas.microsoft.com/office/drawing/2014/main" id="{CBC9E156-9637-94E0-AB02-B1DA62DEAF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08" r="33958"/>
          <a:stretch>
            <a:fillRect/>
          </a:stretch>
        </p:blipFill>
        <p:spPr>
          <a:xfrm>
            <a:off x="0" y="347869"/>
            <a:ext cx="3320777" cy="61622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Slika 7">
            <a:extLst>
              <a:ext uri="{FF2B5EF4-FFF2-40B4-BE49-F238E27FC236}">
                <a16:creationId xmlns:a16="http://schemas.microsoft.com/office/drawing/2014/main" id="{0E183A64-299F-DA29-E871-C65F58388A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330" r="25650"/>
          <a:stretch>
            <a:fillRect/>
          </a:stretch>
        </p:blipFill>
        <p:spPr>
          <a:xfrm>
            <a:off x="8997914" y="404842"/>
            <a:ext cx="3216967" cy="61087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DA5EC6BA-2992-456F-8553-D8C966D268B5}"/>
              </a:ext>
            </a:extLst>
          </p:cNvPr>
          <p:cNvSpPr txBox="1">
            <a:spLocks/>
          </p:cNvSpPr>
          <p:nvPr/>
        </p:nvSpPr>
        <p:spPr>
          <a:xfrm>
            <a:off x="6195619" y="637324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</a:rPr>
              <a:t>V POSLU</a:t>
            </a:r>
            <a:r>
              <a:rPr lang="sl-SI" sz="4400" b="1" dirty="0">
                <a:solidFill>
                  <a:srgbClr val="0070C0"/>
                </a:solidFill>
              </a:rPr>
              <a:t> IN PRI DELU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EAC4DF42-7C10-411F-ADD3-0543C9875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619" y="2138745"/>
            <a:ext cx="5219169" cy="378883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rgbClr val="0070C0"/>
              </a:buClr>
            </a:pPr>
            <a:r>
              <a:rPr lang="sl-SI" sz="2100" dirty="0">
                <a:solidFill>
                  <a:srgbClr val="000000"/>
                </a:solidFill>
                <a:latin typeface="+mj-lt"/>
              </a:rPr>
              <a:t>je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usmerjen</a:t>
            </a:r>
            <a:r>
              <a:rPr lang="sl-SI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+mj-lt"/>
              </a:rPr>
              <a:t>v </a:t>
            </a: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naloge</a:t>
            </a:r>
            <a:endParaRPr lang="en-US" sz="2100" b="1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070C0"/>
              </a:buClr>
            </a:pPr>
            <a:r>
              <a:rPr lang="en-US" sz="2100" dirty="0">
                <a:solidFill>
                  <a:srgbClr val="000000"/>
                </a:solidFill>
                <a:latin typeface="+mj-lt"/>
              </a:rPr>
              <a:t>rad dela</a:t>
            </a:r>
            <a:r>
              <a:rPr lang="sl-SI" sz="2100" dirty="0">
                <a:solidFill>
                  <a:srgbClr val="000000"/>
                </a:solidFill>
                <a:latin typeface="+mj-lt"/>
              </a:rPr>
              <a:t> z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grafi</a:t>
            </a:r>
            <a:r>
              <a:rPr 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analizami</a:t>
            </a:r>
            <a:r>
              <a:rPr lang="en-US" sz="2100" b="1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podatki</a:t>
            </a:r>
            <a:endParaRPr lang="en-US" sz="2100" b="1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070C0"/>
              </a:buClr>
            </a:pP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nizka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nagnjenost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k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tveganju</a:t>
            </a:r>
            <a:endParaRPr lang="en-US" sz="21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070C0"/>
              </a:buClr>
            </a:pPr>
            <a:r>
              <a:rPr lang="sl-SI" sz="2100" dirty="0">
                <a:solidFill>
                  <a:srgbClr val="000000"/>
                </a:solidFill>
                <a:latin typeface="+mj-lt"/>
              </a:rPr>
              <a:t>je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zelo</a:t>
            </a:r>
            <a:r>
              <a:rPr 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organiziran</a:t>
            </a:r>
            <a:r>
              <a:rPr 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vse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je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svojem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mestu</a:t>
            </a:r>
            <a:endParaRPr lang="en-US" sz="21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070C0"/>
              </a:buClr>
            </a:pPr>
            <a:r>
              <a:rPr lang="en-US" sz="2100" dirty="0" err="1">
                <a:solidFill>
                  <a:srgbClr val="000000"/>
                </a:solidFill>
                <a:latin typeface="+mj-lt"/>
              </a:rPr>
              <a:t>si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želi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nenehno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izboljševati</a:t>
            </a:r>
            <a:r>
              <a:rPr 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pravila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sisteme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postopke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,…</a:t>
            </a:r>
          </a:p>
          <a:p>
            <a:pPr>
              <a:buClr>
                <a:srgbClr val="0070C0"/>
              </a:buClr>
            </a:pPr>
            <a:r>
              <a:rPr lang="sl-SI" sz="2100" dirty="0">
                <a:solidFill>
                  <a:srgbClr val="000000"/>
                </a:solidFill>
                <a:latin typeface="+mj-lt"/>
              </a:rPr>
              <a:t>je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kritič</a:t>
            </a:r>
            <a:r>
              <a:rPr lang="sl-SI" sz="2100" b="1" dirty="0">
                <a:solidFill>
                  <a:srgbClr val="000000"/>
                </a:solidFill>
                <a:latin typeface="+mj-lt"/>
              </a:rPr>
              <a:t>en</a:t>
            </a:r>
            <a:r>
              <a:rPr 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do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novih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idej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poslovnih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partnerstev</a:t>
            </a:r>
            <a:endParaRPr lang="en-US" sz="21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070C0"/>
              </a:buClr>
            </a:pPr>
            <a:r>
              <a:rPr lang="sl-SI" sz="2100" dirty="0">
                <a:solidFill>
                  <a:srgbClr val="000000"/>
                </a:solidFill>
                <a:latin typeface="+mj-lt"/>
              </a:rPr>
              <a:t>n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j</a:t>
            </a:r>
            <a:r>
              <a:rPr lang="sl-SI" sz="2100" dirty="0" err="1">
                <a:solidFill>
                  <a:srgbClr val="000000"/>
                </a:solidFill>
                <a:latin typeface="+mj-lt"/>
              </a:rPr>
              <a:t>egove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odločitve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l-SI" sz="2100" dirty="0">
                <a:solidFill>
                  <a:srgbClr val="000000"/>
                </a:solidFill>
                <a:latin typeface="+mj-lt"/>
              </a:rPr>
              <a:t>so </a:t>
            </a: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preudarne</a:t>
            </a:r>
            <a:r>
              <a:rPr lang="en-US" sz="2100" b="1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počasne</a:t>
            </a:r>
            <a:endParaRPr lang="en-US" sz="2100" b="1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070C0"/>
              </a:buClr>
            </a:pPr>
            <a:r>
              <a:rPr lang="en-US" sz="2100" b="1" dirty="0">
                <a:solidFill>
                  <a:srgbClr val="000000"/>
                </a:solidFill>
                <a:latin typeface="+mj-lt"/>
              </a:rPr>
              <a:t>se </a:t>
            </a:r>
            <a:r>
              <a:rPr lang="en-US" sz="2100" b="1" dirty="0" err="1">
                <a:solidFill>
                  <a:srgbClr val="000000"/>
                </a:solidFill>
                <a:latin typeface="+mj-lt"/>
              </a:rPr>
              <a:t>boji</a:t>
            </a:r>
            <a:r>
              <a:rPr lang="sl-SI" sz="2100" b="1" dirty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da </a:t>
            </a:r>
            <a:r>
              <a:rPr lang="en-US" sz="2100" dirty="0" err="1">
                <a:solidFill>
                  <a:srgbClr val="000000"/>
                </a:solidFill>
                <a:latin typeface="+mj-lt"/>
              </a:rPr>
              <a:t>nebi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l-SI" sz="2100" dirty="0">
                <a:solidFill>
                  <a:srgbClr val="000000"/>
                </a:solidFill>
                <a:latin typeface="+mj-lt"/>
              </a:rPr>
              <a:t>bilo njegovo delo/rezultat videti nepopolno</a:t>
            </a:r>
            <a:endParaRPr lang="en-US" sz="21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46E6FF"/>
              </a:buClr>
            </a:pPr>
            <a:endParaRPr lang="en-US" sz="21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 descr="Rezultat iskanja slik za entrepreneur communication">
            <a:extLst>
              <a:ext uri="{FF2B5EF4-FFF2-40B4-BE49-F238E27FC236}">
                <a16:creationId xmlns:a16="http://schemas.microsoft.com/office/drawing/2014/main" id="{CD664140-08EA-B303-5C68-318F74F4B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r="29005"/>
          <a:stretch/>
        </p:blipFill>
        <p:spPr bwMode="auto">
          <a:xfrm>
            <a:off x="3035" y="321573"/>
            <a:ext cx="5794513" cy="621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78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Rezultat iskanja slik za business conversation">
            <a:extLst>
              <a:ext uri="{FF2B5EF4-FFF2-40B4-BE49-F238E27FC236}">
                <a16:creationId xmlns:a16="http://schemas.microsoft.com/office/drawing/2014/main" id="{4E412830-7AD1-5404-4EC2-1714BD639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28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5FA4EEC7-E1A6-4794-AB2C-5252E888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072" y="565526"/>
            <a:ext cx="3822189" cy="1899912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chemeClr val="accent1"/>
                </a:solidFill>
              </a:rPr>
              <a:t>OSEBNA KOMUNIKACIJA </a:t>
            </a:r>
            <a:br>
              <a:rPr lang="sl-SI" sz="4000" b="1" dirty="0">
                <a:solidFill>
                  <a:schemeClr val="accent1"/>
                </a:solidFill>
              </a:rPr>
            </a:br>
            <a:r>
              <a:rPr lang="sl-SI" sz="4000" b="1" dirty="0">
                <a:solidFill>
                  <a:schemeClr val="accent1"/>
                </a:solidFill>
              </a:rPr>
              <a:t>Z MODRIM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6DA7B53C-6316-4CA8-9EA9-13C467DCD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818" y="2543531"/>
            <a:ext cx="4166747" cy="3742762"/>
          </a:xfrm>
        </p:spPr>
        <p:txBody>
          <a:bodyPr>
            <a:normAutofit/>
          </a:bodyPr>
          <a:lstStyle/>
          <a:p>
            <a:r>
              <a:rPr lang="sl-SI" sz="2200" dirty="0">
                <a:latin typeface="+mj-lt"/>
              </a:rPr>
              <a:t>bodite </a:t>
            </a:r>
            <a:r>
              <a:rPr lang="sl-SI" sz="2200" b="1" dirty="0">
                <a:latin typeface="+mj-lt"/>
              </a:rPr>
              <a:t>jasni in natančni</a:t>
            </a:r>
          </a:p>
          <a:p>
            <a:r>
              <a:rPr lang="sl-SI" sz="2200" dirty="0">
                <a:latin typeface="+mj-lt"/>
              </a:rPr>
              <a:t>pričakujte</a:t>
            </a:r>
            <a:r>
              <a:rPr lang="sl-SI" sz="2200" b="1" dirty="0">
                <a:latin typeface="+mj-lt"/>
              </a:rPr>
              <a:t> daljše trenutke tišine</a:t>
            </a:r>
          </a:p>
          <a:p>
            <a:r>
              <a:rPr lang="sl-SI" sz="2200" dirty="0">
                <a:latin typeface="+mj-lt"/>
              </a:rPr>
              <a:t>nikar ne sprašujte </a:t>
            </a:r>
            <a:r>
              <a:rPr lang="sl-SI" sz="2200" b="1" dirty="0">
                <a:latin typeface="+mj-lt"/>
              </a:rPr>
              <a:t>več vprašanj hkrati</a:t>
            </a:r>
          </a:p>
          <a:p>
            <a:r>
              <a:rPr lang="sl-SI" sz="2200" dirty="0">
                <a:latin typeface="+mj-lt"/>
              </a:rPr>
              <a:t>izogibajte se </a:t>
            </a:r>
            <a:r>
              <a:rPr lang="sl-SI" sz="2200" b="1" dirty="0">
                <a:latin typeface="+mj-lt"/>
              </a:rPr>
              <a:t>preskakovanju tem </a:t>
            </a:r>
            <a:r>
              <a:rPr lang="sl-SI" sz="2200" dirty="0">
                <a:latin typeface="+mj-lt"/>
              </a:rPr>
              <a:t>ali </a:t>
            </a:r>
            <a:r>
              <a:rPr lang="sl-SI" sz="2200" b="1" dirty="0">
                <a:latin typeface="+mj-lt"/>
              </a:rPr>
              <a:t>nenadnim prebliskom idej</a:t>
            </a:r>
          </a:p>
          <a:p>
            <a:r>
              <a:rPr lang="sl-SI" sz="2200" dirty="0">
                <a:latin typeface="+mj-lt"/>
              </a:rPr>
              <a:t>dovolite jim, da </a:t>
            </a:r>
            <a:r>
              <a:rPr lang="sl-SI" sz="2200" b="1" dirty="0">
                <a:latin typeface="+mj-lt"/>
              </a:rPr>
              <a:t>razmislijo pri oblikovanju odgovora</a:t>
            </a:r>
            <a:endParaRPr lang="sl-SI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3633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toon-6-9-web - delajusticia.com - El rincón jurídico de José Ramón Chaves">
            <a:extLst>
              <a:ext uri="{FF2B5EF4-FFF2-40B4-BE49-F238E27FC236}">
                <a16:creationId xmlns:a16="http://schemas.microsoft.com/office/drawing/2014/main" id="{4315FD0F-4E34-37AE-CD4C-DF3666EB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423" y="643466"/>
            <a:ext cx="689915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30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zultat iskanja slik za working on computer">
            <a:extLst>
              <a:ext uri="{FF2B5EF4-FFF2-40B4-BE49-F238E27FC236}">
                <a16:creationId xmlns:a16="http://schemas.microsoft.com/office/drawing/2014/main" id="{F2C51C5E-4430-58EA-24AE-95C9026AE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9" r="9091" b="1108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9DC90A90-D0DD-4F76-9D82-B29C2C5D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chemeClr val="accent1"/>
                </a:solidFill>
              </a:rPr>
              <a:t>E-MAIL MODRIM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23BCD490-D3D4-460D-8E26-3B268F58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r>
              <a:rPr lang="sl-SI" sz="2000" b="1">
                <a:latin typeface="+mj-lt"/>
              </a:rPr>
              <a:t>bodite formalni </a:t>
            </a:r>
            <a:r>
              <a:rPr lang="sl-SI" sz="2000" i="1">
                <a:latin typeface="+mj-lt"/>
              </a:rPr>
              <a:t>(Spoštovani g. Gregor Humer)</a:t>
            </a:r>
          </a:p>
          <a:p>
            <a:r>
              <a:rPr lang="sl-SI" sz="2000">
                <a:latin typeface="+mj-lt"/>
              </a:rPr>
              <a:t>bodite</a:t>
            </a:r>
            <a:r>
              <a:rPr lang="sl-SI" sz="2000" b="1">
                <a:latin typeface="+mj-lt"/>
              </a:rPr>
              <a:t> jasni in strukturirani</a:t>
            </a:r>
          </a:p>
          <a:p>
            <a:r>
              <a:rPr lang="sl-SI" sz="2000" b="1">
                <a:latin typeface="+mj-lt"/>
              </a:rPr>
              <a:t>dogovorite jasne roke, naloge in vaše predloge </a:t>
            </a:r>
            <a:r>
              <a:rPr lang="sl-SI" sz="2000">
                <a:latin typeface="+mj-lt"/>
              </a:rPr>
              <a:t>(uporabljajte alineje, bulete, tabele,…)</a:t>
            </a:r>
          </a:p>
          <a:p>
            <a:r>
              <a:rPr lang="sl-SI" sz="2000">
                <a:latin typeface="+mj-lt"/>
              </a:rPr>
              <a:t>ne pozabite na najmanjše</a:t>
            </a:r>
            <a:r>
              <a:rPr lang="sl-SI" sz="2000" b="1">
                <a:latin typeface="+mj-lt"/>
              </a:rPr>
              <a:t> podrobnosti oz. malenkosti</a:t>
            </a:r>
          </a:p>
          <a:p>
            <a:r>
              <a:rPr lang="sl-SI" sz="2000">
                <a:latin typeface="+mj-lt"/>
              </a:rPr>
              <a:t>v naprej </a:t>
            </a:r>
            <a:r>
              <a:rPr lang="sl-SI" sz="2000" b="1">
                <a:latin typeface="+mj-lt"/>
              </a:rPr>
              <a:t>dogovorite trajanje </a:t>
            </a:r>
            <a:r>
              <a:rPr lang="sl-SI" sz="2000">
                <a:latin typeface="+mj-lt"/>
              </a:rPr>
              <a:t>sestanka, srečanja in o čem se boste pogovarjali (da se on lahko pripravi)</a:t>
            </a:r>
          </a:p>
          <a:p>
            <a:r>
              <a:rPr lang="sl-SI" sz="2000" b="1">
                <a:latin typeface="+mj-lt"/>
              </a:rPr>
              <a:t>jasno označite </a:t>
            </a:r>
            <a:r>
              <a:rPr lang="sl-SI" sz="2000">
                <a:latin typeface="+mj-lt"/>
              </a:rPr>
              <a:t>imena dokumentov v priponki</a:t>
            </a:r>
          </a:p>
        </p:txBody>
      </p:sp>
    </p:spTree>
    <p:extLst>
      <p:ext uri="{BB962C8B-B14F-4D97-AF65-F5344CB8AC3E}">
        <p14:creationId xmlns:p14="http://schemas.microsoft.com/office/powerpoint/2010/main" val="2228179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02EF14-28B6-405E-85AF-B0327C1A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l-SI" sz="4300" b="1" dirty="0">
                <a:solidFill>
                  <a:srgbClr val="0070C0"/>
                </a:solidFill>
              </a:rPr>
              <a:t>ODZIV NA SPREMEMBE</a:t>
            </a:r>
          </a:p>
        </p:txBody>
      </p:sp>
      <p:pic>
        <p:nvPicPr>
          <p:cNvPr id="4098" name="Picture 2" descr="Seja diferente png 5 » PNG Image">
            <a:extLst>
              <a:ext uri="{FF2B5EF4-FFF2-40B4-BE49-F238E27FC236}">
                <a16:creationId xmlns:a16="http://schemas.microsoft.com/office/drawing/2014/main" id="{419404D1-9196-425A-8150-E29663C00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 b="34066"/>
          <a:stretch/>
        </p:blipFill>
        <p:spPr bwMode="auto">
          <a:xfrm>
            <a:off x="20" y="-9458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B1C4F2-C529-47E5-8D69-E0C5D605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0" y="3752850"/>
            <a:ext cx="8178362" cy="2889688"/>
          </a:xfrm>
        </p:spPr>
        <p:txBody>
          <a:bodyPr anchor="ctr">
            <a:normAutofit/>
          </a:bodyPr>
          <a:lstStyle/>
          <a:p>
            <a:r>
              <a:rPr lang="sl-SI" sz="2100" dirty="0">
                <a:latin typeface="+mj-lt"/>
              </a:rPr>
              <a:t>preden se odloči za spremembo </a:t>
            </a:r>
            <a:r>
              <a:rPr lang="sl-SI" sz="2100" b="1" dirty="0">
                <a:latin typeface="+mj-lt"/>
              </a:rPr>
              <a:t>mora pretehtati vse scenarije</a:t>
            </a:r>
          </a:p>
          <a:p>
            <a:r>
              <a:rPr lang="sl-SI" sz="2100" dirty="0">
                <a:latin typeface="+mj-lt"/>
              </a:rPr>
              <a:t>spremembe zanj predstavljajo </a:t>
            </a:r>
            <a:r>
              <a:rPr lang="sl-SI" sz="2100" b="1" dirty="0">
                <a:latin typeface="+mj-lt"/>
              </a:rPr>
              <a:t>priložnost za izboljšave</a:t>
            </a:r>
          </a:p>
          <a:p>
            <a:r>
              <a:rPr lang="sl-SI" sz="2100" dirty="0">
                <a:latin typeface="+mj-lt"/>
              </a:rPr>
              <a:t>pred uvedbo spremembe </a:t>
            </a:r>
            <a:r>
              <a:rPr lang="sl-SI" sz="2100" b="1" dirty="0">
                <a:latin typeface="+mj-lt"/>
              </a:rPr>
              <a:t>mora imeti vse potrebne informacije</a:t>
            </a:r>
            <a:endParaRPr lang="sl-SI" sz="2100" dirty="0">
              <a:latin typeface="+mj-lt"/>
            </a:endParaRPr>
          </a:p>
          <a:p>
            <a:r>
              <a:rPr lang="sl-SI" sz="2100" dirty="0">
                <a:latin typeface="+mj-lt"/>
              </a:rPr>
              <a:t>ko se odloči za spremembo </a:t>
            </a:r>
            <a:r>
              <a:rPr lang="sl-SI" sz="2100" b="1" dirty="0">
                <a:latin typeface="+mj-lt"/>
              </a:rPr>
              <a:t>ni možnosti za napake</a:t>
            </a:r>
          </a:p>
          <a:p>
            <a:r>
              <a:rPr lang="sl-SI" sz="2100" dirty="0">
                <a:latin typeface="+mj-lt"/>
              </a:rPr>
              <a:t>sprememb sicer ne mara preveč, </a:t>
            </a:r>
            <a:r>
              <a:rPr lang="sl-SI" sz="2100" b="1" dirty="0">
                <a:latin typeface="+mj-lt"/>
              </a:rPr>
              <a:t>ker ni garancije</a:t>
            </a:r>
            <a:r>
              <a:rPr lang="sl-SI" sz="2100" dirty="0">
                <a:latin typeface="+mj-lt"/>
              </a:rPr>
              <a:t>, kako se bo vse izteklo</a:t>
            </a:r>
          </a:p>
          <a:p>
            <a:r>
              <a:rPr lang="sl-SI" sz="2100" dirty="0">
                <a:latin typeface="+mj-lt"/>
              </a:rPr>
              <a:t>sprememb se loti </a:t>
            </a:r>
            <a:r>
              <a:rPr lang="sl-SI" sz="2100" b="1" dirty="0">
                <a:latin typeface="+mj-lt"/>
              </a:rPr>
              <a:t>zelo premišljeno</a:t>
            </a:r>
          </a:p>
        </p:txBody>
      </p:sp>
    </p:spTree>
    <p:extLst>
      <p:ext uri="{BB962C8B-B14F-4D97-AF65-F5344CB8AC3E}">
        <p14:creationId xmlns:p14="http://schemas.microsoft.com/office/powerpoint/2010/main" val="2254774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4AEE6D76-DE10-DF02-B0ED-C3FB17993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7DBC506-77E4-4D96-801D-6DEA9DCF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sl-SI" sz="4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Spo</a:t>
            </a:r>
            <a:r>
              <a:rPr lang="sl-SI" sz="4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-znanje TO-GO: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849898A0-7DC7-4C1F-BA27-F285B0976ED4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2200" dirty="0">
                <a:latin typeface="+mj-lt"/>
              </a:rPr>
              <a:t> </a:t>
            </a:r>
            <a:r>
              <a:rPr lang="sl-SI" sz="22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Poznati sebe </a:t>
            </a:r>
            <a:r>
              <a:rPr lang="sl-SI" sz="2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l-SI" sz="22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razumeti druge </a:t>
            </a:r>
            <a:r>
              <a:rPr lang="sl-SI" sz="2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l-SI" sz="2200" u="sng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TEMELJ</a:t>
            </a:r>
            <a:r>
              <a:rPr lang="sl-SI" sz="2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osebne in poslovne uspešnosti.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dirty="0">
                <a:latin typeface="+mj-lt"/>
              </a:rPr>
              <a:t> Noben tip osebnosti ni „boljši“ ali „slabši“ – </a:t>
            </a:r>
            <a:r>
              <a:rPr lang="sl-SI" sz="2200" b="1" dirty="0">
                <a:latin typeface="+mj-lt"/>
              </a:rPr>
              <a:t>je le drugačen.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dirty="0">
                <a:latin typeface="+mj-lt"/>
              </a:rPr>
              <a:t> Vsak tip osebnosti (perspektiva) </a:t>
            </a:r>
            <a:r>
              <a:rPr lang="sl-SI" sz="2200" b="1" dirty="0">
                <a:latin typeface="+mj-lt"/>
              </a:rPr>
              <a:t>prinese k mizi nekaj drugačnega in zanimivega.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dirty="0">
                <a:latin typeface="+mj-lt"/>
              </a:rPr>
              <a:t> Poznavanje tipov osebnosti v poslovnem svetu predstavlja </a:t>
            </a:r>
            <a:r>
              <a:rPr lang="sl-SI" sz="2200" b="1" dirty="0">
                <a:latin typeface="+mj-lt"/>
              </a:rPr>
              <a:t>veliko konkurenčno prednost</a:t>
            </a:r>
            <a:r>
              <a:rPr lang="sl-SI" sz="2200" dirty="0">
                <a:latin typeface="+mj-lt"/>
              </a:rPr>
              <a:t>, saj na ta način lahko ljudem lažje in hitreje približamo tisto, kar potrebujejo, na način, ki ga najbolje razumejo.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623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Povezana slika">
            <a:extLst>
              <a:ext uri="{FF2B5EF4-FFF2-40B4-BE49-F238E27FC236}">
                <a16:creationId xmlns:a16="http://schemas.microsoft.com/office/drawing/2014/main" id="{CAD86AAB-E8A5-997E-5F30-B574CF202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4AE4C5-996F-4111-B6A0-88A9A7076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571" y="1374911"/>
            <a:ext cx="4457190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i="1" dirty="0">
                <a:latin typeface="+mj-lt"/>
              </a:rPr>
              <a:t>„Vedeti, </a:t>
            </a:r>
            <a:r>
              <a:rPr lang="pl-PL" b="1" i="1" dirty="0">
                <a:latin typeface="+mj-lt"/>
              </a:rPr>
              <a:t>kako se razumeti z drugimi</a:t>
            </a:r>
            <a:r>
              <a:rPr lang="pl-PL" i="1" dirty="0">
                <a:latin typeface="+mj-lt"/>
              </a:rPr>
              <a:t>, je najpomembnejša sestavina v formuli uspeha.”</a:t>
            </a:r>
          </a:p>
          <a:p>
            <a:pPr marL="0" indent="0" algn="ctr">
              <a:buNone/>
            </a:pPr>
            <a:br>
              <a:rPr lang="pl-PL" i="1" dirty="0">
                <a:latin typeface="+mj-lt"/>
              </a:rPr>
            </a:br>
            <a:r>
              <a:rPr lang="sl-SI" i="1" dirty="0" err="1">
                <a:latin typeface="+mj-lt"/>
              </a:rPr>
              <a:t>Theodore</a:t>
            </a:r>
            <a:r>
              <a:rPr lang="sl-SI" i="1" dirty="0">
                <a:latin typeface="+mj-lt"/>
              </a:rPr>
              <a:t> Roosevelt </a:t>
            </a:r>
            <a:br>
              <a:rPr lang="sl-SI" i="1" dirty="0">
                <a:latin typeface="+mj-lt"/>
              </a:rPr>
            </a:br>
            <a:r>
              <a:rPr lang="sl-SI" i="1" dirty="0">
                <a:latin typeface="+mj-lt"/>
              </a:rPr>
              <a:t>*1858 - 1919</a:t>
            </a: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1898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37102E-A1C9-4830-9715-41087FDD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920" y="1056005"/>
            <a:ext cx="10515600" cy="1325563"/>
          </a:xfrm>
        </p:spPr>
        <p:txBody>
          <a:bodyPr>
            <a:normAutofit/>
          </a:bodyPr>
          <a:lstStyle/>
          <a:p>
            <a:r>
              <a:rPr lang="sl-SI" sz="7200" b="1" dirty="0"/>
              <a:t>KAJ JE CILJ KOMUNIKACIJE?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D2B28E-407C-4F0A-A7F5-5B7176BC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066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800" dirty="0">
                <a:latin typeface="+mj-lt"/>
              </a:rPr>
              <a:t>Cilj komunikacije ni v tem, da se </a:t>
            </a: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vsi strinjamo</a:t>
            </a:r>
            <a:r>
              <a:rPr lang="sl-SI" sz="4800" dirty="0">
                <a:latin typeface="+mj-lt"/>
              </a:rPr>
              <a:t>, temveč da se skušamo </a:t>
            </a: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razumeti</a:t>
            </a:r>
            <a:r>
              <a:rPr lang="sl-SI" sz="48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8349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8DBA9E-76B5-4AEC-9D53-64513D90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49" y="694925"/>
            <a:ext cx="9744902" cy="1143000"/>
          </a:xfrm>
        </p:spPr>
        <p:txBody>
          <a:bodyPr>
            <a:normAutofit/>
          </a:bodyPr>
          <a:lstStyle/>
          <a:p>
            <a:pPr algn="ctr"/>
            <a:r>
              <a:rPr lang="sl-SI" sz="5400" dirty="0"/>
              <a:t>KDAJ IN KAKO SE JE VSE ZAČELO?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D7BF5C-5CA8-43E4-861B-9EC61A34F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037" y="1558344"/>
            <a:ext cx="10393251" cy="1724697"/>
          </a:xfrm>
        </p:spPr>
        <p:txBody>
          <a:bodyPr>
            <a:normAutofit lnSpcReduction="10000"/>
          </a:bodyPr>
          <a:lstStyle/>
          <a:p>
            <a:pPr algn="just"/>
            <a:endParaRPr lang="sl-SI" dirty="0">
              <a:latin typeface="+mj-lt"/>
            </a:endParaRPr>
          </a:p>
          <a:p>
            <a:pPr marL="0" indent="0" algn="just">
              <a:buNone/>
            </a:pPr>
            <a:r>
              <a:rPr lang="sl-SI" dirty="0">
                <a:latin typeface="+mj-lt"/>
              </a:rPr>
              <a:t>Grški filozof </a:t>
            </a:r>
            <a:r>
              <a:rPr lang="sl-SI" sz="2400" b="1" dirty="0">
                <a:latin typeface="+mj-lt"/>
              </a:rPr>
              <a:t>Hipokrat</a:t>
            </a:r>
            <a:r>
              <a:rPr lang="sl-SI" dirty="0">
                <a:latin typeface="+mj-lt"/>
              </a:rPr>
              <a:t> (400 let p.n.št.) in grško govoreči rimski zdravnik in filozof </a:t>
            </a:r>
            <a:r>
              <a:rPr lang="sl-SI" sz="2400" b="1" dirty="0">
                <a:latin typeface="+mj-lt"/>
              </a:rPr>
              <a:t>Klavdij Galen </a:t>
            </a:r>
            <a:r>
              <a:rPr lang="sl-SI" dirty="0">
                <a:latin typeface="+mj-lt"/>
              </a:rPr>
              <a:t>sta razdelila ljudi na 4 osnovne tipe osebnosti oz. temperamente:</a:t>
            </a:r>
          </a:p>
          <a:p>
            <a:pPr lvl="7" algn="just">
              <a:buNone/>
            </a:pPr>
            <a:endParaRPr lang="sl-SI" sz="1800" dirty="0">
              <a:latin typeface="+mj-lt"/>
            </a:endParaRPr>
          </a:p>
        </p:txBody>
      </p:sp>
      <p:pic>
        <p:nvPicPr>
          <p:cNvPr id="12" name="Picture 6" descr="http://1.bp.blogspot.com/-R07VM8fJgKE/Up5ThvbDTbI/AAAAAAAAAC0/QSz42DbsQ2A/s1600/hipokrat.jpg">
            <a:extLst>
              <a:ext uri="{FF2B5EF4-FFF2-40B4-BE49-F238E27FC236}">
                <a16:creationId xmlns:a16="http://schemas.microsoft.com/office/drawing/2014/main" id="{FAE5C027-D8FD-4AC9-AAB3-E91609DD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857" y="2926988"/>
            <a:ext cx="2745143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6377578-BC8D-47AE-B42B-4E1A3529C471}"/>
              </a:ext>
            </a:extLst>
          </p:cNvPr>
          <p:cNvSpPr txBox="1"/>
          <p:nvPr/>
        </p:nvSpPr>
        <p:spPr>
          <a:xfrm>
            <a:off x="3111069" y="3574960"/>
            <a:ext cx="6576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Voda – </a:t>
            </a:r>
            <a:r>
              <a:rPr lang="sl-SI" sz="2000" b="1" dirty="0">
                <a:solidFill>
                  <a:srgbClr val="00B050"/>
                </a:solidFill>
              </a:rPr>
              <a:t>FLEGMATIK </a:t>
            </a:r>
            <a:r>
              <a:rPr lang="sl-SI" sz="2000" dirty="0">
                <a:solidFill>
                  <a:srgbClr val="00B050"/>
                </a:solidFill>
              </a:rPr>
              <a:t>(telesna sluz)</a:t>
            </a:r>
            <a:r>
              <a:rPr lang="sl-SI" sz="2000" dirty="0"/>
              <a:t>– zeleni tip osebnosti</a:t>
            </a:r>
          </a:p>
          <a:p>
            <a:endParaRPr lang="sl-SI" sz="1200" dirty="0"/>
          </a:p>
          <a:p>
            <a:r>
              <a:rPr lang="sl-SI" sz="2000" dirty="0"/>
              <a:t>Zrak – </a:t>
            </a:r>
            <a:r>
              <a:rPr lang="sl-SI" sz="2000" b="1" dirty="0">
                <a:solidFill>
                  <a:srgbClr val="FFC000"/>
                </a:solidFill>
              </a:rPr>
              <a:t>SANGVINIK </a:t>
            </a:r>
            <a:r>
              <a:rPr lang="sl-SI" sz="2000" dirty="0">
                <a:solidFill>
                  <a:srgbClr val="FFC000"/>
                </a:solidFill>
              </a:rPr>
              <a:t>(kri)</a:t>
            </a:r>
            <a:r>
              <a:rPr lang="sl-SI" sz="2000" dirty="0"/>
              <a:t>– rumeni tip osebnosti</a:t>
            </a:r>
          </a:p>
          <a:p>
            <a:endParaRPr lang="sl-SI" sz="1400" dirty="0"/>
          </a:p>
          <a:p>
            <a:r>
              <a:rPr lang="sl-SI" sz="2000" dirty="0"/>
              <a:t>Zemlja – </a:t>
            </a:r>
            <a:r>
              <a:rPr lang="sl-SI" sz="2000" b="1" dirty="0">
                <a:solidFill>
                  <a:srgbClr val="0070C0"/>
                </a:solidFill>
              </a:rPr>
              <a:t>MELANHOLIK </a:t>
            </a:r>
            <a:r>
              <a:rPr lang="sl-SI" sz="2000" dirty="0">
                <a:solidFill>
                  <a:srgbClr val="0070C0"/>
                </a:solidFill>
              </a:rPr>
              <a:t>(črni žolč)– </a:t>
            </a:r>
            <a:r>
              <a:rPr lang="sl-SI" sz="2000" dirty="0"/>
              <a:t>modri tip osebnosti</a:t>
            </a:r>
          </a:p>
          <a:p>
            <a:endParaRPr lang="sl-SI" sz="1400" dirty="0"/>
          </a:p>
          <a:p>
            <a:r>
              <a:rPr lang="sl-SI" sz="2000" dirty="0"/>
              <a:t>Ogenj – </a:t>
            </a:r>
            <a:r>
              <a:rPr lang="sl-SI" sz="2000" b="1" dirty="0">
                <a:solidFill>
                  <a:srgbClr val="FF0000"/>
                </a:solidFill>
              </a:rPr>
              <a:t>KOLERIK</a:t>
            </a:r>
            <a:r>
              <a:rPr lang="sl-SI" sz="2000" dirty="0">
                <a:solidFill>
                  <a:srgbClr val="FF0000"/>
                </a:solidFill>
              </a:rPr>
              <a:t> (rumeni žolč)</a:t>
            </a:r>
            <a:r>
              <a:rPr lang="sl-SI" sz="2000" dirty="0"/>
              <a:t>– rdeči tip osebnosti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A09913A5-E4F5-4437-B63C-012BA2D5D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" y="4219650"/>
            <a:ext cx="2319059" cy="26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76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>
            <a:extLst>
              <a:ext uri="{FF2B5EF4-FFF2-40B4-BE49-F238E27FC236}">
                <a16:creationId xmlns:a16="http://schemas.microsoft.com/office/drawing/2014/main" id="{F972D5A4-26E7-4BDC-9B02-6B91C6F45DEE}"/>
              </a:ext>
            </a:extLst>
          </p:cNvPr>
          <p:cNvSpPr txBox="1">
            <a:spLocks/>
          </p:cNvSpPr>
          <p:nvPr/>
        </p:nvSpPr>
        <p:spPr>
          <a:xfrm>
            <a:off x="847387" y="547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VPLIV BARVE TIPA OSEBNOSTI NA NAŠE VEDENJE</a:t>
            </a:r>
          </a:p>
        </p:txBody>
      </p:sp>
      <p:graphicFrame>
        <p:nvGraphicFramePr>
          <p:cNvPr id="10" name="Označba mesta vsebine 3">
            <a:extLst>
              <a:ext uri="{FF2B5EF4-FFF2-40B4-BE49-F238E27FC236}">
                <a16:creationId xmlns:a16="http://schemas.microsoft.com/office/drawing/2014/main" id="{18287160-8E23-4790-940E-B134F90DB0C6}"/>
              </a:ext>
            </a:extLst>
          </p:cNvPr>
          <p:cNvGraphicFramePr>
            <a:graphicFrameLocks/>
          </p:cNvGraphicFramePr>
          <p:nvPr/>
        </p:nvGraphicFramePr>
        <p:xfrm>
          <a:off x="860652" y="1758768"/>
          <a:ext cx="9573720" cy="426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esna puščica 4">
            <a:extLst>
              <a:ext uri="{FF2B5EF4-FFF2-40B4-BE49-F238E27FC236}">
                <a16:creationId xmlns:a16="http://schemas.microsoft.com/office/drawing/2014/main" id="{4539CDE3-F17E-4663-B614-F2D7F8D08A7D}"/>
              </a:ext>
            </a:extLst>
          </p:cNvPr>
          <p:cNvSpPr/>
          <p:nvPr/>
        </p:nvSpPr>
        <p:spPr>
          <a:xfrm>
            <a:off x="3557338" y="3590505"/>
            <a:ext cx="668338" cy="46355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5" name="PoljeZBesedilom 5">
            <a:extLst>
              <a:ext uri="{FF2B5EF4-FFF2-40B4-BE49-F238E27FC236}">
                <a16:creationId xmlns:a16="http://schemas.microsoft.com/office/drawing/2014/main" id="{7B64B5EC-26F6-497D-B127-44A57BDD9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76" y="3545835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l-SI" altLang="sl-SI" sz="3200" dirty="0">
                <a:solidFill>
                  <a:srgbClr val="83396A"/>
                </a:solidFill>
              </a:rPr>
              <a:t>INFORMACIJA</a:t>
            </a:r>
          </a:p>
        </p:txBody>
      </p:sp>
      <p:sp>
        <p:nvSpPr>
          <p:cNvPr id="16" name="Desna puščica 6">
            <a:extLst>
              <a:ext uri="{FF2B5EF4-FFF2-40B4-BE49-F238E27FC236}">
                <a16:creationId xmlns:a16="http://schemas.microsoft.com/office/drawing/2014/main" id="{52DE3ED0-B842-4299-A10F-60EB3A402581}"/>
              </a:ext>
            </a:extLst>
          </p:cNvPr>
          <p:cNvSpPr/>
          <p:nvPr/>
        </p:nvSpPr>
        <p:spPr>
          <a:xfrm>
            <a:off x="7278438" y="2531860"/>
            <a:ext cx="1055688" cy="4651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17" name="Desna puščica 11">
            <a:extLst>
              <a:ext uri="{FF2B5EF4-FFF2-40B4-BE49-F238E27FC236}">
                <a16:creationId xmlns:a16="http://schemas.microsoft.com/office/drawing/2014/main" id="{DFFAD16E-2858-4CFF-9366-8BFFA9B5A71F}"/>
              </a:ext>
            </a:extLst>
          </p:cNvPr>
          <p:cNvSpPr/>
          <p:nvPr/>
        </p:nvSpPr>
        <p:spPr>
          <a:xfrm>
            <a:off x="7267326" y="3312910"/>
            <a:ext cx="1077912" cy="4635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8" name="Desna puščica 12">
            <a:extLst>
              <a:ext uri="{FF2B5EF4-FFF2-40B4-BE49-F238E27FC236}">
                <a16:creationId xmlns:a16="http://schemas.microsoft.com/office/drawing/2014/main" id="{0D71811C-78BA-471C-ABFA-D6CD3C8E190A}"/>
              </a:ext>
            </a:extLst>
          </p:cNvPr>
          <p:cNvSpPr/>
          <p:nvPr/>
        </p:nvSpPr>
        <p:spPr>
          <a:xfrm>
            <a:off x="7267326" y="4146348"/>
            <a:ext cx="1077912" cy="4635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9" name="Desna puščica 13">
            <a:extLst>
              <a:ext uri="{FF2B5EF4-FFF2-40B4-BE49-F238E27FC236}">
                <a16:creationId xmlns:a16="http://schemas.microsoft.com/office/drawing/2014/main" id="{006A4AFB-4F90-4DE0-AF5E-D79CF41FD987}"/>
              </a:ext>
            </a:extLst>
          </p:cNvPr>
          <p:cNvSpPr/>
          <p:nvPr/>
        </p:nvSpPr>
        <p:spPr>
          <a:xfrm>
            <a:off x="7289551" y="4979785"/>
            <a:ext cx="1055687" cy="4635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0" name="Slika 14">
            <a:extLst>
              <a:ext uri="{FF2B5EF4-FFF2-40B4-BE49-F238E27FC236}">
                <a16:creationId xmlns:a16="http://schemas.microsoft.com/office/drawing/2014/main" id="{19A8B5C6-6327-48A3-B41E-B5B83A009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799" y="2928588"/>
            <a:ext cx="2339373" cy="23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66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>
            <a:extLst>
              <a:ext uri="{FF2B5EF4-FFF2-40B4-BE49-F238E27FC236}">
                <a16:creationId xmlns:a16="http://schemas.microsoft.com/office/drawing/2014/main" id="{FC0240C9-646A-418D-9DB3-483F3E22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134" y="648906"/>
            <a:ext cx="9609979" cy="11368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l-SI" dirty="0"/>
              <a:t>LJUDJE RAZMIŠLJAMO RAZLIČNO</a:t>
            </a:r>
            <a:br>
              <a:rPr lang="sl-SI" dirty="0"/>
            </a:br>
            <a:r>
              <a:rPr lang="sl-SI" dirty="0"/>
              <a:t>„NAŠI MOŽGANI“</a:t>
            </a:r>
          </a:p>
        </p:txBody>
      </p:sp>
      <p:pic>
        <p:nvPicPr>
          <p:cNvPr id="13" name="Označba mesta vsebine 3">
            <a:extLst>
              <a:ext uri="{FF2B5EF4-FFF2-40B4-BE49-F238E27FC236}">
                <a16:creationId xmlns:a16="http://schemas.microsoft.com/office/drawing/2014/main" id="{020F714C-4F29-414A-90DC-E7614D5A7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931" y="1974468"/>
            <a:ext cx="9934137" cy="423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750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8BF70ECE-3690-4EA5-A8C5-DC73D51D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l-SI" sz="2600" b="1" dirty="0">
                <a:solidFill>
                  <a:srgbClr val="FFFFFF"/>
                </a:solidFill>
              </a:rPr>
              <a:t>RUMENI TIP OSEBNOSTI</a:t>
            </a:r>
            <a:endParaRPr lang="sl-SI" sz="2600" dirty="0">
              <a:solidFill>
                <a:srgbClr val="FFFFFF"/>
              </a:solidFill>
            </a:endParaRPr>
          </a:p>
        </p:txBody>
      </p:sp>
      <p:pic>
        <p:nvPicPr>
          <p:cNvPr id="9" name="Picture 2" descr="http://steps2fortune.ru/wp-content/uploads/2009/08/sangvinik.jpg">
            <a:extLst>
              <a:ext uri="{FF2B5EF4-FFF2-40B4-BE49-F238E27FC236}">
                <a16:creationId xmlns:a16="http://schemas.microsoft.com/office/drawing/2014/main" id="{1A1D16C4-2A2B-425C-B8C1-DDBD026A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13" y="1487272"/>
            <a:ext cx="7188199" cy="24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DE397E28-BA7C-47F5-A783-06BD6D37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6049" y="4230472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/>
              <a:t>TEMELJNA – PRIROJENA POTREBA/ŽELJA:</a:t>
            </a:r>
            <a:endParaRPr lang="sl-SI" sz="2400" dirty="0"/>
          </a:p>
          <a:p>
            <a:pPr marL="0" indent="0">
              <a:buNone/>
            </a:pPr>
            <a:r>
              <a:rPr lang="sl-SI" sz="44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Zabavati se. </a:t>
            </a: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852695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55662B-F8F2-9EAB-692A-54AD05137E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70975" y="152403"/>
            <a:ext cx="4267203" cy="1351474"/>
          </a:xfrm>
        </p:spPr>
        <p:txBody>
          <a:bodyPr anchorCtr="1"/>
          <a:lstStyle/>
          <a:p>
            <a:pPr lvl="0" algn="ctr"/>
            <a:r>
              <a:rPr lang="sl-SI" sz="4000" b="1" dirty="0">
                <a:solidFill>
                  <a:srgbClr val="FFC000"/>
                </a:solidFill>
              </a:rPr>
              <a:t>VRLINE &amp; ŠIBKOSTI</a:t>
            </a:r>
          </a:p>
        </p:txBody>
      </p:sp>
      <p:pic>
        <p:nvPicPr>
          <p:cNvPr id="3" name="Picture 2" descr="Rezultat iskanja slik za perfect  businessman">
            <a:extLst>
              <a:ext uri="{FF2B5EF4-FFF2-40B4-BE49-F238E27FC236}">
                <a16:creationId xmlns:a16="http://schemas.microsoft.com/office/drawing/2014/main" id="{5A81C1C1-0AAE-7913-F52A-13BD8626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59" r="13089"/>
          <a:stretch>
            <a:fillRect/>
          </a:stretch>
        </p:blipFill>
        <p:spPr>
          <a:xfrm>
            <a:off x="0" y="495488"/>
            <a:ext cx="3428689" cy="63625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DAF7902B-2682-69B1-4259-9C02E6F2DC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49172" y="1477807"/>
            <a:ext cx="4462985" cy="2384883"/>
          </a:xfrm>
        </p:spPr>
        <p:txBody>
          <a:bodyPr/>
          <a:lstStyle/>
          <a:p>
            <a:pPr lvl="0">
              <a:buFont typeface="Wingdings" pitchFamily="2"/>
              <a:buChar char="ü"/>
            </a:pPr>
            <a:r>
              <a:rPr lang="sl-SI" sz="2100" b="1">
                <a:solidFill>
                  <a:srgbClr val="262626"/>
                </a:solidFill>
                <a:latin typeface="Calibri Light"/>
              </a:rPr>
              <a:t>pozitiven</a:t>
            </a:r>
            <a:r>
              <a:rPr lang="sl-SI" sz="2100">
                <a:solidFill>
                  <a:srgbClr val="262626"/>
                </a:solidFill>
                <a:latin typeface="Calibri Light"/>
              </a:rPr>
              <a:t> &amp;</a:t>
            </a:r>
            <a:r>
              <a:rPr lang="sl-SI" sz="2100" b="1">
                <a:solidFill>
                  <a:srgbClr val="262626"/>
                </a:solidFill>
                <a:latin typeface="Calibri Light"/>
              </a:rPr>
              <a:t> optimističen</a:t>
            </a:r>
          </a:p>
          <a:p>
            <a:pPr lvl="0">
              <a:buFont typeface="Wingdings" pitchFamily="2"/>
              <a:buChar char="ü"/>
            </a:pPr>
            <a:r>
              <a:rPr lang="sl-SI" sz="2100" b="1">
                <a:solidFill>
                  <a:srgbClr val="262626"/>
                </a:solidFill>
                <a:latin typeface="Calibri Light"/>
              </a:rPr>
              <a:t>kreativen</a:t>
            </a:r>
            <a:r>
              <a:rPr lang="sl-SI" sz="2100">
                <a:solidFill>
                  <a:srgbClr val="262626"/>
                </a:solidFill>
                <a:latin typeface="Calibri Light"/>
              </a:rPr>
              <a:t> &amp; </a:t>
            </a:r>
            <a:r>
              <a:rPr lang="sl-SI" sz="2100" b="1">
                <a:solidFill>
                  <a:srgbClr val="262626"/>
                </a:solidFill>
                <a:latin typeface="Calibri Light"/>
              </a:rPr>
              <a:t>ustvarjalen</a:t>
            </a:r>
          </a:p>
          <a:p>
            <a:pPr lvl="0">
              <a:buFont typeface="Wingdings" pitchFamily="2"/>
              <a:buChar char="ü"/>
            </a:pPr>
            <a:r>
              <a:rPr lang="sl-SI" sz="2100" b="1">
                <a:solidFill>
                  <a:srgbClr val="262626"/>
                </a:solidFill>
                <a:latin typeface="Calibri Light"/>
              </a:rPr>
              <a:t>radoveden</a:t>
            </a:r>
            <a:r>
              <a:rPr lang="sl-SI" sz="2100">
                <a:solidFill>
                  <a:srgbClr val="262626"/>
                </a:solidFill>
                <a:latin typeface="Calibri Light"/>
              </a:rPr>
              <a:t> &amp; </a:t>
            </a:r>
            <a:r>
              <a:rPr lang="sl-SI" sz="2100" b="1">
                <a:solidFill>
                  <a:srgbClr val="262626"/>
                </a:solidFill>
                <a:latin typeface="Calibri Light"/>
              </a:rPr>
              <a:t>fleksibilen </a:t>
            </a:r>
            <a:r>
              <a:rPr lang="sl-SI" sz="2100">
                <a:solidFill>
                  <a:srgbClr val="262626"/>
                </a:solidFill>
                <a:latin typeface="Calibri Light"/>
              </a:rPr>
              <a:t>&amp; </a:t>
            </a:r>
            <a:r>
              <a:rPr lang="sl-SI" sz="2100" b="1">
                <a:solidFill>
                  <a:srgbClr val="262626"/>
                </a:solidFill>
                <a:latin typeface="Calibri Light"/>
              </a:rPr>
              <a:t>spontan</a:t>
            </a:r>
          </a:p>
          <a:p>
            <a:pPr lvl="0">
              <a:buFont typeface="Wingdings" pitchFamily="2"/>
              <a:buChar char="ü"/>
            </a:pPr>
            <a:r>
              <a:rPr lang="sl-SI" sz="2100">
                <a:solidFill>
                  <a:srgbClr val="262626"/>
                </a:solidFill>
                <a:latin typeface="Calibri Light"/>
              </a:rPr>
              <a:t>ima </a:t>
            </a:r>
            <a:r>
              <a:rPr lang="sl-SI" sz="2100" b="1">
                <a:solidFill>
                  <a:srgbClr val="262626"/>
                </a:solidFill>
                <a:latin typeface="Calibri Light"/>
              </a:rPr>
              <a:t>smisel za humor </a:t>
            </a:r>
            <a:r>
              <a:rPr lang="sl-SI" sz="2100">
                <a:solidFill>
                  <a:srgbClr val="262626"/>
                </a:solidFill>
                <a:latin typeface="Calibri Light"/>
              </a:rPr>
              <a:t>&amp; </a:t>
            </a:r>
            <a:r>
              <a:rPr lang="sl-SI" sz="2100" b="1">
                <a:solidFill>
                  <a:srgbClr val="262626"/>
                </a:solidFill>
                <a:latin typeface="Calibri Light"/>
              </a:rPr>
              <a:t>očara </a:t>
            </a:r>
            <a:r>
              <a:rPr lang="sl-SI" sz="2100">
                <a:solidFill>
                  <a:srgbClr val="262626"/>
                </a:solidFill>
                <a:latin typeface="Calibri Light"/>
              </a:rPr>
              <a:t>druge ljudi</a:t>
            </a:r>
            <a:endParaRPr lang="sl-SI" sz="2100" b="1">
              <a:solidFill>
                <a:srgbClr val="262626"/>
              </a:solidFill>
              <a:latin typeface="Calibri Light"/>
            </a:endParaRPr>
          </a:p>
          <a:p>
            <a:pPr lvl="0">
              <a:buFont typeface="Wingdings" pitchFamily="2"/>
              <a:buChar char="ü"/>
            </a:pPr>
            <a:r>
              <a:rPr lang="de-DE" sz="2100" b="1">
                <a:solidFill>
                  <a:srgbClr val="262626"/>
                </a:solidFill>
                <a:latin typeface="Calibri Light"/>
              </a:rPr>
              <a:t>dober govorec </a:t>
            </a:r>
            <a:r>
              <a:rPr lang="sl-SI" sz="2100">
                <a:solidFill>
                  <a:srgbClr val="262626"/>
                </a:solidFill>
                <a:latin typeface="Calibri Light"/>
              </a:rPr>
              <a:t>&amp; </a:t>
            </a:r>
            <a:r>
              <a:rPr lang="sl-SI" sz="2100" b="1">
                <a:solidFill>
                  <a:srgbClr val="262626"/>
                </a:solidFill>
                <a:latin typeface="Calibri Light"/>
              </a:rPr>
              <a:t>odličen motivator</a:t>
            </a:r>
          </a:p>
        </p:txBody>
      </p:sp>
      <p:pic>
        <p:nvPicPr>
          <p:cNvPr id="5" name="Picture 8" descr="http://www.mrmediatraining.com/wp-content/uploads/2013/07/Woman-Unorganized-Papers.jpg">
            <a:extLst>
              <a:ext uri="{FF2B5EF4-FFF2-40B4-BE49-F238E27FC236}">
                <a16:creationId xmlns:a16="http://schemas.microsoft.com/office/drawing/2014/main" id="{381D38E9-135A-7DFA-6E0B-9AC4CA9F6A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6" r="17481"/>
          <a:stretch>
            <a:fillRect/>
          </a:stretch>
        </p:blipFill>
        <p:spPr>
          <a:xfrm>
            <a:off x="9109108" y="1003852"/>
            <a:ext cx="3082887" cy="58541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77BB7DB3-F89F-CB15-FABB-658FEB5744E9}"/>
              </a:ext>
            </a:extLst>
          </p:cNvPr>
          <p:cNvSpPr txBox="1"/>
          <p:nvPr/>
        </p:nvSpPr>
        <p:spPr>
          <a:xfrm>
            <a:off x="4679048" y="4190713"/>
            <a:ext cx="5103129" cy="22995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1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neorganiziran</a:t>
            </a:r>
            <a:r>
              <a:rPr lang="sl-SI" sz="21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 in površen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1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preveč govori in ne mara urnikov 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1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svoje delo </a:t>
            </a:r>
            <a:r>
              <a:rPr lang="sl-SI" sz="21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raje zaupa drugim </a:t>
            </a:r>
            <a:r>
              <a:rPr lang="sl-SI" sz="21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(prelaga na druge)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1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preveč čustven </a:t>
            </a:r>
            <a:r>
              <a:rPr lang="sl-SI" sz="21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in </a:t>
            </a:r>
            <a:r>
              <a:rPr lang="sl-SI" sz="21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rad išče opravičila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1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lahko ga je zmotiti </a:t>
            </a:r>
            <a:r>
              <a:rPr lang="sl-SI" sz="21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in je </a:t>
            </a:r>
            <a:r>
              <a:rPr lang="sl-SI" sz="21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ea typeface="Times New Roman" pitchFamily="18"/>
              </a:rPr>
              <a:t>premalo vztrajen</a:t>
            </a:r>
            <a:endParaRPr lang="sl-SI" sz="2100" b="0" i="0" u="none" strike="noStrike" kern="1200" cap="none" spc="0" baseline="0">
              <a:solidFill>
                <a:srgbClr val="000000"/>
              </a:solidFill>
              <a:uFillTx/>
              <a:latin typeface="Calibri Light"/>
              <a:ea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1477</Words>
  <Application>Microsoft Office PowerPoint</Application>
  <PresentationFormat>Širokozaslonsko</PresentationFormat>
  <Paragraphs>196</Paragraphs>
  <Slides>33</Slides>
  <Notes>0</Notes>
  <HiddenSlides>1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40" baseType="lpstr">
      <vt:lpstr>Abadi Extra Light</vt:lpstr>
      <vt:lpstr>Arial</vt:lpstr>
      <vt:lpstr>Bradley Hand ITC</vt:lpstr>
      <vt:lpstr>Calibri</vt:lpstr>
      <vt:lpstr>Calibri Light</vt:lpstr>
      <vt:lpstr>Wingdings</vt:lpstr>
      <vt:lpstr>Officeova tema</vt:lpstr>
      <vt:lpstr>Z EMPATIJO DO SKUPNEGA CILJA</vt:lpstr>
      <vt:lpstr>NE SAMO POSLOVNI, TUDI ŽIVLJENJSKI  IZZIV ŠT. 1 JE?</vt:lpstr>
      <vt:lpstr>PowerPointova predstavitev</vt:lpstr>
      <vt:lpstr>KAJ JE CILJ KOMUNIKACIJE?</vt:lpstr>
      <vt:lpstr>KDAJ IN KAKO SE JE VSE ZAČELO?</vt:lpstr>
      <vt:lpstr>PowerPointova predstavitev</vt:lpstr>
      <vt:lpstr>LJUDJE RAZMIŠLJAMO RAZLIČNO „NAŠI MOŽGANI“</vt:lpstr>
      <vt:lpstr>RUMENI TIP OSEBNOSTI</vt:lpstr>
      <vt:lpstr>VRLINE &amp; ŠIBKOSTI</vt:lpstr>
      <vt:lpstr>PowerPointova predstavitev</vt:lpstr>
      <vt:lpstr>OSEBNA KOMUNIKACIJA Z RUMENIM</vt:lpstr>
      <vt:lpstr>E-MAIL RUMENEMU</vt:lpstr>
      <vt:lpstr>ODZIV NA SPREMEMBE</vt:lpstr>
      <vt:lpstr>RDEČI TIP OSEBNOSTI</vt:lpstr>
      <vt:lpstr>VRLINE &amp; ŠIBKOSTI</vt:lpstr>
      <vt:lpstr>PowerPointova predstavitev</vt:lpstr>
      <vt:lpstr>OSEBNA KOMUNIKACIJA  Z RDEČIM</vt:lpstr>
      <vt:lpstr>E-MAIL RDEČIM</vt:lpstr>
      <vt:lpstr>ODZIV NA SPREMEMBE</vt:lpstr>
      <vt:lpstr>ZELENI TIP OSEBNOSTI</vt:lpstr>
      <vt:lpstr>VRLINE &amp; ŠIBKOSTI</vt:lpstr>
      <vt:lpstr>PowerPointova predstavitev</vt:lpstr>
      <vt:lpstr>OSEBNA KOMUNIKACIJA  Z ZELENIM</vt:lpstr>
      <vt:lpstr>E-MAIL ZELENIM</vt:lpstr>
      <vt:lpstr>ODZIV NA SPREMEMBE</vt:lpstr>
      <vt:lpstr>MODRI TIP OSEBNOSTI</vt:lpstr>
      <vt:lpstr>VRLINE &amp; ŠIBKOSTI</vt:lpstr>
      <vt:lpstr>PowerPointova predstavitev</vt:lpstr>
      <vt:lpstr>OSEBNA KOMUNIKACIJA  Z MODRIM</vt:lpstr>
      <vt:lpstr>E-MAIL MODRIM</vt:lpstr>
      <vt:lpstr>ODZIV NA SPREMEMBE</vt:lpstr>
      <vt:lpstr>Spo-znanje TO-GO: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OSEBNOSTNA RAST</dc:title>
  <dc:creator>Anja Žagar</dc:creator>
  <cp:lastModifiedBy>Anja Žagar</cp:lastModifiedBy>
  <cp:revision>12</cp:revision>
  <dcterms:created xsi:type="dcterms:W3CDTF">2020-08-27T15:49:12Z</dcterms:created>
  <dcterms:modified xsi:type="dcterms:W3CDTF">2022-06-06T20:11:27Z</dcterms:modified>
</cp:coreProperties>
</file>