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614" r:id="rId3"/>
    <p:sldId id="260" r:id="rId4"/>
    <p:sldId id="258" r:id="rId5"/>
    <p:sldId id="617" r:id="rId6"/>
    <p:sldId id="597" r:id="rId7"/>
    <p:sldId id="618" r:id="rId8"/>
    <p:sldId id="606" r:id="rId9"/>
    <p:sldId id="616" r:id="rId10"/>
    <p:sldId id="6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26A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DBE44-5915-4A68-BF5D-CA7E8243B6A6}" type="datetimeFigureOut">
              <a:rPr lang="sl-SI" smtClean="0"/>
              <a:t>07.12.2020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FAEA2-7794-4C87-9C08-D57B01FC67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53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FAEA2-7794-4C87-9C08-D57B01FC6772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552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FAEA2-7794-4C87-9C08-D57B01FC6772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988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FAEA2-7794-4C87-9C08-D57B01FC6772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253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FAEA2-7794-4C87-9C08-D57B01FC6772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28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FAEA2-7794-4C87-9C08-D57B01FC6772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617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FAEA2-7794-4C87-9C08-D57B01FC6772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17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80D14-51FB-4702-ABAC-F8AD8F7E5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E57BB8-D468-4BC5-A561-8B3063165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7E1921-6422-4731-B783-9E1BCAB7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17A8B9-627C-426B-89D0-5582FA29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C6292B9-323F-4427-B889-520E7792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2DD48-213F-414A-9F6C-49B3E561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3DBC806-7A42-44BF-B8EF-6AD74CA69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6445B4-5BE8-4820-B6BC-135089F8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D0553D-D3D9-44E0-A8F2-25621C1C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DE5D277-F9AE-4017-B3BF-CC421A9F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C9D9894-9D8C-4BB2-A978-5626E9987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1DF3BE1-C571-4FDD-B5D7-DE3A2BCE7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8183B0-386C-4F9C-ABE9-49372E9C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FACC64A-9BB1-431B-8F3D-64405409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68AEE6-43B5-40CB-91B6-6A0739BC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6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5B55B3-CCC4-46A1-943C-9DF5F16D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9700E3-BFC8-4D8C-B92A-EB2471DB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82CBC7-B07F-4294-9423-93CCC700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E2FD94-D254-49CD-A744-5D43AEAF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3C1BA4-1E13-4CE7-8A64-531F377A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8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A5EBE-B68F-4C5F-9AD5-BC28B10B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142B738-D64F-41E4-A3EE-64B48BF7A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12A441D-D00D-40A1-92C5-B00D8F8A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B057C0E-00CC-491E-A6CC-8E8E0607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BF6702-1BAA-4ECA-AACB-2658395E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3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AA52A-5B2A-4929-9F53-9FD0079A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C850A1-2072-4AE2-A2DD-3A8F093F0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62C0991-7AB0-48E7-94A4-6CB4316AD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23BF0D0-1A2D-496B-AF09-5790DADF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DA3B553-7098-489C-80AD-D0566ABA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0A28E7A-4DC7-4CF6-A812-7B572F51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9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CDD1F9-4138-49DD-BAEB-7244E1D5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B4C4972-A629-4C09-A054-32E7D678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E459858-6E86-47C7-8A4A-A3F20777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00AED09-E9A6-42EF-A3A5-04BDF226C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1BFAD64-66DF-4799-8BAF-39DBAFC84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81C9FFC-1333-4CEF-9C15-73B23503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A4A3FC3-5EAB-46A1-897A-EF4BD6AC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0217B68-D981-48A3-BEDE-23B06D0D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4193D-DE87-4AEF-AB11-7B152C91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ECA18E8-F354-48B3-B7DF-B9F4EADE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083015D-33E6-445B-9A8B-324B4967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78AD9CD-D5EB-4C23-A3F9-ADD977C4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6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C403F4A-AE56-45FB-A965-63EE06B6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BBA8925-ECDD-4B37-9A78-05AC1595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D75D30E-EE54-493F-8CAD-4CE706F9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8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D51A4B-D49A-4428-8144-CD1F3D6F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5F3A3A1-7B38-48F3-A782-3B2BAE25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6D0715B-CC93-4908-9418-82CE4653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CEB6F60-DF76-46CD-9341-CE759E54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65AC088-A2E3-4DFA-A46E-CD4645BF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769ED8E-C3F0-4EDE-8C60-38A387EC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8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8BFDD-241B-4865-AD3E-615509D9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E63D8FB-2F08-4755-B87E-0C614D11B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CE382BA-21D3-4DAB-8EBD-FFBA7730E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F226624-2AB7-4566-81E1-568CF45A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04949A9-4D95-4CDE-89FE-986EE624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B280DF5-E8B0-48FF-9F17-645DC900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42EDE2D-78C2-483E-9F71-2AF2A3BF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33B6CFD-6449-4821-B36A-780C383A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FD1B4B3-59D8-4DB8-B501-1AB85E8B0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BD58A-9D36-4767-A069-148DC7C889A4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D2837AC-1FFA-479D-ABD5-E8358A3D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9F08EC-DC03-49E4-8ABE-4D5402512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85A1-7C5E-4C7E-B52D-292367EFD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affaq.com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1A0FB7A-FE95-47FA-BCA7-BE4A3205D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7" y="-491317"/>
            <a:ext cx="10363238" cy="10371315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4507454" y="813894"/>
            <a:ext cx="964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chemeClr val="bg1">
                    <a:lumMod val="75000"/>
                  </a:schemeClr>
                </a:solidFill>
              </a:rPr>
              <a:t>Novosti na področju akreditiranja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AF35FE-CE01-4FA8-87FB-CA7D69B72047}"/>
              </a:ext>
            </a:extLst>
          </p:cNvPr>
          <p:cNvSpPr txBox="1"/>
          <p:nvPr/>
        </p:nvSpPr>
        <p:spPr>
          <a:xfrm>
            <a:off x="6299379" y="1573161"/>
            <a:ext cx="55453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>
                <a:solidFill>
                  <a:schemeClr val="bg1"/>
                </a:solidFill>
              </a:rPr>
              <a:t>Boštjan Godec</a:t>
            </a:r>
            <a:endParaRPr lang="en-GB" sz="3000" b="1" dirty="0">
              <a:solidFill>
                <a:schemeClr val="bg1"/>
              </a:solidFill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AF072DD-F59F-4415-9785-88175F6E7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7" y="275464"/>
            <a:ext cx="1109474" cy="960122"/>
          </a:xfrm>
          <a:prstGeom prst="rect">
            <a:avLst/>
          </a:prstGeom>
        </p:spPr>
      </p:pic>
      <p:pic>
        <p:nvPicPr>
          <p:cNvPr id="4" name="Slika 3" descr="Slika, ki vsebuje besede besedilo&#10;&#10;Opis je samodejno ustvarjen">
            <a:extLst>
              <a:ext uri="{FF2B5EF4-FFF2-40B4-BE49-F238E27FC236}">
                <a16:creationId xmlns:a16="http://schemas.microsoft.com/office/drawing/2014/main" id="{C1BA798E-1CFD-4BF3-9E60-684CBB124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36" y="5545906"/>
            <a:ext cx="2694436" cy="99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 descr="UIL: Vse najboljše, Peter Florjančič!">
            <a:extLst>
              <a:ext uri="{FF2B5EF4-FFF2-40B4-BE49-F238E27FC236}">
                <a16:creationId xmlns:a16="http://schemas.microsoft.com/office/drawing/2014/main" id="{8DB3E6E8-12BD-43B5-97CF-354A96E69EA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113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4F3D71B0-0086-4DA9-9D8D-30A205010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r="1181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245E970-76AD-4358-9EBC-611169EBDA8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r="2" b="29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B79431EF-6318-4E47-815B-BC9BB2D29930}"/>
              </a:ext>
            </a:extLst>
          </p:cNvPr>
          <p:cNvSpPr txBox="1"/>
          <p:nvPr/>
        </p:nvSpPr>
        <p:spPr>
          <a:xfrm>
            <a:off x="267088" y="2962656"/>
            <a:ext cx="2922340" cy="3922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l-SI" sz="2400" dirty="0"/>
              <a:t>„</a:t>
            </a:r>
            <a:r>
              <a:rPr lang="en-US" sz="2400" dirty="0" err="1"/>
              <a:t>Izumitelj</a:t>
            </a:r>
            <a:r>
              <a:rPr lang="en-US" sz="2400" dirty="0"/>
              <a:t> mora </a:t>
            </a:r>
            <a:r>
              <a:rPr lang="en-US" sz="2400" dirty="0" err="1"/>
              <a:t>imeti</a:t>
            </a:r>
            <a:r>
              <a:rPr lang="en-US" sz="2400" dirty="0"/>
              <a:t> </a:t>
            </a:r>
            <a:r>
              <a:rPr lang="en-US" sz="2400" dirty="0" err="1"/>
              <a:t>mirno</a:t>
            </a:r>
            <a:r>
              <a:rPr lang="en-US" sz="2400" dirty="0"/>
              <a:t> </a:t>
            </a:r>
            <a:r>
              <a:rPr lang="en-US" sz="2400" dirty="0" err="1"/>
              <a:t>glavo</a:t>
            </a:r>
            <a:r>
              <a:rPr lang="en-US" sz="2400" dirty="0"/>
              <a:t>, </a:t>
            </a:r>
            <a:r>
              <a:rPr lang="en-US" sz="2400" dirty="0" err="1"/>
              <a:t>vedno</a:t>
            </a:r>
            <a:r>
              <a:rPr lang="en-US" sz="2400" dirty="0"/>
              <a:t> mora </a:t>
            </a:r>
            <a:r>
              <a:rPr lang="en-US" sz="2400" dirty="0" err="1"/>
              <a:t>opazovati</a:t>
            </a:r>
            <a:r>
              <a:rPr lang="en-US" sz="2400" dirty="0"/>
              <a:t> </a:t>
            </a:r>
            <a:r>
              <a:rPr lang="en-US" sz="2400" dirty="0" err="1"/>
              <a:t>vse</a:t>
            </a:r>
            <a:r>
              <a:rPr lang="en-US" sz="2400" dirty="0"/>
              <a:t>, </a:t>
            </a:r>
            <a:r>
              <a:rPr lang="en-US" sz="2400" dirty="0" err="1"/>
              <a:t>kar</a:t>
            </a:r>
            <a:r>
              <a:rPr lang="en-US" sz="2400" dirty="0"/>
              <a:t> </a:t>
            </a:r>
            <a:r>
              <a:rPr lang="en-US" sz="2400" dirty="0" err="1"/>
              <a:t>leze</a:t>
            </a:r>
            <a:r>
              <a:rPr lang="en-US" sz="2400" dirty="0"/>
              <a:t> in </a:t>
            </a:r>
            <a:r>
              <a:rPr lang="en-US" sz="2400" dirty="0" err="1"/>
              <a:t>gre</a:t>
            </a:r>
            <a:r>
              <a:rPr lang="en-US" sz="2400" dirty="0"/>
              <a:t>. </a:t>
            </a:r>
            <a:r>
              <a:rPr lang="en-US" sz="2400" dirty="0" err="1"/>
              <a:t>Ideje</a:t>
            </a:r>
            <a:r>
              <a:rPr lang="en-US" sz="2400" dirty="0"/>
              <a:t> pa se </a:t>
            </a:r>
            <a:r>
              <a:rPr lang="en-US" sz="2400" dirty="0" err="1"/>
              <a:t>porajajo</a:t>
            </a:r>
            <a:r>
              <a:rPr lang="en-US" sz="2400" dirty="0"/>
              <a:t> </a:t>
            </a:r>
            <a:r>
              <a:rPr lang="en-US" sz="2400" dirty="0" err="1"/>
              <a:t>različno</a:t>
            </a:r>
            <a:r>
              <a:rPr lang="en-US" sz="2400" dirty="0"/>
              <a:t>. Ena se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en-US" sz="2400" dirty="0" err="1"/>
              <a:t>porodi</a:t>
            </a:r>
            <a:r>
              <a:rPr lang="en-US" sz="2400" dirty="0"/>
              <a:t> v </a:t>
            </a:r>
            <a:r>
              <a:rPr lang="en-US" sz="2400" dirty="0" err="1"/>
              <a:t>sekundi</a:t>
            </a:r>
            <a:r>
              <a:rPr lang="en-US" sz="2400" dirty="0"/>
              <a:t>, </a:t>
            </a:r>
            <a:r>
              <a:rPr lang="en-US" sz="2400" dirty="0" err="1"/>
              <a:t>razvoj</a:t>
            </a:r>
            <a:r>
              <a:rPr lang="en-US" sz="2400" dirty="0"/>
              <a:t> pa je </a:t>
            </a:r>
            <a:r>
              <a:rPr lang="en-US" sz="2400" dirty="0" err="1"/>
              <a:t>narejen</a:t>
            </a:r>
            <a:r>
              <a:rPr lang="en-US" sz="2400" dirty="0"/>
              <a:t> v </a:t>
            </a:r>
            <a:r>
              <a:rPr lang="en-US" sz="2400" dirty="0" err="1"/>
              <a:t>nekaj</a:t>
            </a:r>
            <a:r>
              <a:rPr lang="en-US" sz="2400" dirty="0"/>
              <a:t> </a:t>
            </a:r>
            <a:r>
              <a:rPr lang="en-US" sz="2400" dirty="0" err="1"/>
              <a:t>dneh</a:t>
            </a:r>
            <a:r>
              <a:rPr lang="en-US" sz="2400" dirty="0"/>
              <a:t>, so pa </a:t>
            </a:r>
            <a:r>
              <a:rPr lang="en-US" sz="2400" dirty="0" err="1"/>
              <a:t>tudi</a:t>
            </a:r>
            <a:r>
              <a:rPr lang="en-US" sz="2400" dirty="0"/>
              <a:t> </a:t>
            </a:r>
            <a:r>
              <a:rPr lang="en-US" sz="2400" dirty="0" err="1"/>
              <a:t>ideje</a:t>
            </a:r>
            <a:r>
              <a:rPr lang="en-US" sz="2400" dirty="0"/>
              <a:t>, </a:t>
            </a:r>
            <a:r>
              <a:rPr lang="en-US" sz="2400" dirty="0" err="1"/>
              <a:t>ki</a:t>
            </a:r>
            <a:r>
              <a:rPr lang="en-US" sz="2400" dirty="0"/>
              <a:t> </a:t>
            </a:r>
            <a:r>
              <a:rPr lang="en-US" sz="2400" dirty="0" err="1"/>
              <a:t>potrebujejo</a:t>
            </a:r>
            <a:r>
              <a:rPr lang="en-US" sz="2400" dirty="0"/>
              <a:t> </a:t>
            </a:r>
            <a:r>
              <a:rPr lang="en-US" sz="2400" dirty="0" err="1"/>
              <a:t>več</a:t>
            </a:r>
            <a:r>
              <a:rPr lang="en-US" sz="2400" dirty="0"/>
              <a:t> let, da se </a:t>
            </a:r>
            <a:r>
              <a:rPr lang="en-US" sz="2400" dirty="0" err="1"/>
              <a:t>sploh</a:t>
            </a:r>
            <a:r>
              <a:rPr lang="en-US" sz="2400" dirty="0"/>
              <a:t> </a:t>
            </a:r>
            <a:r>
              <a:rPr lang="en-US" sz="2400" dirty="0" err="1"/>
              <a:t>razvijejo</a:t>
            </a:r>
            <a:r>
              <a:rPr lang="en-US" sz="2400" dirty="0"/>
              <a:t>.</a:t>
            </a:r>
            <a:r>
              <a:rPr lang="sl-SI" sz="2400" dirty="0"/>
              <a:t>“</a:t>
            </a:r>
            <a:endParaRPr lang="en-US" sz="2400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5CA92606-71D8-4C07-97A0-23F06D96A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267088" y="807804"/>
            <a:ext cx="3388447" cy="1956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Podpisan je pod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400</a:t>
            </a:r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patentov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preživel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100 let</a:t>
            </a:r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 in veliko doživel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6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393322F-35E8-4B2C-8205-08433D20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63E6DFE-EFC9-4362-BC9C-4C0C86B3632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48" y="-213755"/>
            <a:ext cx="7184573" cy="736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771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393322F-35E8-4B2C-8205-08433D20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3" y="563347"/>
            <a:ext cx="1101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22326A"/>
                </a:solidFill>
              </a:rPr>
              <a:t>Slovenska akreditacija - novosti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8595C2F-9CC7-47F2-9E83-F1033DA4E8B9}"/>
              </a:ext>
            </a:extLst>
          </p:cNvPr>
          <p:cNvSpPr txBox="1"/>
          <p:nvPr/>
        </p:nvSpPr>
        <p:spPr>
          <a:xfrm>
            <a:off x="730263" y="1739560"/>
            <a:ext cx="1085829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sl-SI" sz="2400" dirty="0">
                <a:solidFill>
                  <a:prstClr val="black"/>
                </a:solidFill>
              </a:rPr>
              <a:t>Vzdržujemo 245 veljavnih akreditacij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sl-SI" sz="2400" dirty="0">
                <a:solidFill>
                  <a:prstClr val="black"/>
                </a:solidFill>
              </a:rPr>
              <a:t>Vzpostavili smo sistem ocenjevanj na daljavo (S03, D05-02d9, D05-01)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sl-SI" sz="2400" dirty="0">
                <a:solidFill>
                  <a:prstClr val="black"/>
                </a:solidFill>
              </a:rPr>
              <a:t>Prilagodili smo se novim zahtevam za akreditacijske organe (SIST EN ISO/IEC 17011:2018)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sl-SI" sz="2400" dirty="0">
                <a:solidFill>
                  <a:prstClr val="black"/>
                </a:solidFill>
              </a:rPr>
              <a:t>Več kot 91 % laboratorijev (kalibracijskih in </a:t>
            </a:r>
            <a:r>
              <a:rPr lang="sl-SI" sz="2400" dirty="0" err="1">
                <a:solidFill>
                  <a:prstClr val="black"/>
                </a:solidFill>
              </a:rPr>
              <a:t>preskuševalnih</a:t>
            </a:r>
            <a:r>
              <a:rPr lang="sl-SI" sz="2400" dirty="0">
                <a:solidFill>
                  <a:prstClr val="black"/>
                </a:solidFill>
              </a:rPr>
              <a:t>) je že uspešno izvedlo prehod na nove zahteve standarda SIST EN ISO/IEC 17025:2017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sl-SI" sz="2400" dirty="0">
                <a:solidFill>
                  <a:prstClr val="black"/>
                </a:solidFill>
              </a:rPr>
              <a:t>Sprejeta je bila dolgoročna strategija akreditiranja in letos jeseni tudi potrjen akcijski načrt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sl-SI" sz="2400" dirty="0">
                <a:solidFill>
                  <a:prstClr val="black"/>
                </a:solidFill>
              </a:rPr>
              <a:t>Čakajo nas nova področja akreditiranja (GDPR, akreditacija za namen priglasitve, kibernetska varnost, umetna inteligenca,…)</a:t>
            </a:r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58BCDA32-763B-4965-9738-6CA5A5DD5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57" y="381308"/>
            <a:ext cx="2841463" cy="1050772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B60135C-5AF2-4419-8CE2-DA731566309F}"/>
              </a:ext>
            </a:extLst>
          </p:cNvPr>
          <p:cNvSpPr txBox="1"/>
          <p:nvPr/>
        </p:nvSpPr>
        <p:spPr>
          <a:xfrm>
            <a:off x="9952747" y="1257359"/>
            <a:ext cx="2034217" cy="5329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36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393322F-35E8-4B2C-8205-08433D20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3" y="563347"/>
            <a:ext cx="1101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2326A"/>
                </a:solidFill>
              </a:rPr>
              <a:t>Povratne informacije uporabnikov akreditacije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40E10F4-26F6-4479-851F-F747E1B3DBE7}"/>
              </a:ext>
            </a:extLst>
          </p:cNvPr>
          <p:cNvSpPr txBox="1"/>
          <p:nvPr/>
        </p:nvSpPr>
        <p:spPr>
          <a:xfrm>
            <a:off x="2642317" y="1688433"/>
            <a:ext cx="9334531" cy="456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Ocenjevalci so neodvisni in imajo ustrezna strokovna znanja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Izvajanje postopkov akreditiranja je nepristransko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Zagotavljanje zaupnosti podatkov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Komunikacija v postopkih akreditiranja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Splošne informacije o postopkih akreditiranja in akreditaciji </a:t>
            </a:r>
          </a:p>
          <a:p>
            <a:pPr>
              <a:defRPr/>
            </a:pPr>
            <a:endParaRPr lang="sl-SI" sz="1333" dirty="0">
              <a:solidFill>
                <a:prstClr val="black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Razvoj novih področij akreditiranja in novih storitev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Harmonizacija ocenjevalcev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sl-SI" sz="1333" dirty="0">
              <a:solidFill>
                <a:prstClr val="black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Obravnavanje korektivnih ukrepov v primernem času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r>
              <a:rPr lang="sl-SI" sz="2400" dirty="0">
                <a:solidFill>
                  <a:prstClr val="black"/>
                </a:solidFill>
              </a:rPr>
              <a:t>Cena postopkov akreditiranja</a:t>
            </a:r>
          </a:p>
          <a:p>
            <a:pPr lvl="0">
              <a:defRPr/>
            </a:pPr>
            <a:endParaRPr lang="sl-SI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sl-SI" sz="2400" dirty="0">
              <a:solidFill>
                <a:prstClr val="black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14DDDDD-20F2-4E82-833A-74611B7F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" t="4943" r="65272" b="4943"/>
          <a:stretch/>
        </p:blipFill>
        <p:spPr>
          <a:xfrm>
            <a:off x="745724" y="1576459"/>
            <a:ext cx="1756152" cy="170088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DE7EDA9-8E7B-40D9-895B-10C165AB85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09" t="24806" r="42194" b="35559"/>
          <a:stretch/>
        </p:blipFill>
        <p:spPr>
          <a:xfrm>
            <a:off x="804928" y="3179009"/>
            <a:ext cx="1600267" cy="159657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B9DBAF7-925A-4373-941A-6085E19D53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36" t="25363" r="22256" b="35728"/>
          <a:stretch/>
        </p:blipFill>
        <p:spPr>
          <a:xfrm>
            <a:off x="782266" y="4713061"/>
            <a:ext cx="1566497" cy="15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31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393322F-35E8-4B2C-8205-08433D20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43269" y="563345"/>
            <a:ext cx="1101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22326A"/>
                </a:solidFill>
              </a:rPr>
              <a:t>Akreditacija v Evropi (EA) - novosti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BE91C3F-8D0A-4DBE-A594-616EC3B5C37A}"/>
              </a:ext>
            </a:extLst>
          </p:cNvPr>
          <p:cNvSpPr txBox="1"/>
          <p:nvPr/>
        </p:nvSpPr>
        <p:spPr>
          <a:xfrm>
            <a:off x="743270" y="1495694"/>
            <a:ext cx="849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2"/>
              </a:buClr>
              <a:defRPr/>
            </a:pPr>
            <a:r>
              <a:rPr lang="sl-SI" sz="2800" dirty="0"/>
              <a:t>Evropsko združenje za akreditacijo (EA) je v skladu z Uredbo (ES) 765/2008 odgovorno za izvajanje nadzora nad nacionalnimi akreditacijskimi organi in harmonizacije dela nacionalnih akreditacijskih organov.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64804E9-8CB8-4133-8FB0-60B5BF2F3E03}"/>
              </a:ext>
            </a:extLst>
          </p:cNvPr>
          <p:cNvSpPr txBox="1"/>
          <p:nvPr/>
        </p:nvSpPr>
        <p:spPr>
          <a:xfrm>
            <a:off x="743268" y="3474484"/>
            <a:ext cx="111439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Bef>
                <a:spcPts val="8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sl-SI" sz="2800" dirty="0"/>
              <a:t>Prenova postopka medsebojnega ocenjevanja</a:t>
            </a:r>
          </a:p>
          <a:p>
            <a:pPr marL="380990" indent="-38099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sl-SI" sz="2800" dirty="0"/>
              <a:t>EA MLA znak je v postopku registracije</a:t>
            </a:r>
          </a:p>
          <a:p>
            <a:pPr marL="380990" indent="-38099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sl-SI" sz="2800" dirty="0"/>
              <a:t>Revizija dokumenta EA 2/17 </a:t>
            </a:r>
            <a:r>
              <a:rPr lang="sl-SI" sz="2200" dirty="0"/>
              <a:t>EA </a:t>
            </a:r>
            <a:r>
              <a:rPr lang="sl-SI" sz="2200" dirty="0" err="1"/>
              <a:t>Document</a:t>
            </a:r>
            <a:r>
              <a:rPr lang="sl-SI" sz="2200" dirty="0"/>
              <a:t> on </a:t>
            </a:r>
            <a:r>
              <a:rPr lang="sl-SI" sz="2200" dirty="0" err="1"/>
              <a:t>Accreditation</a:t>
            </a:r>
            <a:r>
              <a:rPr lang="sl-SI" sz="2200" dirty="0"/>
              <a:t> </a:t>
            </a:r>
            <a:r>
              <a:rPr lang="sl-SI" sz="2200" dirty="0" err="1"/>
              <a:t>for</a:t>
            </a:r>
            <a:r>
              <a:rPr lang="sl-SI" sz="2200" dirty="0"/>
              <a:t> </a:t>
            </a:r>
            <a:r>
              <a:rPr lang="sl-SI" sz="2200" dirty="0" err="1"/>
              <a:t>Notification</a:t>
            </a:r>
            <a:r>
              <a:rPr lang="sl-SI" sz="2200" dirty="0"/>
              <a:t> </a:t>
            </a:r>
            <a:r>
              <a:rPr lang="sl-SI" sz="2200" dirty="0" err="1"/>
              <a:t>Purposes</a:t>
            </a:r>
            <a:endParaRPr lang="sl-SI" sz="2200" dirty="0"/>
          </a:p>
          <a:p>
            <a:pPr marL="380990" indent="-38099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sl-SI" sz="2800" dirty="0"/>
              <a:t>Potrditev sektorske sheme za akreditacijo na področju železnic </a:t>
            </a:r>
          </a:p>
          <a:p>
            <a:pPr marL="380990" indent="-38099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sl-SI" sz="2800" dirty="0"/>
              <a:t>Enotna uporaba </a:t>
            </a:r>
            <a:r>
              <a:rPr lang="sl-SI" sz="2800" dirty="0" err="1"/>
              <a:t>harmoniziranega</a:t>
            </a:r>
            <a:r>
              <a:rPr lang="sl-SI" sz="2800" dirty="0"/>
              <a:t> standarda - v kolikor ni standard določen že v evropski zakonodaji, tega določi EA</a:t>
            </a:r>
          </a:p>
        </p:txBody>
      </p:sp>
      <p:pic>
        <p:nvPicPr>
          <p:cNvPr id="3" name="Slika 2" descr="Slika, ki vsebuje besede preslikava&#10;&#10;Opis je samodejno ustvarjen">
            <a:extLst>
              <a:ext uri="{FF2B5EF4-FFF2-40B4-BE49-F238E27FC236}">
                <a16:creationId xmlns:a16="http://schemas.microsoft.com/office/drawing/2014/main" id="{8FDA042E-E2A3-4F6A-95BE-D9062B5D5D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23" y="948065"/>
            <a:ext cx="3721277" cy="2790958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240AEF1-625B-4428-A451-F9D5CDFAC829}"/>
              </a:ext>
            </a:extLst>
          </p:cNvPr>
          <p:cNvSpPr txBox="1"/>
          <p:nvPr/>
        </p:nvSpPr>
        <p:spPr>
          <a:xfrm>
            <a:off x="11254917" y="3474484"/>
            <a:ext cx="937083" cy="2376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62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1,579 World Map Countries Illustrations, Royalty-Free Vector Graphics &amp;  Clip Art - iStock">
            <a:extLst>
              <a:ext uri="{FF2B5EF4-FFF2-40B4-BE49-F238E27FC236}">
                <a16:creationId xmlns:a16="http://schemas.microsoft.com/office/drawing/2014/main" id="{0908B721-3089-4CEF-97F3-2D2FCD72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03" y="1197139"/>
            <a:ext cx="4854076" cy="28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393322F-35E8-4B2C-8205-08433D20A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3" y="563347"/>
            <a:ext cx="1101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Akreditacija mednarodno (ILAC) - novosti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BE91C3F-8D0A-4DBE-A594-616EC3B5C37A}"/>
              </a:ext>
            </a:extLst>
          </p:cNvPr>
          <p:cNvSpPr txBox="1"/>
          <p:nvPr/>
        </p:nvSpPr>
        <p:spPr>
          <a:xfrm>
            <a:off x="813603" y="3873856"/>
            <a:ext cx="11017086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sl-SI" sz="2600" b="1" dirty="0">
                <a:solidFill>
                  <a:prstClr val="black"/>
                </a:solidFill>
              </a:rPr>
              <a:t>Prehodno obdobje </a:t>
            </a:r>
            <a:r>
              <a:rPr lang="sl-SI" sz="2600" dirty="0">
                <a:solidFill>
                  <a:prstClr val="black"/>
                </a:solidFill>
              </a:rPr>
              <a:t>za standard ISO/IEC 17025:2017 je bilo podaljšano iz 30. novembra 2020 na 1. junij 2021.</a:t>
            </a:r>
          </a:p>
          <a:p>
            <a:pPr marL="457200" indent="-457200">
              <a:spcBef>
                <a:spcPts val="1200"/>
              </a:spcBef>
              <a:buClr>
                <a:srgbClr val="7030A0"/>
              </a:buClr>
              <a:buFont typeface="Wingdings" panose="05000000000000000000" pitchFamily="2" charset="2"/>
              <a:buChar char="Ø"/>
              <a:defRPr/>
            </a:pPr>
            <a:r>
              <a:rPr lang="sl-SI" sz="2600" dirty="0">
                <a:solidFill>
                  <a:prstClr val="black"/>
                </a:solidFill>
              </a:rPr>
              <a:t>Nekatere </a:t>
            </a:r>
            <a:r>
              <a:rPr lang="sl-SI" sz="2600" b="1" dirty="0">
                <a:solidFill>
                  <a:prstClr val="black"/>
                </a:solidFill>
              </a:rPr>
              <a:t>revizije dokumentov</a:t>
            </a:r>
            <a:r>
              <a:rPr lang="sl-SI" sz="2600" dirty="0">
                <a:solidFill>
                  <a:prstClr val="black"/>
                </a:solidFill>
              </a:rPr>
              <a:t>:</a:t>
            </a:r>
          </a:p>
          <a:p>
            <a:pPr marL="914400" lvl="1" indent="-4572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</a:rPr>
              <a:t>ILAC P10:07/2020 </a:t>
            </a:r>
            <a:r>
              <a:rPr lang="en-US" sz="2000" dirty="0">
                <a:solidFill>
                  <a:prstClr val="black"/>
                </a:solidFill>
              </a:rPr>
              <a:t>ILAC Policy on Metrological Traceability of Measurement Results </a:t>
            </a:r>
          </a:p>
          <a:p>
            <a:pPr marL="914400" lvl="1" indent="-4572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</a:rPr>
              <a:t>ILAC P14:09/2020 </a:t>
            </a:r>
            <a:r>
              <a:rPr lang="en-US" sz="2000" dirty="0">
                <a:solidFill>
                  <a:prstClr val="black"/>
                </a:solidFill>
              </a:rPr>
              <a:t>ILAC Policy for Measurement Uncertainty in Calibration</a:t>
            </a:r>
          </a:p>
          <a:p>
            <a:pPr marL="914400" lvl="1" indent="-4572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</a:rPr>
              <a:t>ILAC-P15:05/2020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Application of ISO/IEC 17020:2012 for the Accreditation of Inspection Bodies</a:t>
            </a:r>
          </a:p>
          <a:p>
            <a:pPr marL="380990" indent="-38099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sl-SI" sz="2800" dirty="0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52C14F4-EB2A-4D34-A24B-E055283DFD5C}"/>
              </a:ext>
            </a:extLst>
          </p:cNvPr>
          <p:cNvSpPr txBox="1"/>
          <p:nvPr/>
        </p:nvSpPr>
        <p:spPr>
          <a:xfrm>
            <a:off x="730263" y="1414243"/>
            <a:ext cx="71583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defRPr/>
            </a:pPr>
            <a:r>
              <a:rPr lang="sl-SI" sz="2800" dirty="0">
                <a:solidFill>
                  <a:prstClr val="black"/>
                </a:solidFill>
              </a:rPr>
              <a:t>ILAC je mednarodno združenje akreditacijskih organov na področju laboratorijev, kontrolnih organov, organizatorjev </a:t>
            </a:r>
            <a:r>
              <a:rPr lang="sl-SI" sz="2800" dirty="0" err="1">
                <a:solidFill>
                  <a:prstClr val="black"/>
                </a:solidFill>
              </a:rPr>
              <a:t>medlaboratorijskih</a:t>
            </a:r>
            <a:r>
              <a:rPr lang="sl-SI" sz="2800" dirty="0">
                <a:solidFill>
                  <a:prstClr val="black"/>
                </a:solidFill>
              </a:rPr>
              <a:t> primerjav in proizvajalcev referenčnih materialov.</a:t>
            </a:r>
          </a:p>
          <a:p>
            <a:pPr marL="380990" indent="-38099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011004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1,579 World Map Countries Illustrations, Royalty-Free Vector Graphics &amp;  Clip Art - iStock">
            <a:extLst>
              <a:ext uri="{FF2B5EF4-FFF2-40B4-BE49-F238E27FC236}">
                <a16:creationId xmlns:a16="http://schemas.microsoft.com/office/drawing/2014/main" id="{0908B721-3089-4CEF-97F3-2D2FCD72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03" y="1197139"/>
            <a:ext cx="4854076" cy="283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393322F-35E8-4B2C-8205-08433D20A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2A4518E-DBB2-44A6-9CBE-F2484724C5E6}"/>
              </a:ext>
            </a:extLst>
          </p:cNvPr>
          <p:cNvSpPr txBox="1"/>
          <p:nvPr/>
        </p:nvSpPr>
        <p:spPr>
          <a:xfrm>
            <a:off x="730263" y="563347"/>
            <a:ext cx="1101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Akreditacija mednarodno (IAF) - novosti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64E46A1-8252-41A1-BC04-38E33E4CF8F2}"/>
              </a:ext>
            </a:extLst>
          </p:cNvPr>
          <p:cNvSpPr txBox="1"/>
          <p:nvPr/>
        </p:nvSpPr>
        <p:spPr>
          <a:xfrm>
            <a:off x="813390" y="1653408"/>
            <a:ext cx="7273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800" dirty="0"/>
              <a:t>IAF je mednarodno združenje akreditacijskih organov, ki akreditirajo certifikacijske organe s področja sistemov vodenja, proizvodov in osebja. 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6023ABF-D63A-40A0-B504-5A9A642D3D71}"/>
              </a:ext>
            </a:extLst>
          </p:cNvPr>
          <p:cNvSpPr txBox="1"/>
          <p:nvPr/>
        </p:nvSpPr>
        <p:spPr>
          <a:xfrm>
            <a:off x="730263" y="3660317"/>
            <a:ext cx="105106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800" b="1" dirty="0"/>
              <a:t>COVID-19 </a:t>
            </a:r>
            <a:r>
              <a:rPr lang="sl-SI" sz="2800" b="1" dirty="0" err="1"/>
              <a:t>FAQs</a:t>
            </a:r>
            <a:r>
              <a:rPr lang="sl-SI" sz="2800" b="1" dirty="0"/>
              <a:t>  </a:t>
            </a:r>
          </a:p>
          <a:p>
            <a:pPr lvl="0"/>
            <a:r>
              <a:rPr lang="sl-SI" sz="2600" dirty="0"/>
              <a:t>Oblikovan je hitri mehanizem, za reševanje vprašanj v povezavi s pandemijo  IAF COVID-19 </a:t>
            </a:r>
            <a:r>
              <a:rPr lang="sl-SI" sz="2600" dirty="0" err="1"/>
              <a:t>FAQs</a:t>
            </a:r>
            <a:r>
              <a:rPr lang="sl-SI" sz="2600" dirty="0"/>
              <a:t>. </a:t>
            </a:r>
            <a:r>
              <a:rPr lang="sl-SI" sz="2600" dirty="0">
                <a:hlinkClick r:id="rId5"/>
              </a:rPr>
              <a:t>https://iaffaq.com/</a:t>
            </a:r>
            <a:endParaRPr lang="sl-SI" sz="2600" dirty="0"/>
          </a:p>
          <a:p>
            <a:pPr>
              <a:buClr>
                <a:srgbClr val="FFC000"/>
              </a:buClr>
            </a:pPr>
            <a:endParaRPr lang="sl-SI" sz="2800" dirty="0"/>
          </a:p>
          <a:p>
            <a:pPr>
              <a:buClr>
                <a:srgbClr val="FFC000"/>
              </a:buClr>
            </a:pPr>
            <a:r>
              <a:rPr lang="sl-SI" sz="2800" b="1" dirty="0"/>
              <a:t>Baza podatkov akreditiranih certifikatov IAF  </a:t>
            </a:r>
            <a:r>
              <a:rPr lang="sl-SI" sz="2800" dirty="0"/>
              <a:t>(</a:t>
            </a:r>
            <a:r>
              <a:rPr lang="en-US" sz="2800" dirty="0"/>
              <a:t>IAF </a:t>
            </a:r>
            <a:r>
              <a:rPr lang="en-US" sz="2800" dirty="0" err="1"/>
              <a:t>CertSearch</a:t>
            </a:r>
            <a:r>
              <a:rPr lang="sl-SI" sz="2800" dirty="0"/>
              <a:t>)</a:t>
            </a:r>
            <a:endParaRPr lang="sl-SI" sz="2400" dirty="0"/>
          </a:p>
          <a:p>
            <a:pPr marL="380990" indent="-380990">
              <a:spcBef>
                <a:spcPts val="1200"/>
              </a:spcBef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91629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Tieto's €1.5bn Evry merger approved">
            <a:extLst>
              <a:ext uri="{FF2B5EF4-FFF2-40B4-BE49-F238E27FC236}">
                <a16:creationId xmlns:a16="http://schemas.microsoft.com/office/drawing/2014/main" id="{B7EBECBA-EC5B-4AE7-9AAC-06A28B309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3" y="1724025"/>
            <a:ext cx="55245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393322F-35E8-4B2C-8205-08433D20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5A92BDA-0B89-4941-8434-E6663F9F3B8E}"/>
              </a:ext>
            </a:extLst>
          </p:cNvPr>
          <p:cNvSpPr txBox="1"/>
          <p:nvPr/>
        </p:nvSpPr>
        <p:spPr>
          <a:xfrm>
            <a:off x="730263" y="563347"/>
            <a:ext cx="11017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Akreditacija mednarodno (IAF/ILAC) - novosti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BE91C3F-8D0A-4DBE-A594-616EC3B5C37A}"/>
              </a:ext>
            </a:extLst>
          </p:cNvPr>
          <p:cNvSpPr txBox="1"/>
          <p:nvPr/>
        </p:nvSpPr>
        <p:spPr>
          <a:xfrm>
            <a:off x="6982692" y="2113158"/>
            <a:ext cx="435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3000" dirty="0"/>
              <a:t>Oblikuje se enotna mednarodna organizacija za akreditacijo – združitev ILAC in IAF v 5 letih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AF7EC02-5CE7-4FCB-9E10-9B238084E578}"/>
              </a:ext>
            </a:extLst>
          </p:cNvPr>
          <p:cNvSpPr txBox="1"/>
          <p:nvPr/>
        </p:nvSpPr>
        <p:spPr>
          <a:xfrm>
            <a:off x="730264" y="5146620"/>
            <a:ext cx="11017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sl-SI" sz="2800" dirty="0"/>
          </a:p>
          <a:p>
            <a:pPr marL="457200" lvl="0" indent="-4572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sl-SI" sz="2800" dirty="0"/>
              <a:t>Skupna ILAC in IAF izjava </a:t>
            </a:r>
            <a:r>
              <a:rPr lang="pt-BR" sz="2800" dirty="0"/>
              <a:t>o nadomestitvi</a:t>
            </a:r>
            <a:r>
              <a:rPr lang="sl-SI" sz="2800" dirty="0"/>
              <a:t> ocenjevanja</a:t>
            </a:r>
            <a:r>
              <a:rPr lang="pt-BR" sz="2800" dirty="0"/>
              <a:t> med pandemijo COVID-19</a:t>
            </a:r>
            <a:endParaRPr lang="sl-SI" sz="2800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6071C217-2AA8-4C12-B62C-DB695BEB5F56}"/>
              </a:ext>
            </a:extLst>
          </p:cNvPr>
          <p:cNvSpPr txBox="1"/>
          <p:nvPr/>
        </p:nvSpPr>
        <p:spPr>
          <a:xfrm>
            <a:off x="2335902" y="3662589"/>
            <a:ext cx="84621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ILAC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7C83775-3363-4B48-93FD-D1C85B3D56B3}"/>
              </a:ext>
            </a:extLst>
          </p:cNvPr>
          <p:cNvSpPr txBox="1"/>
          <p:nvPr/>
        </p:nvSpPr>
        <p:spPr>
          <a:xfrm>
            <a:off x="4117230" y="3662589"/>
            <a:ext cx="846209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IAF</a:t>
            </a:r>
            <a:endParaRPr lang="sl-SI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35F27DCA-1C59-4E48-BC6B-D624EEEB76BF}"/>
              </a:ext>
            </a:extLst>
          </p:cNvPr>
          <p:cNvSpPr txBox="1"/>
          <p:nvPr/>
        </p:nvSpPr>
        <p:spPr>
          <a:xfrm>
            <a:off x="3629916" y="4778044"/>
            <a:ext cx="2746227" cy="355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5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vir: slika internet</a:t>
            </a:r>
            <a:endParaRPr lang="sl-SI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5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https://www.channelpartnerinsight.com/news/3084369/tietos-eur15bn-evry-merger-approved</a:t>
            </a:r>
            <a:endParaRPr lang="sl-SI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49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D6D5349C-C4E4-46E6-9F57-D8D2A8F6C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2610" y="5729591"/>
            <a:ext cx="1523354" cy="1524541"/>
          </a:xfrm>
          <a:prstGeom prst="rect">
            <a:avLst/>
          </a:prstGeom>
        </p:spPr>
      </p:pic>
      <p:pic>
        <p:nvPicPr>
          <p:cNvPr id="13" name="Picture 6" descr="Security and Artificial Intelligence: Hype vs. Reality | Threatpost">
            <a:extLst>
              <a:ext uri="{FF2B5EF4-FFF2-40B4-BE49-F238E27FC236}">
                <a16:creationId xmlns:a16="http://schemas.microsoft.com/office/drawing/2014/main" id="{F3C431FE-243E-449C-A15C-BC9DE8F75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5"/>
          <a:stretch/>
        </p:blipFill>
        <p:spPr bwMode="auto">
          <a:xfrm>
            <a:off x="10168" y="2042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lockchain Technology Explained and What It Could Mean for the Caribbean -  Caribbean Development Trends">
            <a:extLst>
              <a:ext uri="{FF2B5EF4-FFF2-40B4-BE49-F238E27FC236}">
                <a16:creationId xmlns:a16="http://schemas.microsoft.com/office/drawing/2014/main" id="{EEDDDBA0-6BD5-44D9-9550-05D397C7A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6" r="17408"/>
          <a:stretch/>
        </p:blipFill>
        <p:spPr bwMode="auto">
          <a:xfrm>
            <a:off x="3357546" y="1569143"/>
            <a:ext cx="5894058" cy="52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ecurity and Artificial Intelligence: Hype vs. Reality | Threatpost">
            <a:extLst>
              <a:ext uri="{FF2B5EF4-FFF2-40B4-BE49-F238E27FC236}">
                <a16:creationId xmlns:a16="http://schemas.microsoft.com/office/drawing/2014/main" id="{4727B465-249B-4FCB-8165-15F54BCF1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r="3619" b="4"/>
          <a:stretch/>
        </p:blipFill>
        <p:spPr bwMode="auto">
          <a:xfrm>
            <a:off x="0" y="0"/>
            <a:ext cx="4382546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oT dangers demand a dedicated group | Computerworld">
            <a:extLst>
              <a:ext uri="{FF2B5EF4-FFF2-40B4-BE49-F238E27FC236}">
                <a16:creationId xmlns:a16="http://schemas.microsoft.com/office/drawing/2014/main" id="{75869317-3A03-444C-91F6-9A70576F3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r="5078" b="1"/>
          <a:stretch/>
        </p:blipFill>
        <p:spPr bwMode="auto">
          <a:xfrm>
            <a:off x="7679659" y="0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A07742B2-9B98-4E6C-80E9-48C3EF400083}"/>
              </a:ext>
            </a:extLst>
          </p:cNvPr>
          <p:cNvSpPr txBox="1"/>
          <p:nvPr/>
        </p:nvSpPr>
        <p:spPr>
          <a:xfrm>
            <a:off x="33918" y="3345645"/>
            <a:ext cx="3466128" cy="3420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Kakšen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bo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vpliv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novih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tehnologij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akreditacijo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654ECF39-D1AA-4DFF-A89B-2A050E17F149}"/>
              </a:ext>
            </a:extLst>
          </p:cNvPr>
          <p:cNvSpPr txBox="1"/>
          <p:nvPr/>
        </p:nvSpPr>
        <p:spPr>
          <a:xfrm>
            <a:off x="9096498" y="3471303"/>
            <a:ext cx="3115837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>
              <a:lnSpc>
                <a:spcPct val="90000"/>
              </a:lnSpc>
            </a:pPr>
            <a:r>
              <a:rPr lang="en-US" sz="2400" dirty="0" err="1"/>
              <a:t>Nove</a:t>
            </a:r>
            <a:r>
              <a:rPr lang="en-US" sz="2400" dirty="0"/>
              <a:t> </a:t>
            </a:r>
            <a:r>
              <a:rPr lang="en-US" sz="2400" dirty="0" err="1"/>
              <a:t>tehnologije</a:t>
            </a:r>
            <a:r>
              <a:rPr lang="en-US" sz="2400" dirty="0"/>
              <a:t> </a:t>
            </a:r>
            <a:r>
              <a:rPr lang="en-US" sz="2400" dirty="0" err="1"/>
              <a:t>bodo</a:t>
            </a:r>
            <a:r>
              <a:rPr lang="en-US" sz="2400" dirty="0"/>
              <a:t> </a:t>
            </a:r>
            <a:r>
              <a:rPr lang="en-US" sz="2400" dirty="0" err="1"/>
              <a:t>povzročile</a:t>
            </a:r>
            <a:r>
              <a:rPr lang="en-US" sz="2400" dirty="0"/>
              <a:t>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spremembe</a:t>
            </a:r>
            <a:r>
              <a:rPr lang="en-US" sz="2400" dirty="0"/>
              <a:t> - </a:t>
            </a:r>
            <a:r>
              <a:rPr lang="en-US" sz="2400" dirty="0" err="1"/>
              <a:t>dolgoročno</a:t>
            </a:r>
            <a:r>
              <a:rPr lang="en-US" sz="2400" dirty="0"/>
              <a:t> se </a:t>
            </a:r>
            <a:r>
              <a:rPr lang="en-US" sz="2400" dirty="0" err="1"/>
              <a:t>bo</a:t>
            </a:r>
            <a:r>
              <a:rPr lang="en-US" sz="2400" dirty="0"/>
              <a:t> </a:t>
            </a:r>
            <a:r>
              <a:rPr lang="sl-SI" sz="2400" dirty="0"/>
              <a:t>lahko celo</a:t>
            </a:r>
            <a:r>
              <a:rPr lang="en-US" sz="2400" dirty="0"/>
              <a:t> </a:t>
            </a:r>
            <a:r>
              <a:rPr lang="en-US" sz="2400" dirty="0" err="1"/>
              <a:t>spremenil</a:t>
            </a:r>
            <a:r>
              <a:rPr lang="en-US" sz="2400" dirty="0"/>
              <a:t> </a:t>
            </a:r>
            <a:r>
              <a:rPr lang="en-US" sz="2400" dirty="0" err="1"/>
              <a:t>sam</a:t>
            </a:r>
            <a:r>
              <a:rPr lang="en-US" sz="2400" dirty="0"/>
              <a:t> </a:t>
            </a:r>
            <a:r>
              <a:rPr lang="en-US" sz="2400" dirty="0" err="1"/>
              <a:t>koncept</a:t>
            </a:r>
            <a:r>
              <a:rPr lang="en-US" sz="2400" dirty="0"/>
              <a:t> </a:t>
            </a:r>
            <a:r>
              <a:rPr lang="en-US" sz="2400" dirty="0" err="1"/>
              <a:t>ocenjevanja</a:t>
            </a:r>
            <a:r>
              <a:rPr lang="en-US" sz="2400" dirty="0"/>
              <a:t> in </a:t>
            </a:r>
            <a:r>
              <a:rPr lang="en-US" sz="2400" dirty="0" err="1"/>
              <a:t>potrjevanja</a:t>
            </a:r>
            <a:r>
              <a:rPr lang="en-US" sz="2400" dirty="0"/>
              <a:t> </a:t>
            </a:r>
            <a:r>
              <a:rPr lang="en-US" sz="2400" dirty="0" err="1"/>
              <a:t>usposobljenosti</a:t>
            </a:r>
            <a:r>
              <a:rPr lang="en-US" sz="2400" dirty="0"/>
              <a:t>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DC8079C-BAA6-41A7-8FFC-0EF02A3FE1EC}"/>
              </a:ext>
            </a:extLst>
          </p:cNvPr>
          <p:cNvSpPr txBox="1"/>
          <p:nvPr/>
        </p:nvSpPr>
        <p:spPr>
          <a:xfrm>
            <a:off x="10168" y="6271426"/>
            <a:ext cx="3704870" cy="54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5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viri: slike internet</a:t>
            </a:r>
            <a:endParaRPr lang="sl-SI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https://blogs.iadb.org/caribbean-dev-trends/en/blockchain-technology-explained-and-what-it-could-mean-for-the-caribbean/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https://www.computerworld.com/article/3444199/iot-dangers-demand-a-dedicated-group.html</a:t>
            </a:r>
          </a:p>
        </p:txBody>
      </p:sp>
    </p:spTree>
    <p:extLst>
      <p:ext uri="{BB962C8B-B14F-4D97-AF65-F5344CB8AC3E}">
        <p14:creationId xmlns:p14="http://schemas.microsoft.com/office/powerpoint/2010/main" val="3878172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569</Words>
  <Application>Microsoft Office PowerPoint</Application>
  <PresentationFormat>Širokozaslonsko</PresentationFormat>
  <Paragraphs>62</Paragraphs>
  <Slides>10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Boštjan Godec</dc:creator>
  <cp:lastModifiedBy>Boštjan Godec</cp:lastModifiedBy>
  <cp:revision>30</cp:revision>
  <dcterms:created xsi:type="dcterms:W3CDTF">2020-12-05T13:23:16Z</dcterms:created>
  <dcterms:modified xsi:type="dcterms:W3CDTF">2020-12-07T07:01:11Z</dcterms:modified>
</cp:coreProperties>
</file>