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606" r:id="rId3"/>
    <p:sldId id="607" r:id="rId4"/>
    <p:sldId id="608" r:id="rId5"/>
    <p:sldId id="609" r:id="rId6"/>
    <p:sldId id="610" r:id="rId7"/>
    <p:sldId id="611" r:id="rId8"/>
    <p:sldId id="612" r:id="rId9"/>
    <p:sldId id="613" r:id="rId10"/>
    <p:sldId id="614" r:id="rId11"/>
    <p:sldId id="615" r:id="rId12"/>
    <p:sldId id="620" r:id="rId13"/>
    <p:sldId id="619" r:id="rId14"/>
    <p:sldId id="6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jana Jelenc - LOTRIČ Metrology" initials="TJ-LM" lastIdx="1" clrIdx="0">
    <p:extLst>
      <p:ext uri="{19B8F6BF-5375-455C-9EA6-DF929625EA0E}">
        <p15:presenceInfo xmlns:p15="http://schemas.microsoft.com/office/powerpoint/2012/main" userId="S::tatjana.jelenc@lotric.si::f6531b6a-f388-4324-8f9f-51e29a202e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26A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6357" autoAdjust="0"/>
  </p:normalViewPr>
  <p:slideViewPr>
    <p:cSldViewPr snapToGrid="0" showGuides="1">
      <p:cViewPr varScale="1">
        <p:scale>
          <a:sx n="106" d="100"/>
          <a:sy n="106" d="100"/>
        </p:scale>
        <p:origin x="666" y="108"/>
      </p:cViewPr>
      <p:guideLst>
        <p:guide orient="horz" pos="1729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jana Jelenc - LOTRIČ Metrology" userId="f6531b6a-f388-4324-8f9f-51e29a202e8b" providerId="ADAL" clId="{7818DE06-EA6C-4F4E-8556-D94D543A0AD5}"/>
    <pc:docChg chg="modSld">
      <pc:chgData name="Tatjana Jelenc - LOTRIČ Metrology" userId="f6531b6a-f388-4324-8f9f-51e29a202e8b" providerId="ADAL" clId="{7818DE06-EA6C-4F4E-8556-D94D543A0AD5}" dt="2020-12-04T08:54:27.273" v="11" actId="20577"/>
      <pc:docMkLst>
        <pc:docMk/>
      </pc:docMkLst>
      <pc:sldChg chg="modNotesTx">
        <pc:chgData name="Tatjana Jelenc - LOTRIČ Metrology" userId="f6531b6a-f388-4324-8f9f-51e29a202e8b" providerId="ADAL" clId="{7818DE06-EA6C-4F4E-8556-D94D543A0AD5}" dt="2020-12-04T08:53:59.939" v="0" actId="20577"/>
        <pc:sldMkLst>
          <pc:docMk/>
          <pc:sldMk cId="2365332266" sldId="606"/>
        </pc:sldMkLst>
      </pc:sldChg>
      <pc:sldChg chg="modNotesTx">
        <pc:chgData name="Tatjana Jelenc - LOTRIČ Metrology" userId="f6531b6a-f388-4324-8f9f-51e29a202e8b" providerId="ADAL" clId="{7818DE06-EA6C-4F4E-8556-D94D543A0AD5}" dt="2020-12-04T08:54:02.126" v="1" actId="20577"/>
        <pc:sldMkLst>
          <pc:docMk/>
          <pc:sldMk cId="624289602" sldId="607"/>
        </pc:sldMkLst>
      </pc:sldChg>
      <pc:sldChg chg="modNotesTx">
        <pc:chgData name="Tatjana Jelenc - LOTRIČ Metrology" userId="f6531b6a-f388-4324-8f9f-51e29a202e8b" providerId="ADAL" clId="{7818DE06-EA6C-4F4E-8556-D94D543A0AD5}" dt="2020-12-04T08:54:04.244" v="2" actId="20577"/>
        <pc:sldMkLst>
          <pc:docMk/>
          <pc:sldMk cId="126380070" sldId="608"/>
        </pc:sldMkLst>
      </pc:sldChg>
      <pc:sldChg chg="modNotesTx">
        <pc:chgData name="Tatjana Jelenc - LOTRIČ Metrology" userId="f6531b6a-f388-4324-8f9f-51e29a202e8b" providerId="ADAL" clId="{7818DE06-EA6C-4F4E-8556-D94D543A0AD5}" dt="2020-12-04T08:54:07.193" v="3" actId="20577"/>
        <pc:sldMkLst>
          <pc:docMk/>
          <pc:sldMk cId="1190754497" sldId="609"/>
        </pc:sldMkLst>
      </pc:sldChg>
      <pc:sldChg chg="modNotesTx">
        <pc:chgData name="Tatjana Jelenc - LOTRIČ Metrology" userId="f6531b6a-f388-4324-8f9f-51e29a202e8b" providerId="ADAL" clId="{7818DE06-EA6C-4F4E-8556-D94D543A0AD5}" dt="2020-12-04T08:54:11.672" v="4" actId="20577"/>
        <pc:sldMkLst>
          <pc:docMk/>
          <pc:sldMk cId="1549941023" sldId="610"/>
        </pc:sldMkLst>
      </pc:sldChg>
      <pc:sldChg chg="modNotesTx">
        <pc:chgData name="Tatjana Jelenc - LOTRIČ Metrology" userId="f6531b6a-f388-4324-8f9f-51e29a202e8b" providerId="ADAL" clId="{7818DE06-EA6C-4F4E-8556-D94D543A0AD5}" dt="2020-12-04T08:54:14.026" v="5" actId="20577"/>
        <pc:sldMkLst>
          <pc:docMk/>
          <pc:sldMk cId="1882811171" sldId="611"/>
        </pc:sldMkLst>
      </pc:sldChg>
      <pc:sldChg chg="modNotesTx">
        <pc:chgData name="Tatjana Jelenc - LOTRIČ Metrology" userId="f6531b6a-f388-4324-8f9f-51e29a202e8b" providerId="ADAL" clId="{7818DE06-EA6C-4F4E-8556-D94D543A0AD5}" dt="2020-12-04T08:54:16.249" v="6" actId="20577"/>
        <pc:sldMkLst>
          <pc:docMk/>
          <pc:sldMk cId="2832437844" sldId="612"/>
        </pc:sldMkLst>
      </pc:sldChg>
      <pc:sldChg chg="modNotesTx">
        <pc:chgData name="Tatjana Jelenc - LOTRIČ Metrology" userId="f6531b6a-f388-4324-8f9f-51e29a202e8b" providerId="ADAL" clId="{7818DE06-EA6C-4F4E-8556-D94D543A0AD5}" dt="2020-12-04T08:54:19.287" v="7" actId="20577"/>
        <pc:sldMkLst>
          <pc:docMk/>
          <pc:sldMk cId="3395652203" sldId="613"/>
        </pc:sldMkLst>
      </pc:sldChg>
      <pc:sldChg chg="modNotesTx">
        <pc:chgData name="Tatjana Jelenc - LOTRIČ Metrology" userId="f6531b6a-f388-4324-8f9f-51e29a202e8b" providerId="ADAL" clId="{7818DE06-EA6C-4F4E-8556-D94D543A0AD5}" dt="2020-12-04T08:54:21.710" v="8" actId="20577"/>
        <pc:sldMkLst>
          <pc:docMk/>
          <pc:sldMk cId="1838322071" sldId="614"/>
        </pc:sldMkLst>
      </pc:sldChg>
      <pc:sldChg chg="modNotesTx">
        <pc:chgData name="Tatjana Jelenc - LOTRIČ Metrology" userId="f6531b6a-f388-4324-8f9f-51e29a202e8b" providerId="ADAL" clId="{7818DE06-EA6C-4F4E-8556-D94D543A0AD5}" dt="2020-12-04T08:54:23.272" v="9" actId="20577"/>
        <pc:sldMkLst>
          <pc:docMk/>
          <pc:sldMk cId="418913204" sldId="615"/>
        </pc:sldMkLst>
      </pc:sldChg>
      <pc:sldChg chg="modNotesTx">
        <pc:chgData name="Tatjana Jelenc - LOTRIČ Metrology" userId="f6531b6a-f388-4324-8f9f-51e29a202e8b" providerId="ADAL" clId="{7818DE06-EA6C-4F4E-8556-D94D543A0AD5}" dt="2020-12-04T08:54:27.273" v="11" actId="20577"/>
        <pc:sldMkLst>
          <pc:docMk/>
          <pc:sldMk cId="4022304268" sldId="619"/>
        </pc:sldMkLst>
      </pc:sldChg>
      <pc:sldChg chg="modNotesTx">
        <pc:chgData name="Tatjana Jelenc - LOTRIČ Metrology" userId="f6531b6a-f388-4324-8f9f-51e29a202e8b" providerId="ADAL" clId="{7818DE06-EA6C-4F4E-8556-D94D543A0AD5}" dt="2020-12-04T08:54:25.805" v="10" actId="20577"/>
        <pc:sldMkLst>
          <pc:docMk/>
          <pc:sldMk cId="3872155409" sldId="6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29120-685E-4894-8422-74C7E01DD581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EBC5A-980C-4852-86BC-5C15BEDB6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31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55517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9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618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650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1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4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559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52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141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45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701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BC5A-980C-4852-86BC-5C15BEDB6D8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53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380D14-51FB-4702-ABAC-F8AD8F7E5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1E57BB8-D468-4BC5-A561-8B3063165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97E1921-6422-4731-B783-9E1BCAB7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C17A8B9-627C-426B-89D0-5582FA29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C6292B9-323F-4427-B889-520E7792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8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92DD48-213F-414A-9F6C-49B3E561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3DBC806-7A42-44BF-B8EF-6AD74CA69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D6445B4-5BE8-4820-B6BC-135089F8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DD0553D-D3D9-44E0-A8F2-25621C1C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DE5D277-F9AE-4017-B3BF-CC421A9F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5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C9D9894-9D8C-4BB2-A978-5626E9987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1DF3BE1-C571-4FDD-B5D7-DE3A2BCE7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18183B0-386C-4F9C-ABE9-49372E9C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FACC64A-9BB1-431B-8F3D-64405409D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B68AEE6-43B5-40CB-91B6-6A0739BC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667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elika fotografija z re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slike 2"/>
          <p:cNvSpPr>
            <a:spLocks noGrp="1"/>
          </p:cNvSpPr>
          <p:nvPr>
            <p:ph type="pic" sz="quarter" idx="10"/>
          </p:nvPr>
        </p:nvSpPr>
        <p:spPr>
          <a:xfrm>
            <a:off x="0" y="973138"/>
            <a:ext cx="12192000" cy="588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hr-HR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23850"/>
            <a:ext cx="5574890" cy="452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/>
            </a:lvl1pPr>
          </a:lstStyle>
          <a:p>
            <a:r>
              <a:rPr lang="sl-SI"/>
              <a:t>REK</a:t>
            </a:r>
          </a:p>
        </p:txBody>
      </p:sp>
    </p:spTree>
    <p:extLst>
      <p:ext uri="{BB962C8B-B14F-4D97-AF65-F5344CB8AC3E}">
        <p14:creationId xmlns:p14="http://schemas.microsoft.com/office/powerpoint/2010/main" val="39160931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5B55B3-CCC4-46A1-943C-9DF5F16D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E9700E3-BFC8-4D8C-B92A-EB2471DBA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382CBC7-B07F-4294-9423-93CCC700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DE2FD94-D254-49CD-A744-5D43AEAF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E3C1BA4-1E13-4CE7-8A64-531F377A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82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DA5EBE-B68F-4C5F-9AD5-BC28B10B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142B738-D64F-41E4-A3EE-64B48BF7A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12A441D-D00D-40A1-92C5-B00D8F8A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B057C0E-00CC-491E-A6CC-8E8E0607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0BF6702-1BAA-4ECA-AACB-2658395E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37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8AA52A-5B2A-4929-9F53-9FD0079A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DC850A1-2072-4AE2-A2DD-3A8F093F0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62C0991-7AB0-48E7-94A4-6CB4316AD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23BF0D0-1A2D-496B-AF09-5790DADF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DA3B553-7098-489C-80AD-D0566ABA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0A28E7A-4DC7-4CF6-A812-7B572F51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9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CDD1F9-4138-49DD-BAEB-7244E1D5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B4C4972-A629-4C09-A054-32E7D678E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E459858-6E86-47C7-8A4A-A3F20777D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00AED09-E9A6-42EF-A3A5-04BDF226C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1BFAD64-66DF-4799-8BAF-39DBAFC84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181C9FFC-1333-4CEF-9C15-73B23503C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2A4A3FC3-5EAB-46A1-897A-EF4BD6AC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0217B68-D981-48A3-BEDE-23B06D0D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5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94193D-DE87-4AEF-AB11-7B152C91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ECA18E8-F354-48B3-B7DF-B9F4EADEF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083015D-33E6-445B-9A8B-324B4967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78AD9CD-D5EB-4C23-A3F9-ADD977C4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46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C403F4A-AE56-45FB-A965-63EE06B6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BBA8925-ECDD-4B37-9A78-05AC1595A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D75D30E-EE54-493F-8CAD-4CE706F9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18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D51A4B-D49A-4428-8144-CD1F3D6F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5F3A3A1-7B38-48F3-A782-3B2BAE252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6D0715B-CC93-4908-9418-82CE46538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CEB6F60-DF76-46CD-9341-CE759E54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65AC088-A2E3-4DFA-A46E-CD4645BF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769ED8E-C3F0-4EDE-8C60-38A387EC2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08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98BFDD-241B-4865-AD3E-615509D9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E63D8FB-2F08-4755-B87E-0C614D11B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CE382BA-21D3-4DAB-8EBD-FFBA7730E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F226624-2AB7-4566-81E1-568CF45A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04949A9-4D95-4CDE-89FE-986EE624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B280DF5-E8B0-48FF-9F17-645DC900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59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B42EDE2D-78C2-483E-9F71-2AF2A3BFE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33B6CFD-6449-4821-B36A-780C383A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FD1B4B3-59D8-4DB8-B501-1AB85E8B0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BD58A-9D36-4767-A069-148DC7C889A4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D2837AC-1FFA-479D-ABD5-E8358A3D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89F08EC-DC03-49E4-8ABE-4D5402512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D85A1-7C5E-4C7E-B52D-292367EFD9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23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1A0FB7A-FE95-47FA-BCA7-BE4A3205D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7" y="-491317"/>
            <a:ext cx="10363238" cy="10371315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6299379" y="813893"/>
            <a:ext cx="8723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>
                <a:solidFill>
                  <a:schemeClr val="bg1">
                    <a:lumMod val="75000"/>
                  </a:schemeClr>
                </a:solidFill>
              </a:rPr>
              <a:t>Nova normalnost</a:t>
            </a:r>
            <a:endParaRPr lang="en-GB" sz="4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CAF35FE-CE01-4FA8-87FB-CA7D69B72047}"/>
              </a:ext>
            </a:extLst>
          </p:cNvPr>
          <p:cNvSpPr txBox="1"/>
          <p:nvPr/>
        </p:nvSpPr>
        <p:spPr>
          <a:xfrm>
            <a:off x="6299379" y="1573161"/>
            <a:ext cx="5545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>
                <a:solidFill>
                  <a:schemeClr val="bg1"/>
                </a:solidFill>
              </a:rPr>
              <a:t>Marko Lotrič</a:t>
            </a:r>
          </a:p>
          <a:p>
            <a:r>
              <a:rPr lang="sl-SI" sz="2400" dirty="0">
                <a:solidFill>
                  <a:schemeClr val="bg1"/>
                </a:solidFill>
              </a:rPr>
              <a:t>generalni direktor LOTRIČ Metrology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4AF072DD-F59F-4415-9785-88175F6E7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7" y="275464"/>
            <a:ext cx="1109474" cy="960122"/>
          </a:xfrm>
          <a:prstGeom prst="rect">
            <a:avLst/>
          </a:prstGeom>
        </p:spPr>
      </p:pic>
      <p:pic>
        <p:nvPicPr>
          <p:cNvPr id="4" name="Slika 3" descr="Slika, ki vsebuje besede besedilo&#10;&#10;Opis je samodejno ustvarjen">
            <a:extLst>
              <a:ext uri="{FF2B5EF4-FFF2-40B4-BE49-F238E27FC236}">
                <a16:creationId xmlns:a16="http://schemas.microsoft.com/office/drawing/2014/main" id="{C1BA798E-1CFD-4BF3-9E60-684CBB124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36" y="5545906"/>
            <a:ext cx="2694436" cy="996402"/>
          </a:xfrm>
          <a:prstGeom prst="rect">
            <a:avLst/>
          </a:prstGeom>
        </p:spPr>
      </p:pic>
      <p:pic>
        <p:nvPicPr>
          <p:cNvPr id="5" name="Slika 4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1034BAC8-B8F5-4D0B-9B8D-8B393B25EB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61" y="2848123"/>
            <a:ext cx="2819381" cy="5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730264" y="563347"/>
            <a:ext cx="1135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22326A"/>
                </a:solidFill>
              </a:rPr>
              <a:t>Razvoj medicinskega ventilatorja DIHAM</a:t>
            </a:r>
            <a:endParaRPr lang="en-GB" sz="4400" b="1" dirty="0">
              <a:solidFill>
                <a:srgbClr val="22326A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3184986-7A73-4580-AF80-D8B9AEDE8521}"/>
              </a:ext>
            </a:extLst>
          </p:cNvPr>
          <p:cNvSpPr txBox="1"/>
          <p:nvPr/>
        </p:nvSpPr>
        <p:spPr>
          <a:xfrm>
            <a:off x="730263" y="2375228"/>
            <a:ext cx="10567390" cy="4429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Razvojna ekipa podjetja LOTRIČ Meroslovje, Domel, EKWB, Tehnološki park Ljubljana, Zavod 404 ter podjetje BPMC.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Turbinski respirator z lastnim motorjem in puhalom, ki za delovanje ne potrebuje komprimiranega zraka.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Tri načini delovanja</a:t>
            </a:r>
          </a:p>
          <a:p>
            <a:pPr marL="914400" lvl="1" indent="-4572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000" b="1" dirty="0"/>
              <a:t>Dvojni tlak ali BIPAP </a:t>
            </a:r>
            <a:r>
              <a:rPr lang="sl-SI" sz="2000" dirty="0"/>
              <a:t>(naprava diha namesto pacienta, ko ta ni pri zavesti oziroma je v komi).</a:t>
            </a:r>
          </a:p>
          <a:p>
            <a:pPr marL="914400" lvl="1" indent="-4572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000" b="1" dirty="0"/>
              <a:t>CPAP </a:t>
            </a:r>
            <a:r>
              <a:rPr lang="sl-SI" sz="2000" dirty="0"/>
              <a:t>(tempo dihanja narekuje pacient, respirator pa mu pri tem pomaga).</a:t>
            </a:r>
          </a:p>
          <a:p>
            <a:pPr marL="914400" lvl="1" indent="-4572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000" b="1" dirty="0"/>
              <a:t>»</a:t>
            </a:r>
            <a:r>
              <a:rPr lang="sl-SI" sz="2000" b="1" dirty="0" err="1"/>
              <a:t>High</a:t>
            </a:r>
            <a:r>
              <a:rPr lang="sl-SI" sz="2000" b="1" dirty="0"/>
              <a:t> </a:t>
            </a:r>
            <a:r>
              <a:rPr lang="sl-SI" sz="2000" b="1" dirty="0" err="1"/>
              <a:t>flow</a:t>
            </a:r>
            <a:r>
              <a:rPr lang="sl-SI" sz="2000" b="1" dirty="0"/>
              <a:t>« </a:t>
            </a:r>
            <a:r>
              <a:rPr lang="sl-SI" sz="2000" dirty="0"/>
              <a:t>(tok zraka, obogaten s kisikom pacientu zagotavlja zadostni pretok ter količino kisika)</a:t>
            </a:r>
          </a:p>
        </p:txBody>
      </p:sp>
    </p:spTree>
    <p:extLst>
      <p:ext uri="{BB962C8B-B14F-4D97-AF65-F5344CB8AC3E}">
        <p14:creationId xmlns:p14="http://schemas.microsoft.com/office/powerpoint/2010/main" val="1838322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ka 2" descr="Slika, ki vsebuje besede besedilo, notranji&#10;&#10;Opis je samodejno ustvarjen">
            <a:extLst>
              <a:ext uri="{FF2B5EF4-FFF2-40B4-BE49-F238E27FC236}">
                <a16:creationId xmlns:a16="http://schemas.microsoft.com/office/drawing/2014/main" id="{57B5D959-5B76-4D5B-B04F-FDD143D60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1652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Slika 5" descr="Slika, ki vsebuje besede besedilo, oseba, notranji, delanje&#10;&#10;Opis je samodejno ustvarjen">
            <a:extLst>
              <a:ext uri="{FF2B5EF4-FFF2-40B4-BE49-F238E27FC236}">
                <a16:creationId xmlns:a16="http://schemas.microsoft.com/office/drawing/2014/main" id="{0178BA0B-18B2-49C1-A474-9EB8E2B56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59" r="5454" b="1582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3184986-7A73-4580-AF80-D8B9AEDE8521}"/>
              </a:ext>
            </a:extLst>
          </p:cNvPr>
          <p:cNvSpPr txBox="1"/>
          <p:nvPr/>
        </p:nvSpPr>
        <p:spPr>
          <a:xfrm>
            <a:off x="4459705" y="1889123"/>
            <a:ext cx="3272590" cy="282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</a:pPr>
            <a:r>
              <a:rPr lang="sl-SI" sz="3600" dirty="0"/>
              <a:t>V razvoj prototipa vloženih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</a:pPr>
            <a:r>
              <a:rPr lang="sl-SI" sz="5400" b="1" dirty="0"/>
              <a:t>2102 ur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18913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AA82B2B-871B-4F9E-9AB2-BEDE0BD25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2" b="31233"/>
          <a:stretch/>
        </p:blipFill>
        <p:spPr>
          <a:xfrm>
            <a:off x="0" y="3949119"/>
            <a:ext cx="12192000" cy="2908881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CC8965A-F5F4-40A0-A1EF-58DFC573FD78}"/>
              </a:ext>
            </a:extLst>
          </p:cNvPr>
          <p:cNvSpPr txBox="1"/>
          <p:nvPr/>
        </p:nvSpPr>
        <p:spPr>
          <a:xfrm>
            <a:off x="730264" y="563347"/>
            <a:ext cx="1135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22326A"/>
                </a:solidFill>
              </a:rPr>
              <a:t>Preskušanje mask</a:t>
            </a:r>
            <a:endParaRPr lang="en-GB" sz="4400" b="1" dirty="0">
              <a:solidFill>
                <a:srgbClr val="22326A"/>
              </a:solidFill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547DDB3-7C08-4158-B8F7-D393081A6788}"/>
              </a:ext>
            </a:extLst>
          </p:cNvPr>
          <p:cNvSpPr txBox="1"/>
          <p:nvPr/>
        </p:nvSpPr>
        <p:spPr>
          <a:xfrm>
            <a:off x="730263" y="2375228"/>
            <a:ext cx="10567390" cy="157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V našem prostori se je pojavila nova potreba.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povezali smo se z Nacionalnim inštitutom za Biologijo (</a:t>
            </a:r>
            <a:r>
              <a:rPr lang="sl-SI" sz="2600" dirty="0" err="1"/>
              <a:t>NiB</a:t>
            </a:r>
            <a:r>
              <a:rPr lang="sl-SI" sz="2600" dirty="0"/>
              <a:t>) in že v pomladnih mesecih pričeli z izvajanjem storitve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872155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oseba, stoječe, gospodinjski aparat&#10;&#10;Opis je samodejno ustvarjen">
            <a:extLst>
              <a:ext uri="{FF2B5EF4-FFF2-40B4-BE49-F238E27FC236}">
                <a16:creationId xmlns:a16="http://schemas.microsoft.com/office/drawing/2014/main" id="{6BC2538E-5B8B-4470-8467-C3E32AB4DB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22326A"/>
                </a:solidFill>
              </a:rPr>
              <a:t>Laboratorij za </a:t>
            </a:r>
            <a:r>
              <a:rPr lang="en-US" sz="4400" b="1" dirty="0" err="1">
                <a:solidFill>
                  <a:srgbClr val="22326A"/>
                </a:solidFill>
              </a:rPr>
              <a:t>preskušanje</a:t>
            </a:r>
            <a:r>
              <a:rPr lang="en-US" sz="4400" b="1" dirty="0">
                <a:solidFill>
                  <a:srgbClr val="22326A"/>
                </a:solidFill>
              </a:rPr>
              <a:t> mask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3184986-7A73-4580-AF80-D8B9AEDE8521}"/>
              </a:ext>
            </a:extLst>
          </p:cNvPr>
          <p:cNvSpPr txBox="1"/>
          <p:nvPr/>
        </p:nvSpPr>
        <p:spPr>
          <a:xfrm>
            <a:off x="0" y="3417573"/>
            <a:ext cx="5775158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600" dirty="0" err="1"/>
              <a:t>Preskusi</a:t>
            </a:r>
            <a:r>
              <a:rPr lang="en-US" sz="2600" dirty="0"/>
              <a:t> </a:t>
            </a:r>
            <a:r>
              <a:rPr lang="en-US" sz="2600" dirty="0" err="1"/>
              <a:t>obraznih</a:t>
            </a:r>
            <a:r>
              <a:rPr lang="en-US" sz="2600" dirty="0"/>
              <a:t> mask v </a:t>
            </a:r>
            <a:r>
              <a:rPr lang="en-US" sz="2600" dirty="0" err="1"/>
              <a:t>skladu</a:t>
            </a:r>
            <a:r>
              <a:rPr lang="en-US" sz="2600" dirty="0"/>
              <a:t> z </a:t>
            </a:r>
            <a:r>
              <a:rPr lang="sl-SI" sz="2600" dirty="0"/>
              <a:t>    </a:t>
            </a:r>
            <a:r>
              <a:rPr lang="en-US" sz="2600" dirty="0"/>
              <a:t>EN 14683:2019.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V </a:t>
            </a:r>
            <a:r>
              <a:rPr lang="en-US" sz="2600" dirty="0" err="1"/>
              <a:t>razvojni</a:t>
            </a:r>
            <a:r>
              <a:rPr lang="en-US" sz="2600" dirty="0"/>
              <a:t> </a:t>
            </a:r>
            <a:r>
              <a:rPr lang="en-US" sz="2600" dirty="0" err="1"/>
              <a:t>fazi</a:t>
            </a:r>
            <a:r>
              <a:rPr lang="en-US" sz="2600" dirty="0"/>
              <a:t> </a:t>
            </a:r>
            <a:r>
              <a:rPr lang="en-US" sz="2600" dirty="0" err="1"/>
              <a:t>preskušamo</a:t>
            </a:r>
            <a:r>
              <a:rPr lang="en-US" sz="2600" dirty="0"/>
              <a:t> </a:t>
            </a:r>
            <a:r>
              <a:rPr lang="en-US" sz="2600" dirty="0" err="1"/>
              <a:t>tudi</a:t>
            </a:r>
            <a:r>
              <a:rPr lang="en-US" sz="2600" dirty="0"/>
              <a:t> material, </a:t>
            </a:r>
            <a:r>
              <a:rPr lang="en-US" sz="2600" dirty="0" err="1"/>
              <a:t>ki</a:t>
            </a:r>
            <a:r>
              <a:rPr lang="en-US" sz="2600" dirty="0"/>
              <a:t> je </a:t>
            </a:r>
            <a:r>
              <a:rPr lang="en-US" sz="2600" dirty="0" err="1"/>
              <a:t>namenjen</a:t>
            </a:r>
            <a:r>
              <a:rPr lang="en-US" sz="2600" dirty="0"/>
              <a:t> </a:t>
            </a:r>
            <a:r>
              <a:rPr lang="en-US" sz="2600" dirty="0" err="1"/>
              <a:t>izdelavi</a:t>
            </a:r>
            <a:r>
              <a:rPr lang="en-US" sz="2600" dirty="0"/>
              <a:t> </a:t>
            </a:r>
            <a:r>
              <a:rPr lang="en-US" sz="2600" dirty="0" err="1"/>
              <a:t>končnih</a:t>
            </a:r>
            <a:r>
              <a:rPr lang="en-US" sz="2600" dirty="0"/>
              <a:t> </a:t>
            </a:r>
            <a:r>
              <a:rPr lang="en-US" sz="2600" dirty="0" err="1"/>
              <a:t>proizvodov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230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1A0FB7A-FE95-47FA-BCA7-BE4A3205D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7" y="-491317"/>
            <a:ext cx="10363238" cy="10371315"/>
          </a:xfrm>
          <a:prstGeom prst="rect">
            <a:avLst/>
          </a:prstGeom>
        </p:spPr>
      </p:pic>
      <p:pic>
        <p:nvPicPr>
          <p:cNvPr id="5" name="Slika 4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1034BAC8-B8F5-4D0B-9B8D-8B393B25E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84" y="3358399"/>
            <a:ext cx="2694436" cy="555896"/>
          </a:xfrm>
          <a:prstGeom prst="rect">
            <a:avLst/>
          </a:prstGeom>
        </p:spPr>
      </p:pic>
      <p:pic>
        <p:nvPicPr>
          <p:cNvPr id="8" name="Slika 7" descr="Slika, ki vsebuje besede besedilo&#10;&#10;Opis je samodejno ustvarjen">
            <a:extLst>
              <a:ext uri="{FF2B5EF4-FFF2-40B4-BE49-F238E27FC236}">
                <a16:creationId xmlns:a16="http://schemas.microsoft.com/office/drawing/2014/main" id="{D6BF6360-82B0-4374-B50C-411916C9E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83" y="4694340"/>
            <a:ext cx="2694436" cy="9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9324B27-4D52-4EAA-8314-57AFAF8CC599}"/>
              </a:ext>
            </a:extLst>
          </p:cNvPr>
          <p:cNvSpPr txBox="1"/>
          <p:nvPr/>
        </p:nvSpPr>
        <p:spPr>
          <a:xfrm>
            <a:off x="766763" y="330488"/>
            <a:ext cx="1083786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sl-SI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»</a:t>
            </a:r>
            <a:r>
              <a:rPr lang="sl-SI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BISTVO SMO LJUDJE – KI RADI DELAMO TO, KAR DELAMO. </a:t>
            </a:r>
          </a:p>
          <a:p>
            <a:r>
              <a:rPr lang="sl-SI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Podjetje je uspešno toliko, kot so uspešni oz. motivirani njegovi zaposleni. </a:t>
            </a:r>
          </a:p>
          <a:p>
            <a:r>
              <a:rPr lang="sl-SI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 nobena še tako napredna tehnologija ne mora nadomestiti tisto nekaj več, </a:t>
            </a:r>
          </a:p>
          <a:p>
            <a:r>
              <a:rPr lang="sl-SI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kar spremlja pozitivno energijo povezovanja in spoštovanja znotraj skupine oziroma kolektiva.</a:t>
            </a:r>
            <a:r>
              <a:rPr lang="sl-SI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«</a:t>
            </a:r>
            <a:endParaRPr lang="en-GB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Slika 7" descr="Slika, ki vsebuje besede oseba, notranji, postavljajoče, fotografija&#10;&#10;Opis je samodejno ustvarjen">
            <a:extLst>
              <a:ext uri="{FF2B5EF4-FFF2-40B4-BE49-F238E27FC236}">
                <a16:creationId xmlns:a16="http://schemas.microsoft.com/office/drawing/2014/main" id="{66EB1ADB-1C9D-403A-8366-947303BA58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0" b="23622"/>
          <a:stretch/>
        </p:blipFill>
        <p:spPr>
          <a:xfrm>
            <a:off x="0" y="1763486"/>
            <a:ext cx="12192000" cy="5094514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E934D23-E356-4466-89B9-54254D92625A}"/>
              </a:ext>
            </a:extLst>
          </p:cNvPr>
          <p:cNvSpPr txBox="1"/>
          <p:nvPr/>
        </p:nvSpPr>
        <p:spPr>
          <a:xfrm>
            <a:off x="8534401" y="1486489"/>
            <a:ext cx="307022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Marko Lotrič, intervju za Dnevnik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3322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393322F-35E8-4B2C-8205-08433D20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4"/>
          <a:stretch/>
        </p:blipFill>
        <p:spPr>
          <a:xfrm flipH="1">
            <a:off x="10562610" y="5729591"/>
            <a:ext cx="1523354" cy="1128409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730264" y="563347"/>
            <a:ext cx="872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22326A"/>
                </a:solidFill>
              </a:rPr>
              <a:t>Skrb za varnost naših zaposlenih</a:t>
            </a:r>
            <a:endParaRPr lang="en-GB" sz="4400" b="1" dirty="0">
              <a:solidFill>
                <a:srgbClr val="22326A"/>
              </a:solidFill>
            </a:endParaRPr>
          </a:p>
        </p:txBody>
      </p:sp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D399CA3E-EAB5-4F4A-8D83-C9DEF3EDF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424"/>
            <a:ext cx="12192000" cy="256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289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393322F-35E8-4B2C-8205-08433D20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4"/>
          <a:stretch/>
        </p:blipFill>
        <p:spPr>
          <a:xfrm flipH="1">
            <a:off x="10562610" y="5729591"/>
            <a:ext cx="1523354" cy="1128409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730264" y="563347"/>
            <a:ext cx="11355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22326A"/>
                </a:solidFill>
              </a:rPr>
              <a:t>Zaveza, da ohranimo prav vse sodelavke in sodelavce</a:t>
            </a:r>
            <a:endParaRPr lang="en-GB" sz="4400" b="1" dirty="0">
              <a:solidFill>
                <a:srgbClr val="22326A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AC6D797-1E8D-41FC-81FF-5A29C3943E83}"/>
              </a:ext>
            </a:extLst>
          </p:cNvPr>
          <p:cNvSpPr txBox="1"/>
          <p:nvPr/>
        </p:nvSpPr>
        <p:spPr>
          <a:xfrm>
            <a:off x="730264" y="2385986"/>
            <a:ext cx="105106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Družinska podjetja imamo privilegij, da ne upoštevamo zgolj finančnih kazalnikov.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Tako kot podjetje, morajo preživeti tudi družine naših zaposlenih.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Zavedamo se pomembnosti znanja in izkušenj na področju meroslovja.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2638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730264" y="563347"/>
            <a:ext cx="1135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22326A"/>
                </a:solidFill>
              </a:rPr>
              <a:t>Reorganizacija delovnih procesov</a:t>
            </a:r>
            <a:endParaRPr lang="en-GB" sz="4400" b="1" dirty="0">
              <a:solidFill>
                <a:srgbClr val="22326A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AC6D797-1E8D-41FC-81FF-5A29C3943E83}"/>
              </a:ext>
            </a:extLst>
          </p:cNvPr>
          <p:cNvSpPr txBox="1"/>
          <p:nvPr/>
        </p:nvSpPr>
        <p:spPr>
          <a:xfrm>
            <a:off x="730264" y="2375228"/>
            <a:ext cx="105106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Delo od doma</a:t>
            </a: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omogočeni oddaljeni dostopi</a:t>
            </a: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redni sestanki timov preko MS </a:t>
            </a:r>
            <a:r>
              <a:rPr lang="sl-SI" sz="2600" dirty="0" err="1"/>
              <a:t>Teams</a:t>
            </a:r>
            <a:endParaRPr lang="sl-SI" sz="2600" dirty="0"/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neprestana komunikacija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Zagotavljanje preventivnih ukrepov</a:t>
            </a: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razkuževanje in higiena rok</a:t>
            </a: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oskrba z maskami</a:t>
            </a: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spremenjen režim vstopa na lokacije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Redno spremljaje razmer</a:t>
            </a: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Zasedanje kolegija preko MS </a:t>
            </a:r>
            <a:r>
              <a:rPr lang="sl-SI" sz="2600" dirty="0" err="1"/>
              <a:t>Teams</a:t>
            </a:r>
            <a:endParaRPr lang="sl-SI" sz="2600" dirty="0"/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ustanovitev oddelka SOC in VOC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06D2EB4-3E51-4965-93F6-770BE1CC6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175" y="3833556"/>
            <a:ext cx="3983915" cy="2824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0754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730264" y="563347"/>
            <a:ext cx="1135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22326A"/>
                </a:solidFill>
              </a:rPr>
              <a:t>Skrb za dobro počutje </a:t>
            </a:r>
            <a:endParaRPr lang="en-GB" sz="4400" b="1" dirty="0">
              <a:solidFill>
                <a:srgbClr val="22326A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AC6D797-1E8D-41FC-81FF-5A29C3943E83}"/>
              </a:ext>
            </a:extLst>
          </p:cNvPr>
          <p:cNvSpPr txBox="1"/>
          <p:nvPr/>
        </p:nvSpPr>
        <p:spPr>
          <a:xfrm>
            <a:off x="730264" y="2375228"/>
            <a:ext cx="65969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Redna komunikacija z zaposlenimi za krepitev občutka varnosti s strani top managementa</a:t>
            </a: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2 x tedensko „Sporočilo sodelavcem“</a:t>
            </a: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sl-SI" sz="2600" dirty="0"/>
              <a:t>2 x srečanje vseh sodelavcev preko MS </a:t>
            </a:r>
            <a:r>
              <a:rPr lang="sl-SI" sz="2600" dirty="0" err="1"/>
              <a:t>Teams</a:t>
            </a:r>
            <a:endParaRPr lang="sl-SI" sz="2600" dirty="0"/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nadaljevanje dobrih praks (na prilagojen način)</a:t>
            </a:r>
          </a:p>
        </p:txBody>
      </p:sp>
      <p:pic>
        <p:nvPicPr>
          <p:cNvPr id="4" name="Slika 3" descr="Slika, ki vsebuje besede stena, notranji&#10;&#10;Opis je samodejno ustvarjen">
            <a:extLst>
              <a:ext uri="{FF2B5EF4-FFF2-40B4-BE49-F238E27FC236}">
                <a16:creationId xmlns:a16="http://schemas.microsoft.com/office/drawing/2014/main" id="{DE5DC861-9726-4424-8D90-23F7C2CB2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7001" y="1143001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41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vektorska grafika&#10;&#10;Opis je samodejno ustvarjen">
            <a:extLst>
              <a:ext uri="{FF2B5EF4-FFF2-40B4-BE49-F238E27FC236}">
                <a16:creationId xmlns:a16="http://schemas.microsoft.com/office/drawing/2014/main" id="{FBCA4E47-23E4-49A4-B4D8-418AAC9E1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7" b="13258"/>
          <a:stretch/>
        </p:blipFill>
        <p:spPr>
          <a:xfrm>
            <a:off x="1409146" y="1275351"/>
            <a:ext cx="9373708" cy="3530172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730264" y="563347"/>
            <a:ext cx="1135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>
                <a:solidFill>
                  <a:srgbClr val="22326A"/>
                </a:solidFill>
              </a:rPr>
              <a:t>Izzivi vodstva</a:t>
            </a:r>
            <a:endParaRPr lang="en-GB" sz="4400" b="1" dirty="0">
              <a:solidFill>
                <a:srgbClr val="22326A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AC6D797-1E8D-41FC-81FF-5A29C3943E83}"/>
              </a:ext>
            </a:extLst>
          </p:cNvPr>
          <p:cNvSpPr txBox="1"/>
          <p:nvPr/>
        </p:nvSpPr>
        <p:spPr>
          <a:xfrm>
            <a:off x="730264" y="4922504"/>
            <a:ext cx="104951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Sprotno dnevno spremljanje razmer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Agilnost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Raba intuicije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Sposobnost „kriznega komuniciranja“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sl-SI" sz="2600" dirty="0"/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sl-SI" sz="2600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DFD75D2-837E-4E22-8251-CAE58C72C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4"/>
          <a:stretch/>
        </p:blipFill>
        <p:spPr>
          <a:xfrm flipH="1">
            <a:off x="10562610" y="5729591"/>
            <a:ext cx="1523354" cy="11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11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730264" y="563347"/>
            <a:ext cx="1135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22326A"/>
                </a:solidFill>
              </a:rPr>
              <a:t>Odziv na novo nastalo situacijo</a:t>
            </a:r>
            <a:endParaRPr lang="en-GB" sz="4400" b="1" dirty="0">
              <a:solidFill>
                <a:srgbClr val="22326A"/>
              </a:solidFill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DFD75D2-837E-4E22-8251-CAE58C72C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4"/>
          <a:stretch/>
        </p:blipFill>
        <p:spPr>
          <a:xfrm flipH="1">
            <a:off x="10562610" y="5729591"/>
            <a:ext cx="1523354" cy="112840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9378B3E-949F-469B-9E0A-040C00C6CA95}"/>
              </a:ext>
            </a:extLst>
          </p:cNvPr>
          <p:cNvSpPr txBox="1"/>
          <p:nvPr/>
        </p:nvSpPr>
        <p:spPr>
          <a:xfrm>
            <a:off x="730263" y="2375228"/>
            <a:ext cx="105673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sl-SI" sz="2600" dirty="0"/>
              <a:t>Navodila za pravilno rabo 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brezkontaktnih IR termometrov,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rokavic,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l-SI" sz="2600" dirty="0"/>
              <a:t>zaščitnih mask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sl-SI" dirty="0"/>
              <a:t>v sodelovanju z </a:t>
            </a:r>
            <a:r>
              <a:rPr lang="sv-SE" i="0" u="none" strike="noStrike" baseline="0" dirty="0"/>
              <a:t>doc. dr. Mateji Logar, dr. med., specialistka infektologinja</a:t>
            </a:r>
            <a:r>
              <a:rPr lang="sl-SI" i="0" u="none" strike="noStrike" baseline="0" dirty="0"/>
              <a:t>,                                                      </a:t>
            </a:r>
            <a:r>
              <a:rPr lang="en-GB" i="0" u="none" strike="noStrike" baseline="0" dirty="0" err="1"/>
              <a:t>Klinika</a:t>
            </a:r>
            <a:r>
              <a:rPr lang="en-GB" i="0" u="none" strike="noStrike" baseline="0" dirty="0"/>
              <a:t> za </a:t>
            </a:r>
            <a:r>
              <a:rPr lang="en-GB" i="0" u="none" strike="noStrike" baseline="0" dirty="0" err="1"/>
              <a:t>infekcijske</a:t>
            </a:r>
            <a:r>
              <a:rPr lang="en-GB" i="0" u="none" strike="noStrike" baseline="0" dirty="0"/>
              <a:t> </a:t>
            </a:r>
            <a:r>
              <a:rPr lang="en-GB" i="0" u="none" strike="noStrike" baseline="0" dirty="0" err="1"/>
              <a:t>bolezni</a:t>
            </a:r>
            <a:r>
              <a:rPr lang="en-GB" i="0" u="none" strike="noStrike" baseline="0" dirty="0"/>
              <a:t> in </a:t>
            </a:r>
            <a:r>
              <a:rPr lang="en-GB" i="0" u="none" strike="noStrike" baseline="0" dirty="0" err="1"/>
              <a:t>vročinska</a:t>
            </a:r>
            <a:r>
              <a:rPr lang="en-GB" i="0" u="none" strike="noStrike" baseline="0" dirty="0"/>
              <a:t> </a:t>
            </a:r>
            <a:r>
              <a:rPr lang="en-GB" i="0" u="none" strike="noStrike" baseline="0" dirty="0" err="1"/>
              <a:t>stanja</a:t>
            </a:r>
            <a:r>
              <a:rPr lang="en-GB" i="0" u="none" strike="noStrike" baseline="0" dirty="0"/>
              <a:t>, SPOBO, UKC Ljubljana</a:t>
            </a:r>
            <a:r>
              <a:rPr lang="sl-SI" i="0" u="none" strike="noStrike" baseline="0" dirty="0"/>
              <a:t>.</a:t>
            </a: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8E2E567-A5FE-48A4-864B-0B5AE8F9A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698" y="4837425"/>
            <a:ext cx="3433011" cy="1924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A8E2A59-DD84-4BC2-A414-B819ADA97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428" y="4817992"/>
            <a:ext cx="1368646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4E4C59B-5D11-4C85-80BF-37FB169EA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793" y="4817992"/>
            <a:ext cx="1370817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2437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5A92BDA-0B89-4941-8434-E6663F9F3B8E}"/>
              </a:ext>
            </a:extLst>
          </p:cNvPr>
          <p:cNvSpPr txBox="1"/>
          <p:nvPr/>
        </p:nvSpPr>
        <p:spPr>
          <a:xfrm>
            <a:off x="730264" y="563347"/>
            <a:ext cx="1135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>
                <a:solidFill>
                  <a:srgbClr val="22326A"/>
                </a:solidFill>
              </a:rPr>
              <a:t>Razvoj medicinskega ventilatorja DIHAM</a:t>
            </a:r>
            <a:endParaRPr lang="en-GB" sz="4400" b="1" dirty="0">
              <a:solidFill>
                <a:srgbClr val="22326A"/>
              </a:solidFill>
            </a:endParaRPr>
          </a:p>
        </p:txBody>
      </p:sp>
      <p:pic>
        <p:nvPicPr>
          <p:cNvPr id="3" name="Slika 2" descr="Slika, ki vsebuje besede oseba, notranji, moški, bolniška soba&#10;&#10;Opis je samodejno ustvarjen">
            <a:extLst>
              <a:ext uri="{FF2B5EF4-FFF2-40B4-BE49-F238E27FC236}">
                <a16:creationId xmlns:a16="http://schemas.microsoft.com/office/drawing/2014/main" id="{51FD3415-5A22-4E58-BCC7-D6A373F94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3" y="1643448"/>
            <a:ext cx="7349901" cy="4905632"/>
          </a:xfrm>
          <a:prstGeom prst="rect">
            <a:avLst/>
          </a:prstGeom>
        </p:spPr>
      </p:pic>
      <p:pic>
        <p:nvPicPr>
          <p:cNvPr id="7" name="Slika 6" descr="Slika, ki vsebuje besede oseba, notranji&#10;&#10;Opis je samodejno ustvarjen">
            <a:extLst>
              <a:ext uri="{FF2B5EF4-FFF2-40B4-BE49-F238E27FC236}">
                <a16:creationId xmlns:a16="http://schemas.microsoft.com/office/drawing/2014/main" id="{7BCF68C7-F17D-4628-BF7D-417106267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57" y="1643448"/>
            <a:ext cx="3274540" cy="490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5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434</Words>
  <Application>Microsoft Office PowerPoint</Application>
  <PresentationFormat>Širokozaslonsko</PresentationFormat>
  <Paragraphs>69</Paragraphs>
  <Slides>14</Slides>
  <Notes>13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Tatjana Jelenc - LOTRIČ Metrology</dc:creator>
  <cp:lastModifiedBy>Tatjana Jelenc - LOTRIČ Metrology</cp:lastModifiedBy>
  <cp:revision>2</cp:revision>
  <dcterms:created xsi:type="dcterms:W3CDTF">2020-12-03T10:19:52Z</dcterms:created>
  <dcterms:modified xsi:type="dcterms:W3CDTF">2020-12-04T08:54:53Z</dcterms:modified>
</cp:coreProperties>
</file>