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6" r:id="rId5"/>
    <p:sldId id="265" r:id="rId6"/>
    <p:sldId id="262" r:id="rId7"/>
    <p:sldId id="263" r:id="rId8"/>
    <p:sldId id="264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380D14-51FB-4702-ABAC-F8AD8F7E5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E57BB8-D468-4BC5-A561-8B3063165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97E1921-6422-4731-B783-9E1BCAB7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17A8B9-627C-426B-89D0-5582FA29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C6292B9-323F-4427-B889-520E7792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92DD48-213F-414A-9F6C-49B3E561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3DBC806-7A42-44BF-B8EF-6AD74CA69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D6445B4-5BE8-4820-B6BC-135089F8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DD0553D-D3D9-44E0-A8F2-25621C1C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DE5D277-F9AE-4017-B3BF-CC421A9F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C9D9894-9D8C-4BB2-A978-5626E9987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1DF3BE1-C571-4FDD-B5D7-DE3A2BCE7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8183B0-386C-4F9C-ABE9-49372E9C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ACC64A-9BB1-431B-8F3D-64405409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B68AEE6-43B5-40CB-91B6-6A0739BC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6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5B55B3-CCC4-46A1-943C-9DF5F16D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9700E3-BFC8-4D8C-B92A-EB2471DBA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382CBC7-B07F-4294-9423-93CCC700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E2FD94-D254-49CD-A744-5D43AEAF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E3C1BA4-1E13-4CE7-8A64-531F377A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82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DA5EBE-B68F-4C5F-9AD5-BC28B10B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142B738-D64F-41E4-A3EE-64B48BF7A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12A441D-D00D-40A1-92C5-B00D8F8A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B057C0E-00CC-491E-A6CC-8E8E0607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0BF6702-1BAA-4ECA-AACB-2658395E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8AA52A-5B2A-4929-9F53-9FD0079A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C850A1-2072-4AE2-A2DD-3A8F093F0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62C0991-7AB0-48E7-94A4-6CB4316AD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23BF0D0-1A2D-496B-AF09-5790DADF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DA3B553-7098-489C-80AD-D0566ABA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0A28E7A-4DC7-4CF6-A812-7B572F51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9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CDD1F9-4138-49DD-BAEB-7244E1D5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B4C4972-A629-4C09-A054-32E7D678E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E459858-6E86-47C7-8A4A-A3F20777D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00AED09-E9A6-42EF-A3A5-04BDF226C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1BFAD64-66DF-4799-8BAF-39DBAFC84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81C9FFC-1333-4CEF-9C15-73B23503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A4A3FC3-5EAB-46A1-897A-EF4BD6AC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0217B68-D981-48A3-BEDE-23B06D0D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4193D-DE87-4AEF-AB11-7B152C91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ECA18E8-F354-48B3-B7DF-B9F4EADE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083015D-33E6-445B-9A8B-324B4967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78AD9CD-D5EB-4C23-A3F9-ADD977C4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6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C403F4A-AE56-45FB-A965-63EE06B6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BBA8925-ECDD-4B37-9A78-05AC1595A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D75D30E-EE54-493F-8CAD-4CE706F9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8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D51A4B-D49A-4428-8144-CD1F3D6F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F3A3A1-7B38-48F3-A782-3B2BAE25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6D0715B-CC93-4908-9418-82CE46538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CEB6F60-DF76-46CD-9341-CE759E54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65AC088-A2E3-4DFA-A46E-CD4645BF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769ED8E-C3F0-4EDE-8C60-38A387EC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8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98BFDD-241B-4865-AD3E-615509D9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E63D8FB-2F08-4755-B87E-0C614D11B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CE382BA-21D3-4DAB-8EBD-FFBA7730E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F226624-2AB7-4566-81E1-568CF45A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04949A9-4D95-4CDE-89FE-986EE624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B280DF5-E8B0-48FF-9F17-645DC900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42EDE2D-78C2-483E-9F71-2AF2A3BF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33B6CFD-6449-4821-B36A-780C383A6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FD1B4B3-59D8-4DB8-B501-1AB85E8B0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BD58A-9D36-4767-A069-148DC7C889A4}" type="datetimeFigureOut">
              <a:rPr lang="en-GB" smtClean="0"/>
              <a:t>06/12/2020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D2837AC-1FFA-479D-ABD5-E8358A3D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9F08EC-DC03-49E4-8ABE-4D5402512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3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.s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.si/130/sskj-slovar-slovenskega-knjiznega-jezika/3568789/normalen?FilteredDictionaryIds=130&amp;View=1&amp;Query=normaln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1A0FB7A-FE95-47FA-BCA7-BE4A3205D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7" y="-491317"/>
            <a:ext cx="10363238" cy="10371315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6299380" y="813893"/>
            <a:ext cx="5705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chemeClr val="accent1">
                    <a:lumMod val="50000"/>
                  </a:schemeClr>
                </a:solidFill>
              </a:rPr>
              <a:t>Nova normalnost – pri SA</a:t>
            </a:r>
            <a:endParaRPr lang="en-GB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6348629" y="2383553"/>
            <a:ext cx="5545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>
                <a:solidFill>
                  <a:schemeClr val="accent1">
                    <a:lumMod val="75000"/>
                  </a:schemeClr>
                </a:solidFill>
              </a:rPr>
              <a:t>Gašper Jančigaj in sodelavci SA</a:t>
            </a:r>
            <a:endParaRPr lang="en-GB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AF072DD-F59F-4415-9785-88175F6E7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7" y="275464"/>
            <a:ext cx="1109474" cy="960122"/>
          </a:xfrm>
          <a:prstGeom prst="rect">
            <a:avLst/>
          </a:prstGeom>
        </p:spPr>
      </p:pic>
      <p:pic>
        <p:nvPicPr>
          <p:cNvPr id="4" name="Slika 3" descr="Slika, ki vsebuje besede besedilo&#10;&#10;Opis je samodejno ustvarjen">
            <a:extLst>
              <a:ext uri="{FF2B5EF4-FFF2-40B4-BE49-F238E27FC236}">
                <a16:creationId xmlns:a16="http://schemas.microsoft.com/office/drawing/2014/main" id="{9485E795-F081-4F47-91DF-8D1AAE835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59" y="5532909"/>
            <a:ext cx="2841463" cy="10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9832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2326A"/>
                </a:solidFill>
              </a:rPr>
              <a:t>Nova normalnost – tukaj in sedaj  </a:t>
            </a:r>
            <a:endParaRPr lang="en-GB" sz="4400" b="1" dirty="0">
              <a:solidFill>
                <a:srgbClr val="22326A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50B3C4A-07E0-48FE-81DE-06176C372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35C2FFE-E03C-4FB8-99C8-4DFC09936098}"/>
              </a:ext>
            </a:extLst>
          </p:cNvPr>
          <p:cNvSpPr txBox="1"/>
          <p:nvPr/>
        </p:nvSpPr>
        <p:spPr>
          <a:xfrm>
            <a:off x="1337186" y="2333345"/>
            <a:ext cx="10609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življenje se vrača v normalni tir </a:t>
            </a:r>
            <a:r>
              <a:rPr lang="sl-SI" sz="2800" i="1" dirty="0"/>
              <a:t>postaja mirno, urejeno </a:t>
            </a:r>
            <a:r>
              <a:rPr lang="sl-SI" dirty="0">
                <a:solidFill>
                  <a:srgbClr val="22326A"/>
                </a:solidFill>
              </a:rPr>
              <a:t>(vir: </a:t>
            </a:r>
            <a:r>
              <a:rPr lang="sl-SI" dirty="0">
                <a:solidFill>
                  <a:srgbClr val="22326A"/>
                </a:solidFill>
                <a:hlinkClick r:id="rId3"/>
              </a:rPr>
              <a:t>https://fran.si/</a:t>
            </a:r>
            <a:r>
              <a:rPr lang="sl-SI" dirty="0">
                <a:solidFill>
                  <a:srgbClr val="22326A"/>
                </a:solidFill>
              </a:rPr>
              <a:t>)</a:t>
            </a:r>
            <a:r>
              <a:rPr lang="sl-SI" sz="2800" dirty="0">
                <a:solidFill>
                  <a:srgbClr val="22326A"/>
                </a:solidFill>
              </a:rPr>
              <a:t> </a:t>
            </a:r>
            <a:r>
              <a:rPr lang="sl-SI" sz="2800" b="1" dirty="0"/>
              <a:t>...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CDA55A3-241B-4F25-A578-757B09D88F8B}"/>
              </a:ext>
            </a:extLst>
          </p:cNvPr>
          <p:cNvSpPr txBox="1"/>
          <p:nvPr/>
        </p:nvSpPr>
        <p:spPr>
          <a:xfrm>
            <a:off x="10316157" y="5206371"/>
            <a:ext cx="2703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Hvala.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449A29A-D566-4B87-B9A2-FF46614305BE}"/>
              </a:ext>
            </a:extLst>
          </p:cNvPr>
          <p:cNvSpPr txBox="1"/>
          <p:nvPr/>
        </p:nvSpPr>
        <p:spPr>
          <a:xfrm>
            <a:off x="1337187" y="3704929"/>
            <a:ext cx="505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… do takrat pa 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9A21838-84DC-4B82-BE70-D9FC3A626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931" y="3153071"/>
            <a:ext cx="6144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59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393322F-35E8-4B2C-8205-08433D20A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872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2326A"/>
                </a:solidFill>
              </a:rPr>
              <a:t>Nova normalnost – kaj je normalno?</a:t>
            </a:r>
            <a:endParaRPr lang="en-GB" sz="4400" b="1" dirty="0">
              <a:solidFill>
                <a:srgbClr val="22326A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730264" y="1243136"/>
            <a:ext cx="9402417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700" dirty="0">
                <a:hlinkClick r:id="rId3"/>
              </a:rPr>
              <a:t>normálen</a:t>
            </a:r>
            <a:r>
              <a:rPr lang="sl-SI" sz="1700" dirty="0"/>
              <a:t> -</a:t>
            </a:r>
            <a:r>
              <a:rPr lang="sl-SI" sz="1700" dirty="0" err="1"/>
              <a:t>lna</a:t>
            </a:r>
            <a:r>
              <a:rPr lang="sl-SI" sz="1700" dirty="0"/>
              <a:t> -o prid. (ȃ)</a:t>
            </a:r>
          </a:p>
          <a:p>
            <a:r>
              <a:rPr lang="sl-SI" sz="1700" b="1" dirty="0"/>
              <a:t>1. </a:t>
            </a:r>
            <a:r>
              <a:rPr lang="sl-SI" sz="1700" b="1" i="1" dirty="0">
                <a:highlight>
                  <a:srgbClr val="FFFF00"/>
                </a:highlight>
              </a:rPr>
              <a:t>ki je v skladu z določenimi danimi, splošno veljavnimi zakonitostmi; naraven, pravilen</a:t>
            </a:r>
            <a:r>
              <a:rPr lang="sl-SI" sz="1700" i="1" dirty="0"/>
              <a:t>: </a:t>
            </a:r>
            <a:r>
              <a:rPr lang="sl-SI" sz="1700" dirty="0"/>
              <a:t>normalen razvoj bolezni, organizma; utrip srca in telesna temperatura sta normalna / normalna oblika glave</a:t>
            </a:r>
            <a:br>
              <a:rPr lang="sl-SI" sz="1700" dirty="0"/>
            </a:br>
            <a:r>
              <a:rPr lang="sl-SI" sz="1700" dirty="0"/>
              <a:t>// </a:t>
            </a:r>
            <a:r>
              <a:rPr lang="sl-SI" sz="1700" i="1" dirty="0"/>
              <a:t>ki je v skladu z določenimi uveljavljenimi, sprejetimi pravili, zahtevami: </a:t>
            </a:r>
            <a:r>
              <a:rPr lang="sl-SI" sz="1700" dirty="0"/>
              <a:t>tekmovalne, vremenske razmere niso bile normalne, zato rezultatov ne bodo priznali / zdi se, da imam kolikor toliko normalen okus / normalni delovni čas traja sedem ur / tako naglašanje je v knjižnem jeziku najbolj normalno</a:t>
            </a:r>
            <a:br>
              <a:rPr lang="sl-SI" sz="1700" dirty="0"/>
            </a:br>
            <a:r>
              <a:rPr lang="sl-SI" sz="1700" dirty="0"/>
              <a:t>// </a:t>
            </a:r>
            <a:r>
              <a:rPr lang="sl-SI" sz="1700" i="1" dirty="0"/>
              <a:t>ki ravna, se vede v skladu z določenimi uveljavljenimi, sprejetimi pravili, navadami: </a:t>
            </a:r>
            <a:r>
              <a:rPr lang="sl-SI" sz="1700" dirty="0"/>
              <a:t>trudil se je, da bi bil normalen kot drugi; kot vsako normalno dekle je rada plesala; spolno normalen</a:t>
            </a:r>
          </a:p>
          <a:p>
            <a:r>
              <a:rPr lang="sl-SI" sz="1700" b="1" dirty="0"/>
              <a:t>2. </a:t>
            </a:r>
            <a:r>
              <a:rPr lang="sl-SI" sz="1700" b="1" i="1" dirty="0">
                <a:highlight>
                  <a:srgbClr val="FFFF00"/>
                </a:highlight>
              </a:rPr>
              <a:t>ki se največkrat, najpogosteje pojavlja</a:t>
            </a:r>
            <a:r>
              <a:rPr lang="sl-SI" sz="1700" i="1" dirty="0"/>
              <a:t>: </a:t>
            </a:r>
            <a:r>
              <a:rPr lang="sl-SI" sz="1700" dirty="0"/>
              <a:t>članek presega normalno dolžino; pri normalni porabi goriva bi zaloge zadoščale za tri mesece; vodno stanje je normalno / normalni zračni pritisk / to je na cesti normalen prizor </a:t>
            </a:r>
            <a:r>
              <a:rPr lang="sl-SI" sz="1700" i="1" dirty="0"/>
              <a:t>navaden</a:t>
            </a:r>
            <a:r>
              <a:rPr lang="sl-SI" sz="1700" dirty="0"/>
              <a:t>; do tja je tri ure normalne hoje </a:t>
            </a:r>
            <a:r>
              <a:rPr lang="sl-SI" sz="1700" i="1" dirty="0"/>
              <a:t>zmerne, srednje hitre</a:t>
            </a:r>
            <a:r>
              <a:rPr lang="sl-SI" sz="1700" dirty="0"/>
              <a:t>; tam je prepir normalna stvar </a:t>
            </a:r>
            <a:r>
              <a:rPr lang="sl-SI" sz="1700" i="1" dirty="0"/>
              <a:t>vsakdanja</a:t>
            </a:r>
            <a:endParaRPr lang="sl-SI" sz="1700" dirty="0"/>
          </a:p>
          <a:p>
            <a:r>
              <a:rPr lang="sl-SI" sz="1700" b="1" dirty="0"/>
              <a:t>3. </a:t>
            </a:r>
            <a:r>
              <a:rPr lang="sl-SI" sz="1700" dirty="0"/>
              <a:t>s širokim pomenskim obsegom </a:t>
            </a:r>
            <a:r>
              <a:rPr lang="sl-SI" sz="1700" i="1" dirty="0"/>
              <a:t>ki ima v odnosu do stvari svoje vrste samo osnovne, nujne, splošne lastnosti, značilnosti: </a:t>
            </a:r>
            <a:r>
              <a:rPr lang="sl-SI" sz="1700" dirty="0"/>
              <a:t>to je normalna, ne pa starinska beseda; zanj je to normalna hrana, zame pa je preslana / normalni ljudje in geniji</a:t>
            </a:r>
          </a:p>
          <a:p>
            <a:r>
              <a:rPr lang="sl-SI" sz="1700" b="1" dirty="0"/>
              <a:t>4. </a:t>
            </a:r>
            <a:r>
              <a:rPr lang="sl-SI" sz="1700" i="1" dirty="0"/>
              <a:t>miren, urejen: </a:t>
            </a:r>
            <a:r>
              <a:rPr lang="sl-SI" sz="1700" dirty="0"/>
              <a:t>v normalnih časih se kaj takega ne bi moglo zgoditi; po štirih letih skrivanja so spet zaživeli normalno življenje; stanje v državi je normalno / državi sta vzpostavili normalne odnose</a:t>
            </a:r>
            <a:br>
              <a:rPr lang="sl-SI" sz="1700" dirty="0"/>
            </a:br>
            <a:r>
              <a:rPr lang="sl-SI" sz="1700" dirty="0"/>
              <a:t>● </a:t>
            </a:r>
            <a:r>
              <a:rPr lang="sl-SI" sz="1700" b="1" dirty="0" err="1">
                <a:solidFill>
                  <a:srgbClr val="FF0000"/>
                </a:solidFill>
              </a:rPr>
              <a:t>ekspr</a:t>
            </a:r>
            <a:r>
              <a:rPr lang="sl-SI" sz="1700" b="1" dirty="0">
                <a:solidFill>
                  <a:srgbClr val="FF0000"/>
                </a:solidFill>
              </a:rPr>
              <a:t>. življenje se vrača v normalni tir </a:t>
            </a:r>
            <a:r>
              <a:rPr lang="sl-SI" sz="1700" i="1" dirty="0"/>
              <a:t>postaja mirno, urejeno</a:t>
            </a:r>
            <a:endParaRPr lang="sl-SI" sz="1700" dirty="0"/>
          </a:p>
          <a:p>
            <a:r>
              <a:rPr lang="sl-SI" sz="1700" b="1" dirty="0"/>
              <a:t>5. </a:t>
            </a:r>
            <a:r>
              <a:rPr lang="sl-SI" sz="1700" i="1" dirty="0"/>
              <a:t>duševno zdrav, uravnovešen: </a:t>
            </a:r>
            <a:r>
              <a:rPr lang="sl-SI" sz="1700" dirty="0"/>
              <a:t>normalen človek je odgovoren za svoja dejanja; </a:t>
            </a:r>
            <a:r>
              <a:rPr lang="sl-SI" sz="1700" dirty="0" err="1"/>
              <a:t>ekspr</a:t>
            </a:r>
            <a:r>
              <a:rPr lang="sl-SI" sz="1700" dirty="0"/>
              <a:t>. saj ni normalen, ko tako kriči / duševno normalen</a:t>
            </a:r>
          </a:p>
          <a:p>
            <a:pPr algn="r"/>
            <a:r>
              <a:rPr lang="sl-SI" sz="1700" dirty="0">
                <a:solidFill>
                  <a:srgbClr val="22326A"/>
                </a:solidFill>
              </a:rPr>
              <a:t>vir: https://fran.si/</a:t>
            </a:r>
          </a:p>
        </p:txBody>
      </p:sp>
    </p:spTree>
    <p:extLst>
      <p:ext uri="{BB962C8B-B14F-4D97-AF65-F5344CB8AC3E}">
        <p14:creationId xmlns:p14="http://schemas.microsoft.com/office/powerpoint/2010/main" val="2621460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872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2326A"/>
                </a:solidFill>
              </a:rPr>
              <a:t>Nova normalnost - prilagoditev</a:t>
            </a:r>
            <a:endParaRPr lang="en-GB" sz="4400" b="1" dirty="0">
              <a:solidFill>
                <a:srgbClr val="22326A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6167503" y="5206371"/>
            <a:ext cx="6024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OCENJEVANJE NA DALJAVO</a:t>
            </a:r>
            <a:endParaRPr lang="sl-SI" sz="2800" b="1" dirty="0">
              <a:solidFill>
                <a:srgbClr val="FF000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50B3C4A-07E0-48FE-81DE-06176C372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79B9DD2-8D71-4154-9FA1-9E85A704E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25" y="1516557"/>
            <a:ext cx="4669941" cy="466994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6EC56F7-9E4B-42A2-A12A-D1862062D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248" y="2109787"/>
            <a:ext cx="45720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5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10606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2326A"/>
                </a:solidFill>
              </a:rPr>
              <a:t>Nova normalnost – ocenjevanje na daljavo</a:t>
            </a:r>
            <a:endParaRPr lang="en-GB" sz="4400" b="1" dirty="0">
              <a:solidFill>
                <a:srgbClr val="22326A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882663" y="3383576"/>
            <a:ext cx="101638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FF0000"/>
                </a:solidFill>
              </a:rPr>
              <a:t>na daljavo v celoti </a:t>
            </a:r>
            <a:r>
              <a:rPr lang="sl-SI" sz="2800" b="1" dirty="0">
                <a:solidFill>
                  <a:srgbClr val="002060"/>
                </a:solidFill>
              </a:rPr>
              <a:t>(razgovori, prikaz v živo preko kamere, video posnetki izvedbe,…)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FF0000"/>
                </a:solidFill>
              </a:rPr>
              <a:t>delno na daljavo </a:t>
            </a:r>
            <a:r>
              <a:rPr lang="sl-SI" sz="2800" b="1" dirty="0">
                <a:solidFill>
                  <a:srgbClr val="002060"/>
                </a:solidFill>
              </a:rPr>
              <a:t>(fizično le opazovanje izvedbe,…)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002060"/>
                </a:solidFill>
              </a:rPr>
              <a:t>izvedba na daljavo </a:t>
            </a:r>
            <a:r>
              <a:rPr lang="sl-SI" sz="2800" b="1" dirty="0">
                <a:solidFill>
                  <a:srgbClr val="FF0000"/>
                </a:solidFill>
              </a:rPr>
              <a:t>ne</a:t>
            </a:r>
            <a:r>
              <a:rPr lang="sl-SI" sz="2800" b="1" dirty="0">
                <a:solidFill>
                  <a:srgbClr val="002060"/>
                </a:solidFill>
              </a:rPr>
              <a:t> </a:t>
            </a:r>
            <a:r>
              <a:rPr lang="sl-SI" sz="2800" b="1" dirty="0">
                <a:solidFill>
                  <a:srgbClr val="22326A"/>
                </a:solidFill>
              </a:rPr>
              <a:t>za začetna ocenjevanja (razen, če odobri Svet SA), širitve na nova področja, organizacijske enote ali nove lokacije…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50B3C4A-07E0-48FE-81DE-06176C372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41A02FA-518A-404A-BD25-1A4ACA76630A}"/>
              </a:ext>
            </a:extLst>
          </p:cNvPr>
          <p:cNvSpPr txBox="1"/>
          <p:nvPr/>
        </p:nvSpPr>
        <p:spPr>
          <a:xfrm>
            <a:off x="882664" y="1573352"/>
            <a:ext cx="10163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002060"/>
                </a:solidFill>
              </a:rPr>
              <a:t>SIST EN ISO/IEC 17011:2018</a:t>
            </a:r>
          </a:p>
          <a:p>
            <a:pPr marL="541338"/>
            <a:r>
              <a:rPr lang="en-US" sz="2000" b="1" i="1" dirty="0">
                <a:solidFill>
                  <a:srgbClr val="002060"/>
                </a:solidFill>
              </a:rPr>
              <a:t>3.26</a:t>
            </a:r>
            <a:r>
              <a:rPr lang="sl-SI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remote assessment</a:t>
            </a:r>
            <a:r>
              <a:rPr lang="sl-SI" sz="2000" b="1" i="1" dirty="0">
                <a:solidFill>
                  <a:srgbClr val="002060"/>
                </a:solidFill>
              </a:rPr>
              <a:t> - </a:t>
            </a:r>
            <a:r>
              <a:rPr lang="en-US" sz="2000" b="1" i="1" dirty="0">
                <a:solidFill>
                  <a:srgbClr val="002060"/>
                </a:solidFill>
              </a:rPr>
              <a:t>assessment </a:t>
            </a:r>
            <a:r>
              <a:rPr lang="sl-SI" sz="2000" b="1" i="1" dirty="0">
                <a:solidFill>
                  <a:srgbClr val="002060"/>
                </a:solidFill>
              </a:rPr>
              <a:t>(3.22) </a:t>
            </a:r>
            <a:r>
              <a:rPr lang="en-US" sz="2000" b="1" i="1" dirty="0">
                <a:solidFill>
                  <a:srgbClr val="002060"/>
                </a:solidFill>
              </a:rPr>
              <a:t>of the physical location or virtual site of a conformity assessment body (3.4), using</a:t>
            </a:r>
            <a:r>
              <a:rPr lang="sl-SI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electronic means</a:t>
            </a:r>
            <a:endParaRPr lang="sl-SI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FF0000"/>
                </a:solidFill>
              </a:rPr>
              <a:t>D05-02d9 - OCENJEVANJE NA DALJAVO, S03, D05-01</a:t>
            </a:r>
          </a:p>
        </p:txBody>
      </p:sp>
    </p:spTree>
    <p:extLst>
      <p:ext uri="{BB962C8B-B14F-4D97-AF65-F5344CB8AC3E}">
        <p14:creationId xmlns:p14="http://schemas.microsoft.com/office/powerpoint/2010/main" val="1043284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872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2326A"/>
                </a:solidFill>
              </a:rPr>
              <a:t>Nova normalnost – IT orodje</a:t>
            </a:r>
            <a:endParaRPr lang="en-GB" sz="4400" b="1" dirty="0">
              <a:solidFill>
                <a:srgbClr val="22326A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813603" y="1511213"/>
            <a:ext cx="1051068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Tehnična navodila:</a:t>
            </a:r>
          </a:p>
          <a:p>
            <a:r>
              <a:rPr lang="sl-SI" sz="2400" b="1" dirty="0"/>
              <a:t>1. Osebni računalnik z delujočo internetno povezavo.</a:t>
            </a:r>
          </a:p>
          <a:p>
            <a:r>
              <a:rPr lang="sl-SI" sz="2400" b="1" dirty="0"/>
              <a:t>2. Dostopate lahko tudi preko pametnega telefona.</a:t>
            </a:r>
          </a:p>
          <a:p>
            <a:r>
              <a:rPr lang="sl-SI" sz="2400" b="1" dirty="0"/>
              <a:t>3. Kamera, slušalke z mikrofonom; telefon (video).</a:t>
            </a:r>
          </a:p>
          <a:p>
            <a:r>
              <a:rPr lang="sl-SI" sz="2400" b="1" dirty="0"/>
              <a:t>4. MS </a:t>
            </a:r>
            <a:r>
              <a:rPr lang="sl-SI" sz="2400" b="1" dirty="0" err="1"/>
              <a:t>Teams</a:t>
            </a:r>
            <a:r>
              <a:rPr lang="sl-SI" sz="2400" b="1" dirty="0"/>
              <a:t> ni potrebno imeti nameščenih na računalniku (dostopate lahko preko spletnega brskalnika, priporočamo Google </a:t>
            </a:r>
            <a:r>
              <a:rPr lang="sl-SI" sz="2400" b="1" dirty="0" err="1"/>
              <a:t>Chrome</a:t>
            </a:r>
            <a:r>
              <a:rPr lang="sl-SI" sz="2400" b="1" dirty="0"/>
              <a:t>, ki podpira vse funkcionalnosti MS </a:t>
            </a:r>
            <a:r>
              <a:rPr lang="sl-SI" sz="2400" b="1" dirty="0" err="1"/>
              <a:t>Teams</a:t>
            </a:r>
            <a:r>
              <a:rPr lang="sl-SI" sz="2400" b="1" dirty="0"/>
              <a:t>). Varnost, zaupnost…</a:t>
            </a:r>
          </a:p>
          <a:p>
            <a:r>
              <a:rPr lang="sl-SI" sz="2400" b="1" dirty="0"/>
              <a:t>5. Druge oblike komunikacije (YouTube, e-pošta, telefon + </a:t>
            </a:r>
            <a:r>
              <a:rPr lang="sl-SI" sz="2400" b="1" dirty="0" err="1"/>
              <a:t>Viber</a:t>
            </a:r>
            <a:r>
              <a:rPr lang="sl-SI" sz="2400" b="1" dirty="0"/>
              <a:t>/Skype) </a:t>
            </a:r>
          </a:p>
          <a:p>
            <a:endParaRPr lang="sl-SI" b="1" dirty="0"/>
          </a:p>
          <a:p>
            <a:r>
              <a:rPr lang="sl-SI" sz="1700" b="1" dirty="0">
                <a:solidFill>
                  <a:srgbClr val="FF0000"/>
                </a:solidFill>
              </a:rPr>
              <a:t>Primer spremnega teksta:</a:t>
            </a:r>
          </a:p>
          <a:p>
            <a:r>
              <a:rPr lang="sl-SI" sz="1700" b="1" dirty="0"/>
              <a:t>»Na dnu maila vam pošiljam povezavo za ONLINE ocenjevanje, ki bo potekalo 26.11.2020. Na tej </a:t>
            </a:r>
            <a:r>
              <a:rPr lang="sl-SI" sz="1700" b="1" dirty="0">
                <a:solidFill>
                  <a:srgbClr val="FF0000"/>
                </a:solidFill>
              </a:rPr>
              <a:t>povezavi (kanalu) </a:t>
            </a:r>
            <a:r>
              <a:rPr lang="sl-SI" sz="1700" b="1" dirty="0"/>
              <a:t>bo ocenjevala vodilna ocenjevalka (na tem kanalu bodo 26.11. tudi uvodni in zaključni sestanek). Link do kanala, kjer bo 26.11. ocenjeval strokovni </a:t>
            </a:r>
            <a:r>
              <a:rPr lang="sl-SI" sz="1700" b="1" dirty="0" err="1"/>
              <a:t>ocenejvalec</a:t>
            </a:r>
            <a:r>
              <a:rPr lang="sl-SI" sz="1700" b="1" dirty="0"/>
              <a:t> vam pošljem z naslednjim mailom.</a:t>
            </a:r>
          </a:p>
          <a:p>
            <a:r>
              <a:rPr lang="sl-SI" sz="1700" b="1" dirty="0"/>
              <a:t>Za udeležbo na ONLINE ocenjevanju kliknite na </a:t>
            </a:r>
            <a:r>
              <a:rPr lang="sl-SI" sz="1700" b="1" dirty="0">
                <a:solidFill>
                  <a:srgbClr val="FF0000"/>
                </a:solidFill>
              </a:rPr>
              <a:t>"</a:t>
            </a:r>
            <a:r>
              <a:rPr lang="sl-SI" sz="1700" b="1" dirty="0" err="1">
                <a:solidFill>
                  <a:srgbClr val="FF0000"/>
                </a:solidFill>
              </a:rPr>
              <a:t>Join</a:t>
            </a:r>
            <a:r>
              <a:rPr lang="sl-SI" sz="1700" b="1" dirty="0">
                <a:solidFill>
                  <a:srgbClr val="FF0000"/>
                </a:solidFill>
              </a:rPr>
              <a:t> Microsoft </a:t>
            </a:r>
            <a:r>
              <a:rPr lang="sl-SI" sz="1700" b="1" dirty="0" err="1">
                <a:solidFill>
                  <a:srgbClr val="FF0000"/>
                </a:solidFill>
              </a:rPr>
              <a:t>Teams</a:t>
            </a:r>
            <a:r>
              <a:rPr lang="sl-SI" sz="1700" b="1" dirty="0">
                <a:solidFill>
                  <a:srgbClr val="FF0000"/>
                </a:solidFill>
              </a:rPr>
              <a:t> Meeting</a:t>
            </a:r>
            <a:r>
              <a:rPr lang="sl-SI" sz="1700" b="1" dirty="0"/>
              <a:t>".</a:t>
            </a:r>
          </a:p>
          <a:p>
            <a:r>
              <a:rPr lang="sl-SI" sz="1700" b="1" dirty="0"/>
              <a:t>Če </a:t>
            </a:r>
            <a:r>
              <a:rPr lang="sl-SI" sz="1700" b="1" dirty="0" err="1"/>
              <a:t>Teamsov</a:t>
            </a:r>
            <a:r>
              <a:rPr lang="sl-SI" sz="1700" b="1" dirty="0"/>
              <a:t> nimate nameščenih na računalniku, izberite opcijo "Vključitev preko spleta" (desna izbira). Nato se bo v oknu odprla aplikacija MS </a:t>
            </a:r>
            <a:r>
              <a:rPr lang="sl-SI" sz="1700" b="1" dirty="0" err="1"/>
              <a:t>Teams</a:t>
            </a:r>
            <a:r>
              <a:rPr lang="sl-SI" sz="1700" b="1" dirty="0"/>
              <a:t>, kjer boste kliknili na "Pridruži se zdaj". </a:t>
            </a:r>
            <a:r>
              <a:rPr lang="sl-SI" sz="1700" b="1" dirty="0">
                <a:solidFill>
                  <a:srgbClr val="FF0000"/>
                </a:solidFill>
              </a:rPr>
              <a:t>Test aplikacije</a:t>
            </a:r>
            <a:r>
              <a:rPr lang="sl-SI" sz="1700" b="1" dirty="0"/>
              <a:t>/komunikacije bo…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50B3C4A-07E0-48FE-81DE-06176C372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094BAB9-A57F-41E9-A150-C18E7B0B1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922" y="206482"/>
            <a:ext cx="4278812" cy="19800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525B695-941E-4796-9673-19AFE20B7198}"/>
              </a:ext>
            </a:extLst>
          </p:cNvPr>
          <p:cNvSpPr txBox="1"/>
          <p:nvPr/>
        </p:nvSpPr>
        <p:spPr>
          <a:xfrm>
            <a:off x="3421627" y="4479209"/>
            <a:ext cx="8770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22326A"/>
                </a:solidFill>
              </a:rPr>
              <a:t>Bonton… ugašanje mikrofonov in kamer med odmori</a:t>
            </a:r>
          </a:p>
        </p:txBody>
      </p:sp>
    </p:spTree>
    <p:extLst>
      <p:ext uri="{BB962C8B-B14F-4D97-AF65-F5344CB8AC3E}">
        <p14:creationId xmlns:p14="http://schemas.microsoft.com/office/powerpoint/2010/main" val="2893042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872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2326A"/>
                </a:solidFill>
              </a:rPr>
              <a:t>Nova normalnost - koordinatorji</a:t>
            </a:r>
            <a:endParaRPr lang="en-GB" sz="4400" b="1" dirty="0">
              <a:solidFill>
                <a:srgbClr val="22326A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914400" y="1531371"/>
            <a:ext cx="7855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/>
              <a:t>obvestilo stranki in ocenjevalcem o načinu ocenjevanja</a:t>
            </a:r>
            <a:endParaRPr lang="sl-SI" sz="2000" b="1" dirty="0">
              <a:solidFill>
                <a:srgbClr val="22326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/>
              <a:t>razmisliti o:</a:t>
            </a:r>
          </a:p>
          <a:p>
            <a:pPr marL="895350" indent="-342900">
              <a:buFont typeface="Courier New" panose="02070309020205020404" pitchFamily="49" charset="0"/>
              <a:buChar char="o"/>
            </a:pPr>
            <a:r>
              <a:rPr lang="sl-SI" sz="2000" b="1" dirty="0"/>
              <a:t>tehnični zmožnosti izvedbe s strani ocenjevalcev in stranke</a:t>
            </a:r>
          </a:p>
          <a:p>
            <a:pPr marL="895350" indent="-342900">
              <a:buFont typeface="Courier New" panose="02070309020205020404" pitchFamily="49" charset="0"/>
              <a:buChar char="o"/>
            </a:pPr>
            <a:r>
              <a:rPr lang="sl-SI" sz="2000" b="1" dirty="0"/>
              <a:t>sogovornikih in sočasnih </a:t>
            </a:r>
            <a:r>
              <a:rPr lang="sl-SI" sz="2000" b="1" dirty="0" err="1"/>
              <a:t>videokonferenceh</a:t>
            </a:r>
            <a:r>
              <a:rPr lang="sl-SI" sz="2000" b="1" dirty="0"/>
              <a:t>, MS </a:t>
            </a:r>
            <a:r>
              <a:rPr lang="sl-SI" sz="2000" b="1" dirty="0" err="1"/>
              <a:t>Teams</a:t>
            </a:r>
            <a:r>
              <a:rPr lang="sl-SI" sz="2000" b="1" dirty="0"/>
              <a:t> (</a:t>
            </a:r>
            <a:r>
              <a:rPr lang="sl-SI" sz="2000" b="1" dirty="0">
                <a:solidFill>
                  <a:srgbClr val="FF0000"/>
                </a:solidFill>
              </a:rPr>
              <a:t>test!</a:t>
            </a:r>
            <a:r>
              <a:rPr lang="sl-SI" sz="2000" b="1" dirty="0"/>
              <a:t>), elektronski naslovi vseh udeleženih</a:t>
            </a:r>
          </a:p>
          <a:p>
            <a:pPr marL="895350" indent="-342900">
              <a:buFont typeface="Courier New" panose="02070309020205020404" pitchFamily="49" charset="0"/>
              <a:buChar char="o"/>
            </a:pPr>
            <a:r>
              <a:rPr lang="sl-SI" sz="2000" b="1" dirty="0"/>
              <a:t>opredelitev časa ocenjevanja s pregledom dokumentacije in časa ocenjevanja preko komunikacije na daljavo</a:t>
            </a:r>
          </a:p>
          <a:p>
            <a:pPr marL="895350" indent="-342900">
              <a:buFont typeface="Courier New" panose="02070309020205020404" pitchFamily="49" charset="0"/>
              <a:buChar char="o"/>
            </a:pPr>
            <a:r>
              <a:rPr lang="sl-SI" sz="2000" b="1" dirty="0"/>
              <a:t>kaj od dodatne dokumentacije želi ocenjevalec prejeti pred ocenjevanjem (dokazila, ki se običajno pregledajo na licu mesta)</a:t>
            </a:r>
          </a:p>
          <a:p>
            <a:pPr marL="895350" indent="-342900">
              <a:buFont typeface="Courier New" panose="02070309020205020404" pitchFamily="49" charset="0"/>
              <a:buChar char="o"/>
            </a:pPr>
            <a:r>
              <a:rPr lang="sl-SI" sz="2000" b="1" dirty="0"/>
              <a:t>pridobivanje informacije o dostopnosti dodatne dokumentacije na strani stranke (v elektronski, fizični obliki), pridobitev dodatne dokumentacije</a:t>
            </a:r>
          </a:p>
          <a:p>
            <a:pPr marL="895350" indent="-342900">
              <a:buFont typeface="Courier New" panose="02070309020205020404" pitchFamily="49" charset="0"/>
              <a:buChar char="o"/>
            </a:pPr>
            <a:r>
              <a:rPr lang="sl-SI" sz="2000" b="1" dirty="0"/>
              <a:t>kaj želi ocenjevalec opazovati (video, priprava za opazovanje v živo preko aplikacije)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/>
              <a:t>po prejemu vseh podatkov se pripravi v sodelovanju z VOC </a:t>
            </a:r>
            <a:r>
              <a:rPr lang="sl-SI" sz="2000" b="1" dirty="0">
                <a:solidFill>
                  <a:srgbClr val="FF0000"/>
                </a:solidFill>
              </a:rPr>
              <a:t>program ocenjevanja (D05-02d9)</a:t>
            </a:r>
            <a:r>
              <a:rPr lang="sl-SI" sz="2000" b="1" dirty="0"/>
              <a:t>, skrb za delovanje MS </a:t>
            </a:r>
            <a:r>
              <a:rPr lang="sl-SI" sz="2000" b="1" dirty="0" err="1"/>
              <a:t>Teams</a:t>
            </a:r>
            <a:r>
              <a:rPr lang="sl-SI" sz="2000" b="1" dirty="0"/>
              <a:t> in izvedbe…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50B3C4A-07E0-48FE-81DE-06176C372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21DC59B-A3F4-46CD-8AD9-36DEAFE21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513" y="117987"/>
            <a:ext cx="3674451" cy="3672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17D7E4E-EAFB-4292-A130-402C602B2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628" y="4046586"/>
            <a:ext cx="194400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7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872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2326A"/>
                </a:solidFill>
              </a:rPr>
              <a:t>Nova normalnost - ocenjevalci</a:t>
            </a:r>
            <a:endParaRPr lang="en-GB" sz="4400" b="1" dirty="0">
              <a:solidFill>
                <a:srgbClr val="22326A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914399" y="1531371"/>
            <a:ext cx="92816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FF0000"/>
                </a:solidFill>
              </a:rPr>
              <a:t>D05-02d9</a:t>
            </a:r>
            <a:r>
              <a:rPr lang="sl-SI" sz="2400" b="1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FF0000"/>
                </a:solidFill>
              </a:rPr>
              <a:t>sodelovanje s koordinatorji</a:t>
            </a:r>
            <a:r>
              <a:rPr lang="sl-SI" sz="2400" b="1" dirty="0"/>
              <a:t>, del koordinacije prevzame</a:t>
            </a:r>
          </a:p>
          <a:p>
            <a:pPr marL="452438"/>
            <a:r>
              <a:rPr lang="sl-SI" sz="2400" b="1" dirty="0"/>
              <a:t>vodilni ocenjevalec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/>
              <a:t>VOC v vlogi „</a:t>
            </a:r>
            <a:r>
              <a:rPr lang="sl-SI" sz="2400" b="1" dirty="0">
                <a:solidFill>
                  <a:srgbClr val="FF0000"/>
                </a:solidFill>
              </a:rPr>
              <a:t>team leader</a:t>
            </a:r>
            <a:r>
              <a:rPr lang="sl-SI" sz="2400" b="1" dirty="0"/>
              <a:t>“ – pregled nad vsem (povezave, program, opazovanja,…)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/>
              <a:t>primerna </a:t>
            </a:r>
            <a:r>
              <a:rPr lang="sl-SI" sz="2400" b="1" dirty="0">
                <a:solidFill>
                  <a:srgbClr val="FF0000"/>
                </a:solidFill>
              </a:rPr>
              <a:t>pripravljenost</a:t>
            </a:r>
            <a:r>
              <a:rPr lang="sl-SI" sz="2400" b="1" dirty="0"/>
              <a:t> na ocenjevanje – zahtevana dodatna dokumentacija/video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FF0000"/>
                </a:solidFill>
              </a:rPr>
              <a:t>čas</a:t>
            </a:r>
            <a:r>
              <a:rPr lang="sl-SI" sz="2400" b="1" dirty="0"/>
              <a:t> ocenjevanja na daljavo = pregled po dokumentaciji (brez povezave) +  ocenjevanje „v živo“ (MS </a:t>
            </a:r>
            <a:r>
              <a:rPr lang="sl-SI" sz="2400" b="1" dirty="0" err="1"/>
              <a:t>Teams</a:t>
            </a:r>
            <a:r>
              <a:rPr lang="sl-SI" sz="2400" b="1" dirty="0"/>
              <a:t>,…) + fizično opazovanje (opcijsko)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/>
              <a:t>podpisovanje neskladnosti, obsega, zapis Poročila o ocenjevanju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/>
              <a:t>SOC, ki ocenjujejo sami </a:t>
            </a:r>
            <a:r>
              <a:rPr lang="sl-SI" sz="2400" b="1" dirty="0">
                <a:sym typeface="Wingdings" panose="05000000000000000000" pitchFamily="2" charset="2"/>
              </a:rPr>
              <a:t> informacije za koordinatorje in VOC (pravočasno)</a:t>
            </a:r>
            <a:endParaRPr lang="sl-SI" sz="24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50B3C4A-07E0-48FE-81DE-06176C372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D438CCF-B08E-48F1-9F35-BDA58FDD9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36" y="128881"/>
            <a:ext cx="3400079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03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9832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2326A"/>
                </a:solidFill>
              </a:rPr>
              <a:t>Nova normalnost – akreditirani organi</a:t>
            </a:r>
            <a:endParaRPr lang="en-GB" sz="4400" b="1" dirty="0">
              <a:solidFill>
                <a:srgbClr val="22326A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914399" y="1531371"/>
            <a:ext cx="84065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Kaj se pričakuje od AO – </a:t>
            </a:r>
            <a:r>
              <a:rPr lang="sl-SI" sz="2400" b="1" dirty="0">
                <a:solidFill>
                  <a:srgbClr val="FF0000"/>
                </a:solidFill>
              </a:rPr>
              <a:t>S03</a:t>
            </a:r>
          </a:p>
          <a:p>
            <a:endParaRPr lang="sl-SI" sz="2400" b="1" dirty="0"/>
          </a:p>
          <a:p>
            <a:r>
              <a:rPr lang="sl-SI" sz="2400" b="1" dirty="0"/>
              <a:t>Lahko težave z novo normalnostjo…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/>
              <a:t>notranje presoje (opazovanje izvajanja,…)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/>
              <a:t>nadzor nad osebjem (opazovanje)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/>
              <a:t>izobraževanja, usposabljanja,…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/>
              <a:t>zagotavljanje sledljivosti (podaljšanje </a:t>
            </a:r>
            <a:r>
              <a:rPr lang="sl-SI" sz="2400" b="1" dirty="0" err="1"/>
              <a:t>rekalibracijskih</a:t>
            </a:r>
            <a:r>
              <a:rPr lang="sl-SI" sz="2400" b="1" dirty="0"/>
              <a:t> rokov)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/>
              <a:t>obveščanje o „težavah“ 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/>
              <a:t>izvedba postopkov za namen ocenjevanja (dodatno delo za snemanje postopkov za namen ocenjevanja)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1" dirty="0"/>
              <a:t>predlog za začasni odvzem (6 mesecev)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 b="1" dirty="0"/>
              <a:t>načeloma želja po izvedbi ocenjevanja, dobra pripravljenost</a:t>
            </a:r>
            <a:endParaRPr lang="en-GB" sz="24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50B3C4A-07E0-48FE-81DE-06176C372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78D5C69-C5C5-42A5-BFBD-5E432276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458" y="1244513"/>
            <a:ext cx="4082506" cy="22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85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4" y="563347"/>
            <a:ext cx="9832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2326A"/>
                </a:solidFill>
              </a:rPr>
              <a:t>Nova normalnost – akreditirani organi</a:t>
            </a:r>
            <a:endParaRPr lang="en-GB" sz="4400" b="1" dirty="0">
              <a:solidFill>
                <a:srgbClr val="22326A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50B3C4A-07E0-48FE-81DE-06176C372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F276B13-6978-4879-AAE9-66B38DC8C624}"/>
              </a:ext>
            </a:extLst>
          </p:cNvPr>
          <p:cNvSpPr txBox="1"/>
          <p:nvPr/>
        </p:nvSpPr>
        <p:spPr>
          <a:xfrm>
            <a:off x="501444" y="1332788"/>
            <a:ext cx="115845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Primer ocenjevanja v KO s predhodno posnetim videom: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b="1" dirty="0"/>
              <a:t>kontrolor naj se na začetku posnetka kratko predstavi (ime in priimek, pooblastila, čas zaposlitve v KO, čas od prejema pooblastil, ...)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b="1" dirty="0"/>
              <a:t>kontrolor naj nato kratko predstavi predmet kontrole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b="1" dirty="0"/>
              <a:t>med izvajanjem kontrole naj nato kontrolor sproti pojasnjuje, kaj dela ter kakšne so posamezne ugotovitve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b="1" dirty="0"/>
              <a:t>pred začetkom posamezne faze naj opozori, da je začel z novo fazo kontrole, prav tako naj opozori, ko konča določeno fazo kontrole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b="1" dirty="0"/>
              <a:t>z videoposnetkom se pošlje tudi vse obrazce, ki jih kontrolor izpolnil med ocenjevanjem ter potrdilo/poročilo/certifikat o opravljeni kontroli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b="1" dirty="0"/>
              <a:t>seznam opreme (merilne in ostale), ki jo je kontrolor uporabil med kontrolo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b="1" dirty="0"/>
              <a:t>tudi veljavne kalibracijske certifikate za merilno opremo, ki jo je kontrolor uporabil med kontrolo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b="1" dirty="0"/>
              <a:t>dokument s pooblastili kontrolorja, ki bo izvajal kontrolo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b="1" dirty="0"/>
              <a:t>druge podatke in dokumente, ki jih oceni kot relevantne za prikazano kontrolo</a:t>
            </a:r>
          </a:p>
        </p:txBody>
      </p:sp>
    </p:spTree>
    <p:extLst>
      <p:ext uri="{BB962C8B-B14F-4D97-AF65-F5344CB8AC3E}">
        <p14:creationId xmlns:p14="http://schemas.microsoft.com/office/powerpoint/2010/main" val="859727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1159</Words>
  <Application>Microsoft Office PowerPoint</Application>
  <PresentationFormat>Širokozaslonsko</PresentationFormat>
  <Paragraphs>78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Luka Križnik</dc:creator>
  <cp:lastModifiedBy>Gašper Jančigaj</cp:lastModifiedBy>
  <cp:revision>74</cp:revision>
  <dcterms:created xsi:type="dcterms:W3CDTF">2019-11-07T07:50:55Z</dcterms:created>
  <dcterms:modified xsi:type="dcterms:W3CDTF">2020-12-06T19:48:53Z</dcterms:modified>
</cp:coreProperties>
</file>