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56" r:id="rId3"/>
    <p:sldId id="258" r:id="rId4"/>
    <p:sldId id="259" r:id="rId5"/>
    <p:sldId id="607" r:id="rId6"/>
    <p:sldId id="260" r:id="rId7"/>
    <p:sldId id="596" r:id="rId8"/>
    <p:sldId id="608" r:id="rId9"/>
    <p:sldId id="604" r:id="rId10"/>
    <p:sldId id="601" r:id="rId11"/>
    <p:sldId id="617" r:id="rId12"/>
    <p:sldId id="619" r:id="rId13"/>
    <p:sldId id="605" r:id="rId14"/>
    <p:sldId id="606" r:id="rId15"/>
    <p:sldId id="592" r:id="rId16"/>
    <p:sldId id="613" r:id="rId17"/>
    <p:sldId id="610" r:id="rId18"/>
    <p:sldId id="618" r:id="rId19"/>
    <p:sldId id="611" r:id="rId20"/>
    <p:sldId id="612" r:id="rId21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E113"/>
    <a:srgbClr val="FF00FF"/>
    <a:srgbClr val="FF9933"/>
    <a:srgbClr val="1E345C"/>
    <a:srgbClr val="111E35"/>
    <a:srgbClr val="3366FF"/>
    <a:srgbClr val="3333CC"/>
    <a:srgbClr val="FF6699"/>
    <a:srgbClr val="3333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380" autoAdjust="0"/>
  </p:normalViewPr>
  <p:slideViewPr>
    <p:cSldViewPr snapToGrid="0" showGuides="1">
      <p:cViewPr varScale="1">
        <p:scale>
          <a:sx n="120" d="100"/>
          <a:sy n="120" d="100"/>
        </p:scale>
        <p:origin x="11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8553DF-1D6D-4C9D-B22D-2F99BAC05F55}" type="datetimeFigureOut">
              <a:rPr lang="sl-SI" smtClean="0"/>
              <a:t>05.12.2019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1EA83F-1E01-4417-A60D-577C4854C2A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11598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1EA83F-1E01-4417-A60D-577C4854C2AB}" type="slidenum">
              <a:rPr lang="sl-SI" smtClean="0"/>
              <a:t>7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564408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1EA83F-1E01-4417-A60D-577C4854C2AB}" type="slidenum">
              <a:rPr lang="sl-SI" smtClean="0"/>
              <a:t>18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84475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A380D14-51FB-4702-ABAC-F8AD8F7E5D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  <a:endParaRPr lang="en-GB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71E57BB8-D468-4BC5-A561-8B30631656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  <a:endParaRPr lang="en-GB"/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A97E1921-6422-4731-B783-9E1BCAB73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BD58A-9D36-4767-A069-148DC7C889A4}" type="datetimeFigureOut">
              <a:rPr lang="en-GB" smtClean="0"/>
              <a:t>05/12/2019</a:t>
            </a:fld>
            <a:endParaRPr lang="en-GB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CC17A8B9-627C-426B-89D0-5582FA294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4C6292B9-323F-4427-B889-520E77927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D85A1-7C5E-4C7E-B52D-292367EFD9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388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692DD48-213F-414A-9F6C-49B3E5617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GB"/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43DBC806-7A42-44BF-B8EF-6AD74CA699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GB"/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BD6445B4-5BE8-4820-B6BC-135089F8A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BD58A-9D36-4767-A069-148DC7C889A4}" type="datetimeFigureOut">
              <a:rPr lang="en-GB" smtClean="0"/>
              <a:t>05/12/2019</a:t>
            </a:fld>
            <a:endParaRPr lang="en-GB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ADD0553D-D3D9-44E0-A8F2-25621C1CA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3DE5D277-F9AE-4017-B3BF-CC421A9F7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D85A1-7C5E-4C7E-B52D-292367EFD9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154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3C9D9894-9D8C-4BB2-A978-5626E99871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GB"/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61DF3BE1-C571-4FDD-B5D7-DE3A2BCE7C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GB"/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C18183B0-386C-4F9C-ABE9-49372E9CA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BD58A-9D36-4767-A069-148DC7C889A4}" type="datetimeFigureOut">
              <a:rPr lang="en-GB" smtClean="0"/>
              <a:t>05/12/2019</a:t>
            </a:fld>
            <a:endParaRPr lang="en-GB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6FACC64A-9BB1-431B-8F3D-64405409D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5B68AEE6-43B5-40CB-91B6-6A0739BC3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D85A1-7C5E-4C7E-B52D-292367EFD9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3667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15B55B3-CCC4-46A1-943C-9DF5F16D3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GB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AE9700E3-BFC8-4D8C-B92A-EB2471DBA1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GB"/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8382CBC7-B07F-4294-9423-93CCC7007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BD58A-9D36-4767-A069-148DC7C889A4}" type="datetimeFigureOut">
              <a:rPr lang="en-GB" smtClean="0"/>
              <a:t>05/12/2019</a:t>
            </a:fld>
            <a:endParaRPr lang="en-GB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7DE2FD94-D254-49CD-A744-5D43AEAF0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7E3C1BA4-1E13-4CE7-8A64-531F377AD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D85A1-7C5E-4C7E-B52D-292367EFD9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4826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2DA5EBE-B68F-4C5F-9AD5-BC28B10B3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  <a:endParaRPr lang="en-GB"/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2142B738-D64F-41E4-A3EE-64B48BF7A2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512A441D-D00D-40A1-92C5-B00D8F8A60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BD58A-9D36-4767-A069-148DC7C889A4}" type="datetimeFigureOut">
              <a:rPr lang="en-GB" smtClean="0"/>
              <a:t>05/12/2019</a:t>
            </a:fld>
            <a:endParaRPr lang="en-GB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EB057C0E-00CC-491E-A6CC-8E8E06072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10BF6702-1BAA-4ECA-AACB-2658395EE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D85A1-7C5E-4C7E-B52D-292367EFD9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2373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28AA52A-5B2A-4929-9F53-9FD0079A8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GB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0DC850A1-2072-4AE2-A2DD-3A8F093F05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GB"/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E62C0991-7AB0-48E7-94A4-6CB4316AD3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GB"/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623BF0D0-1A2D-496B-AF09-5790DADF2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BD58A-9D36-4767-A069-148DC7C889A4}" type="datetimeFigureOut">
              <a:rPr lang="en-GB" smtClean="0"/>
              <a:t>05/12/2019</a:t>
            </a:fld>
            <a:endParaRPr lang="en-GB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DDA3B553-7098-489C-80AD-D0566ABA1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A0A28E7A-4DC7-4CF6-A812-7B572F513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D85A1-7C5E-4C7E-B52D-292367EFD9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5792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8CDD1F9-4138-49DD-BAEB-7244E1D5F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GB"/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AB4C4972-A629-4C09-A054-32E7D678EC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2E459858-6E86-47C7-8A4A-A3F20777DA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GB"/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700AED09-E9A6-42EF-A3A5-04BDF226CA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E1BFAD64-66DF-4799-8BAF-39DBAFC846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GB"/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181C9FFC-1333-4CEF-9C15-73B23503C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BD58A-9D36-4767-A069-148DC7C889A4}" type="datetimeFigureOut">
              <a:rPr lang="en-GB" smtClean="0"/>
              <a:t>05/12/2019</a:t>
            </a:fld>
            <a:endParaRPr lang="en-GB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2A4A3FC3-5EAB-46A1-897A-EF4BD6AC4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F0217B68-D981-48A3-BEDE-23B06D0DB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D85A1-7C5E-4C7E-B52D-292367EFD9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955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294193D-DE87-4AEF-AB11-7B152C914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GB"/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1ECA18E8-F354-48B3-B7DF-B9F4EADEF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BD58A-9D36-4767-A069-148DC7C889A4}" type="datetimeFigureOut">
              <a:rPr lang="en-GB" smtClean="0"/>
              <a:t>05/12/2019</a:t>
            </a:fld>
            <a:endParaRPr lang="en-GB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C083015D-33E6-445B-9A8B-324B49674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C78AD9CD-D5EB-4C23-A3F9-ADD977C44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D85A1-7C5E-4C7E-B52D-292367EFD9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1463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BC403F4A-AE56-45FB-A965-63EE06B6E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BD58A-9D36-4767-A069-148DC7C889A4}" type="datetimeFigureOut">
              <a:rPr lang="en-GB" smtClean="0"/>
              <a:t>05/12/2019</a:t>
            </a:fld>
            <a:endParaRPr lang="en-GB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1BBA8925-ECDD-4B37-9A78-05AC1595A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FD75D30E-EE54-493F-8CAD-4CE706F9A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D85A1-7C5E-4C7E-B52D-292367EFD9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5182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9D51A4B-D49A-4428-8144-CD1F3D6F0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GB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E5F3A3A1-7B38-48F3-A782-3B2BAE2522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GB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86D0715B-CC93-4908-9418-82CE46538B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3CEB6F60-DF76-46CD-9341-CE759E54C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BD58A-9D36-4767-A069-148DC7C889A4}" type="datetimeFigureOut">
              <a:rPr lang="en-GB" smtClean="0"/>
              <a:t>05/12/2019</a:t>
            </a:fld>
            <a:endParaRPr lang="en-GB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565AC088-A2E3-4DFA-A46E-CD4645BFC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9769ED8E-C3F0-4EDE-8C60-38A387EC2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D85A1-7C5E-4C7E-B52D-292367EFD9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8088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B98BFDD-241B-4865-AD3E-615509D9C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GB"/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0E63D8FB-2F08-4755-B87E-0C614D11BA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3CE382BA-21D3-4DAB-8EBD-FFBA7730E3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0F226624-2AB7-4566-81E1-568CF45A6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BD58A-9D36-4767-A069-148DC7C889A4}" type="datetimeFigureOut">
              <a:rPr lang="en-GB" smtClean="0"/>
              <a:t>05/12/2019</a:t>
            </a:fld>
            <a:endParaRPr lang="en-GB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804949A9-4D95-4CDE-89FE-986EE6247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3B280DF5-E8B0-48FF-9F17-645DC900C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D85A1-7C5E-4C7E-B52D-292367EFD9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2595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B42EDE2D-78C2-483E-9F71-2AF2A3BFE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  <a:endParaRPr lang="en-GB"/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133B6CFD-6449-4821-B36A-780C383A6A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GB"/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7FD1B4B3-59D8-4DB8-B501-1AB85E8B02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CBD58A-9D36-4767-A069-148DC7C889A4}" type="datetimeFigureOut">
              <a:rPr lang="en-GB" smtClean="0"/>
              <a:t>05/12/2019</a:t>
            </a:fld>
            <a:endParaRPr lang="en-GB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5D2837AC-1FFA-479D-ABD5-E8358A3D42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089F08EC-DC03-49E4-8ABE-4D54025121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1D85A1-7C5E-4C7E-B52D-292367EFD9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3238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european-accreditation.org/report-2019-on-the-functioning-of-accreditation-in-europe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youtube.com/channel/UCOQqM5RNMkKR_71RKmVw-Qw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ka 8">
            <a:extLst>
              <a:ext uri="{FF2B5EF4-FFF2-40B4-BE49-F238E27FC236}">
                <a16:creationId xmlns:a16="http://schemas.microsoft.com/office/drawing/2014/main" id="{35DA6AEF-1D4E-46C4-BD9A-D6BEBAFE6C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977" y="202410"/>
            <a:ext cx="3008965" cy="1370751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0152B3A1-B463-48C9-B3F9-37755A9B33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1673" y="372136"/>
            <a:ext cx="1782039" cy="1971672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54080463-DBD1-4551-B2E6-FEB1F8FF6F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4467" y="3318889"/>
            <a:ext cx="6297533" cy="3539111"/>
          </a:xfrm>
          <a:prstGeom prst="rect">
            <a:avLst/>
          </a:prstGeom>
        </p:spPr>
      </p:pic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D5A92BDA-0B89-4941-8434-E6663F9F3B8E}"/>
              </a:ext>
            </a:extLst>
          </p:cNvPr>
          <p:cNvSpPr txBox="1"/>
          <p:nvPr/>
        </p:nvSpPr>
        <p:spPr>
          <a:xfrm>
            <a:off x="1600200" y="2525961"/>
            <a:ext cx="87236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800" b="1" dirty="0">
                <a:solidFill>
                  <a:schemeClr val="accent1">
                    <a:lumMod val="50000"/>
                  </a:schemeClr>
                </a:solidFill>
              </a:rPr>
              <a:t>Novosti na področju akreditiranja</a:t>
            </a:r>
          </a:p>
        </p:txBody>
      </p:sp>
      <p:sp>
        <p:nvSpPr>
          <p:cNvPr id="11" name="PoljeZBesedilom 10">
            <a:extLst>
              <a:ext uri="{FF2B5EF4-FFF2-40B4-BE49-F238E27FC236}">
                <a16:creationId xmlns:a16="http://schemas.microsoft.com/office/drawing/2014/main" id="{ACAF35FE-CE01-4FA8-87FB-CA7D69B72047}"/>
              </a:ext>
            </a:extLst>
          </p:cNvPr>
          <p:cNvSpPr txBox="1"/>
          <p:nvPr/>
        </p:nvSpPr>
        <p:spPr>
          <a:xfrm>
            <a:off x="1600200" y="3429000"/>
            <a:ext cx="554539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000" b="1" dirty="0">
                <a:solidFill>
                  <a:schemeClr val="accent1">
                    <a:lumMod val="75000"/>
                  </a:schemeClr>
                </a:solidFill>
              </a:rPr>
              <a:t>Boštjan Godec</a:t>
            </a:r>
          </a:p>
        </p:txBody>
      </p:sp>
    </p:spTree>
    <p:extLst>
      <p:ext uri="{BB962C8B-B14F-4D97-AF65-F5344CB8AC3E}">
        <p14:creationId xmlns:p14="http://schemas.microsoft.com/office/powerpoint/2010/main" val="2663356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>
            <a:extLst>
              <a:ext uri="{FF2B5EF4-FFF2-40B4-BE49-F238E27FC236}">
                <a16:creationId xmlns:a16="http://schemas.microsoft.com/office/drawing/2014/main" id="{54080463-DBD1-4551-B2E6-FEB1F8FF6F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935" y="5319252"/>
            <a:ext cx="2738065" cy="1538748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0152B3A1-B463-48C9-B3F9-37755A9B33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770" y="293480"/>
            <a:ext cx="1041079" cy="1151864"/>
          </a:xfrm>
          <a:prstGeom prst="rect">
            <a:avLst/>
          </a:prstGeom>
        </p:spPr>
      </p:pic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D5A92BDA-0B89-4941-8434-E6663F9F3B8E}"/>
              </a:ext>
            </a:extLst>
          </p:cNvPr>
          <p:cNvSpPr txBox="1"/>
          <p:nvPr/>
        </p:nvSpPr>
        <p:spPr>
          <a:xfrm>
            <a:off x="730264" y="563347"/>
            <a:ext cx="95426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400" b="1" dirty="0">
                <a:solidFill>
                  <a:schemeClr val="accent1">
                    <a:lumMod val="75000"/>
                  </a:schemeClr>
                </a:solidFill>
              </a:rPr>
              <a:t>Akreditacija mednarodno (IAF) - novosti </a:t>
            </a:r>
          </a:p>
        </p:txBody>
      </p:sp>
      <p:sp>
        <p:nvSpPr>
          <p:cNvPr id="11" name="PoljeZBesedilom 10">
            <a:extLst>
              <a:ext uri="{FF2B5EF4-FFF2-40B4-BE49-F238E27FC236}">
                <a16:creationId xmlns:a16="http://schemas.microsoft.com/office/drawing/2014/main" id="{ACAF35FE-CE01-4FA8-87FB-CA7D69B72047}"/>
              </a:ext>
            </a:extLst>
          </p:cNvPr>
          <p:cNvSpPr txBox="1"/>
          <p:nvPr/>
        </p:nvSpPr>
        <p:spPr>
          <a:xfrm>
            <a:off x="914400" y="1531371"/>
            <a:ext cx="10510684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sl-SI" sz="2800" dirty="0"/>
              <a:t>Novi oz. revidirani dokumenti:</a:t>
            </a:r>
          </a:p>
          <a:p>
            <a:pPr lvl="0"/>
            <a:endParaRPr lang="sl-SI" b="1" dirty="0"/>
          </a:p>
          <a:p>
            <a:pPr lvl="0">
              <a:spcBef>
                <a:spcPts val="1200"/>
              </a:spcBef>
            </a:pPr>
            <a:r>
              <a:rPr lang="sl-SI" sz="2200" b="1" dirty="0"/>
              <a:t>IAF PL 9:2019 </a:t>
            </a:r>
            <a:r>
              <a:rPr lang="sl-SI" sz="2000" dirty="0"/>
              <a:t>General </a:t>
            </a:r>
            <a:r>
              <a:rPr lang="sl-SI" sz="2000" dirty="0" err="1"/>
              <a:t>Principles</a:t>
            </a:r>
            <a:r>
              <a:rPr lang="sl-SI" sz="2000" dirty="0"/>
              <a:t> </a:t>
            </a:r>
            <a:r>
              <a:rPr lang="sl-SI" sz="2000" dirty="0" err="1"/>
              <a:t>for</a:t>
            </a:r>
            <a:r>
              <a:rPr lang="sl-SI" sz="2000" dirty="0"/>
              <a:t> </a:t>
            </a:r>
            <a:r>
              <a:rPr lang="sl-SI" sz="2000" dirty="0" err="1"/>
              <a:t>the</a:t>
            </a:r>
            <a:r>
              <a:rPr lang="sl-SI" sz="2000" dirty="0"/>
              <a:t> Use </a:t>
            </a:r>
            <a:r>
              <a:rPr lang="sl-SI" sz="2000" dirty="0" err="1"/>
              <a:t>of</a:t>
            </a:r>
            <a:r>
              <a:rPr lang="sl-SI" sz="2000" dirty="0"/>
              <a:t> </a:t>
            </a:r>
            <a:r>
              <a:rPr lang="sl-SI" sz="2000" dirty="0" err="1"/>
              <a:t>the</a:t>
            </a:r>
            <a:r>
              <a:rPr lang="sl-SI" sz="2000" dirty="0"/>
              <a:t> IAF CERTSEARCH Mark</a:t>
            </a:r>
          </a:p>
          <a:p>
            <a:pPr lvl="0">
              <a:spcBef>
                <a:spcPts val="1200"/>
              </a:spcBef>
            </a:pPr>
            <a:r>
              <a:rPr lang="sl-SI" sz="2200" b="1" dirty="0"/>
              <a:t>IAF MD 5:2019 </a:t>
            </a:r>
            <a:r>
              <a:rPr lang="sl-SI" sz="2000" dirty="0" err="1"/>
              <a:t>Determination</a:t>
            </a:r>
            <a:r>
              <a:rPr lang="sl-SI" sz="2000" dirty="0"/>
              <a:t> </a:t>
            </a:r>
            <a:r>
              <a:rPr lang="sl-SI" sz="2000" dirty="0" err="1"/>
              <a:t>of</a:t>
            </a:r>
            <a:r>
              <a:rPr lang="sl-SI" sz="2000" dirty="0"/>
              <a:t> </a:t>
            </a:r>
            <a:r>
              <a:rPr lang="sl-SI" sz="2000" dirty="0" err="1"/>
              <a:t>Audit</a:t>
            </a:r>
            <a:r>
              <a:rPr lang="sl-SI" sz="2000" dirty="0"/>
              <a:t> Time </a:t>
            </a:r>
            <a:r>
              <a:rPr lang="sl-SI" sz="2000" dirty="0" err="1"/>
              <a:t>of</a:t>
            </a:r>
            <a:r>
              <a:rPr lang="sl-SI" sz="2000" dirty="0"/>
              <a:t> </a:t>
            </a:r>
            <a:r>
              <a:rPr lang="sl-SI" sz="2000" dirty="0" err="1"/>
              <a:t>Quality</a:t>
            </a:r>
            <a:r>
              <a:rPr lang="sl-SI" sz="2000" dirty="0"/>
              <a:t>, </a:t>
            </a:r>
            <a:r>
              <a:rPr lang="sl-SI" sz="2000" dirty="0" err="1"/>
              <a:t>Environmental</a:t>
            </a:r>
            <a:r>
              <a:rPr lang="sl-SI" sz="2000" dirty="0"/>
              <a:t>, </a:t>
            </a:r>
            <a:r>
              <a:rPr lang="sl-SI" sz="2000" dirty="0" err="1"/>
              <a:t>and</a:t>
            </a:r>
            <a:r>
              <a:rPr lang="sl-SI" sz="2000" dirty="0"/>
              <a:t> </a:t>
            </a:r>
            <a:r>
              <a:rPr lang="sl-SI" sz="2000" dirty="0" err="1"/>
              <a:t>Occupational</a:t>
            </a:r>
            <a:r>
              <a:rPr lang="sl-SI" sz="2000" dirty="0"/>
              <a:t> Health &amp; </a:t>
            </a:r>
            <a:r>
              <a:rPr lang="sl-SI" sz="2000" dirty="0" err="1"/>
              <a:t>Safety</a:t>
            </a:r>
            <a:r>
              <a:rPr lang="sl-SI" sz="2000" dirty="0"/>
              <a:t> Management </a:t>
            </a:r>
            <a:r>
              <a:rPr lang="sl-SI" sz="2000" dirty="0" err="1"/>
              <a:t>Systems</a:t>
            </a:r>
            <a:endParaRPr lang="sl-SI" sz="2000" dirty="0"/>
          </a:p>
          <a:p>
            <a:pPr lvl="0">
              <a:spcBef>
                <a:spcPts val="1200"/>
              </a:spcBef>
            </a:pPr>
            <a:r>
              <a:rPr lang="sl-SI" sz="2200" b="1" dirty="0"/>
              <a:t>IAF MD 11:2019 </a:t>
            </a:r>
            <a:r>
              <a:rPr lang="sl-SI" sz="2000" dirty="0"/>
              <a:t>IAF </a:t>
            </a:r>
            <a:r>
              <a:rPr lang="sl-SI" sz="2000" dirty="0" err="1"/>
              <a:t>Mandatory</a:t>
            </a:r>
            <a:r>
              <a:rPr lang="sl-SI" sz="2000" dirty="0"/>
              <a:t> </a:t>
            </a:r>
            <a:r>
              <a:rPr lang="sl-SI" sz="2000" dirty="0" err="1"/>
              <a:t>Document</a:t>
            </a:r>
            <a:r>
              <a:rPr lang="sl-SI" sz="2000" dirty="0"/>
              <a:t> </a:t>
            </a:r>
            <a:r>
              <a:rPr lang="sl-SI" sz="2000" dirty="0" err="1"/>
              <a:t>for</a:t>
            </a:r>
            <a:r>
              <a:rPr lang="sl-SI" sz="2000" dirty="0"/>
              <a:t> </a:t>
            </a:r>
            <a:r>
              <a:rPr lang="sl-SI" sz="2000" dirty="0" err="1"/>
              <a:t>the</a:t>
            </a:r>
            <a:r>
              <a:rPr lang="sl-SI" sz="2000" dirty="0"/>
              <a:t> </a:t>
            </a:r>
            <a:r>
              <a:rPr lang="sl-SI" sz="2000" dirty="0" err="1"/>
              <a:t>Application</a:t>
            </a:r>
            <a:r>
              <a:rPr lang="sl-SI" sz="2000" dirty="0"/>
              <a:t> </a:t>
            </a:r>
            <a:r>
              <a:rPr lang="sl-SI" sz="2000" dirty="0" err="1"/>
              <a:t>of</a:t>
            </a:r>
            <a:r>
              <a:rPr lang="sl-SI" sz="2000" dirty="0"/>
              <a:t> ISO/IEC 17021-1 </a:t>
            </a:r>
            <a:r>
              <a:rPr lang="sl-SI" sz="2000" dirty="0" err="1"/>
              <a:t>for</a:t>
            </a:r>
            <a:r>
              <a:rPr lang="sl-SI" sz="2000" dirty="0"/>
              <a:t> </a:t>
            </a:r>
            <a:r>
              <a:rPr lang="sl-SI" sz="2000" dirty="0" err="1"/>
              <a:t>Audits</a:t>
            </a:r>
            <a:r>
              <a:rPr lang="sl-SI" sz="2000" dirty="0"/>
              <a:t> </a:t>
            </a:r>
            <a:r>
              <a:rPr lang="sl-SI" sz="2000" dirty="0" err="1"/>
              <a:t>of</a:t>
            </a:r>
            <a:r>
              <a:rPr lang="sl-SI" sz="2000" dirty="0"/>
              <a:t> </a:t>
            </a:r>
            <a:r>
              <a:rPr lang="sl-SI" sz="2000" dirty="0" err="1"/>
              <a:t>Integrated</a:t>
            </a:r>
            <a:r>
              <a:rPr lang="sl-SI" sz="2000" dirty="0"/>
              <a:t> Management </a:t>
            </a:r>
            <a:r>
              <a:rPr lang="sl-SI" sz="2000" dirty="0" err="1"/>
              <a:t>Systems</a:t>
            </a:r>
            <a:endParaRPr lang="sl-SI" sz="2000" dirty="0"/>
          </a:p>
          <a:p>
            <a:pPr lvl="0">
              <a:spcBef>
                <a:spcPts val="1200"/>
              </a:spcBef>
            </a:pPr>
            <a:r>
              <a:rPr lang="sl-SI" sz="2200" b="1" dirty="0"/>
              <a:t>IAF MD 17:2019 </a:t>
            </a:r>
            <a:r>
              <a:rPr lang="sl-SI" sz="2000" dirty="0" err="1"/>
              <a:t>Witnessing</a:t>
            </a:r>
            <a:r>
              <a:rPr lang="sl-SI" sz="2000" dirty="0"/>
              <a:t> </a:t>
            </a:r>
            <a:r>
              <a:rPr lang="sl-SI" sz="2000" dirty="0" err="1"/>
              <a:t>Activities</a:t>
            </a:r>
            <a:r>
              <a:rPr lang="sl-SI" sz="2000" dirty="0"/>
              <a:t> </a:t>
            </a:r>
            <a:r>
              <a:rPr lang="sl-SI" sz="2000" dirty="0" err="1"/>
              <a:t>for</a:t>
            </a:r>
            <a:r>
              <a:rPr lang="sl-SI" sz="2000" dirty="0"/>
              <a:t> </a:t>
            </a:r>
            <a:r>
              <a:rPr lang="sl-SI" sz="2000" dirty="0" err="1"/>
              <a:t>the</a:t>
            </a:r>
            <a:r>
              <a:rPr lang="sl-SI" sz="2000" dirty="0"/>
              <a:t> </a:t>
            </a:r>
            <a:r>
              <a:rPr lang="sl-SI" sz="2000" dirty="0" err="1"/>
              <a:t>Accreditation</a:t>
            </a:r>
            <a:r>
              <a:rPr lang="sl-SI" sz="2000" dirty="0"/>
              <a:t> </a:t>
            </a:r>
            <a:r>
              <a:rPr lang="sl-SI" sz="2000" dirty="0" err="1"/>
              <a:t>of</a:t>
            </a:r>
            <a:r>
              <a:rPr lang="sl-SI" sz="2000" dirty="0"/>
              <a:t> Management </a:t>
            </a:r>
            <a:r>
              <a:rPr lang="sl-SI" sz="2000" dirty="0" err="1"/>
              <a:t>Systems</a:t>
            </a:r>
            <a:r>
              <a:rPr lang="sl-SI" sz="2000" dirty="0"/>
              <a:t> </a:t>
            </a:r>
            <a:r>
              <a:rPr lang="sl-SI" sz="2000" dirty="0" err="1"/>
              <a:t>Certification</a:t>
            </a:r>
            <a:r>
              <a:rPr lang="sl-SI" sz="2000" dirty="0"/>
              <a:t> </a:t>
            </a:r>
            <a:r>
              <a:rPr lang="sl-SI" sz="2000" dirty="0" err="1"/>
              <a:t>Bodies</a:t>
            </a:r>
            <a:endParaRPr lang="sl-SI" sz="2000" dirty="0"/>
          </a:p>
          <a:p>
            <a:pPr lvl="0">
              <a:spcBef>
                <a:spcPts val="1200"/>
              </a:spcBef>
            </a:pPr>
            <a:r>
              <a:rPr lang="sl-SI" sz="2200" b="1" dirty="0"/>
              <a:t>IAF MD 22:2019 </a:t>
            </a:r>
            <a:r>
              <a:rPr lang="sl-SI" sz="2000" dirty="0" err="1"/>
              <a:t>Application</a:t>
            </a:r>
            <a:r>
              <a:rPr lang="sl-SI" sz="2000" dirty="0"/>
              <a:t> </a:t>
            </a:r>
            <a:r>
              <a:rPr lang="sl-SI" sz="2000" dirty="0" err="1"/>
              <a:t>of</a:t>
            </a:r>
            <a:r>
              <a:rPr lang="sl-SI" sz="2000" dirty="0"/>
              <a:t> ISO/IEC 17021-1 </a:t>
            </a:r>
            <a:r>
              <a:rPr lang="sl-SI" sz="2000" dirty="0" err="1"/>
              <a:t>for</a:t>
            </a:r>
            <a:r>
              <a:rPr lang="sl-SI" sz="2000" dirty="0"/>
              <a:t> </a:t>
            </a:r>
            <a:r>
              <a:rPr lang="sl-SI" sz="2000" dirty="0" err="1"/>
              <a:t>the</a:t>
            </a:r>
            <a:r>
              <a:rPr lang="sl-SI" sz="2000" dirty="0"/>
              <a:t> </a:t>
            </a:r>
            <a:r>
              <a:rPr lang="sl-SI" sz="2000" dirty="0" err="1"/>
              <a:t>Certification</a:t>
            </a:r>
            <a:r>
              <a:rPr lang="sl-SI" sz="2000" dirty="0"/>
              <a:t> </a:t>
            </a:r>
            <a:r>
              <a:rPr lang="sl-SI" sz="2000" dirty="0" err="1"/>
              <a:t>of</a:t>
            </a:r>
            <a:r>
              <a:rPr lang="sl-SI" sz="2000" dirty="0"/>
              <a:t> </a:t>
            </a:r>
            <a:r>
              <a:rPr lang="sl-SI" sz="2000" dirty="0" err="1"/>
              <a:t>Occupational</a:t>
            </a:r>
            <a:r>
              <a:rPr lang="sl-SI" sz="2000" dirty="0"/>
              <a:t> Health </a:t>
            </a:r>
            <a:r>
              <a:rPr lang="sl-SI" sz="2000" dirty="0" err="1"/>
              <a:t>and</a:t>
            </a:r>
            <a:r>
              <a:rPr lang="sl-SI" sz="2000" dirty="0"/>
              <a:t> </a:t>
            </a:r>
            <a:r>
              <a:rPr lang="sl-SI" sz="2000" dirty="0" err="1"/>
              <a:t>Safety</a:t>
            </a:r>
            <a:r>
              <a:rPr lang="sl-SI" sz="2000" dirty="0"/>
              <a:t> Management </a:t>
            </a:r>
            <a:r>
              <a:rPr lang="sl-SI" sz="2000" dirty="0" err="1"/>
              <a:t>Systems</a:t>
            </a:r>
            <a:r>
              <a:rPr lang="sl-SI" sz="2000" dirty="0"/>
              <a:t> (OH&amp;SMS)</a:t>
            </a:r>
          </a:p>
        </p:txBody>
      </p:sp>
    </p:spTree>
    <p:extLst>
      <p:ext uri="{BB962C8B-B14F-4D97-AF65-F5344CB8AC3E}">
        <p14:creationId xmlns:p14="http://schemas.microsoft.com/office/powerpoint/2010/main" val="2512971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>
            <a:extLst>
              <a:ext uri="{FF2B5EF4-FFF2-40B4-BE49-F238E27FC236}">
                <a16:creationId xmlns:a16="http://schemas.microsoft.com/office/drawing/2014/main" id="{54080463-DBD1-4551-B2E6-FEB1F8FF6F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935" y="5319252"/>
            <a:ext cx="2738065" cy="1538748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0152B3A1-B463-48C9-B3F9-37755A9B33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770" y="293480"/>
            <a:ext cx="1041079" cy="1151864"/>
          </a:xfrm>
          <a:prstGeom prst="rect">
            <a:avLst/>
          </a:prstGeom>
        </p:spPr>
      </p:pic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D5A92BDA-0B89-4941-8434-E6663F9F3B8E}"/>
              </a:ext>
            </a:extLst>
          </p:cNvPr>
          <p:cNvSpPr txBox="1"/>
          <p:nvPr/>
        </p:nvSpPr>
        <p:spPr>
          <a:xfrm>
            <a:off x="730264" y="563347"/>
            <a:ext cx="872367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400" b="1" dirty="0">
                <a:solidFill>
                  <a:schemeClr val="accent1">
                    <a:lumMod val="75000"/>
                  </a:schemeClr>
                </a:solidFill>
              </a:rPr>
              <a:t>Oblikovanje enotne mednarodne akreditacijske organizacije</a:t>
            </a:r>
            <a:endParaRPr lang="en-GB" sz="4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Elipsa 1">
            <a:extLst>
              <a:ext uri="{FF2B5EF4-FFF2-40B4-BE49-F238E27FC236}">
                <a16:creationId xmlns:a16="http://schemas.microsoft.com/office/drawing/2014/main" id="{6B745570-A62B-4991-950C-99F667E59423}"/>
              </a:ext>
            </a:extLst>
          </p:cNvPr>
          <p:cNvSpPr/>
          <p:nvPr/>
        </p:nvSpPr>
        <p:spPr>
          <a:xfrm>
            <a:off x="2477096" y="2391507"/>
            <a:ext cx="3994044" cy="3806092"/>
          </a:xfrm>
          <a:prstGeom prst="ellipse">
            <a:avLst/>
          </a:prstGeom>
          <a:noFill/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" name="Elipsa 7">
            <a:extLst>
              <a:ext uri="{FF2B5EF4-FFF2-40B4-BE49-F238E27FC236}">
                <a16:creationId xmlns:a16="http://schemas.microsoft.com/office/drawing/2014/main" id="{C7017CE1-3A3D-43AD-9827-85B130C806C1}"/>
              </a:ext>
            </a:extLst>
          </p:cNvPr>
          <p:cNvSpPr/>
          <p:nvPr/>
        </p:nvSpPr>
        <p:spPr>
          <a:xfrm>
            <a:off x="4032356" y="2391507"/>
            <a:ext cx="3994045" cy="3806091"/>
          </a:xfrm>
          <a:prstGeom prst="ellipse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9" name="PoljeZBesedilom 8">
            <a:extLst>
              <a:ext uri="{FF2B5EF4-FFF2-40B4-BE49-F238E27FC236}">
                <a16:creationId xmlns:a16="http://schemas.microsoft.com/office/drawing/2014/main" id="{6AA1CDAA-B52E-4A59-AE90-7340B0C3AD71}"/>
              </a:ext>
            </a:extLst>
          </p:cNvPr>
          <p:cNvSpPr txBox="1"/>
          <p:nvPr/>
        </p:nvSpPr>
        <p:spPr>
          <a:xfrm>
            <a:off x="2716762" y="3796942"/>
            <a:ext cx="5379975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000" b="1" dirty="0">
                <a:solidFill>
                  <a:schemeClr val="accent6"/>
                </a:solidFill>
              </a:rPr>
              <a:t>ILAC</a:t>
            </a:r>
            <a:r>
              <a:rPr lang="sl-SI" sz="4000" dirty="0"/>
              <a:t>          </a:t>
            </a:r>
            <a:r>
              <a:rPr lang="sl-SI" sz="4000" b="1" dirty="0">
                <a:solidFill>
                  <a:schemeClr val="accent2"/>
                </a:solidFill>
              </a:rPr>
              <a:t>ILAF</a:t>
            </a:r>
            <a:r>
              <a:rPr lang="sl-SI" sz="4000" dirty="0">
                <a:solidFill>
                  <a:schemeClr val="accent2"/>
                </a:solidFill>
              </a:rPr>
              <a:t> </a:t>
            </a:r>
            <a:r>
              <a:rPr lang="sl-SI" sz="4000" dirty="0"/>
              <a:t>         </a:t>
            </a:r>
            <a:r>
              <a:rPr lang="sl-SI" sz="4000" b="1" dirty="0">
                <a:solidFill>
                  <a:schemeClr val="accent1"/>
                </a:solidFill>
              </a:rPr>
              <a:t>IAF</a:t>
            </a:r>
          </a:p>
          <a:p>
            <a:r>
              <a:rPr lang="sl-SI" sz="2400" dirty="0"/>
              <a:t>		       </a:t>
            </a:r>
            <a:r>
              <a:rPr lang="sl-SI" sz="6000" b="1" dirty="0">
                <a:solidFill>
                  <a:srgbClr val="00B0F0"/>
                </a:solidFill>
              </a:rPr>
              <a:t>?</a:t>
            </a:r>
          </a:p>
          <a:p>
            <a:endParaRPr lang="sl-SI" dirty="0"/>
          </a:p>
        </p:txBody>
      </p:sp>
      <p:sp>
        <p:nvSpPr>
          <p:cNvPr id="12" name="PoljeZBesedilom 11">
            <a:extLst>
              <a:ext uri="{FF2B5EF4-FFF2-40B4-BE49-F238E27FC236}">
                <a16:creationId xmlns:a16="http://schemas.microsoft.com/office/drawing/2014/main" id="{FCF1FD09-123E-467F-866D-A8C2C34CD3B8}"/>
              </a:ext>
            </a:extLst>
          </p:cNvPr>
          <p:cNvSpPr txBox="1"/>
          <p:nvPr/>
        </p:nvSpPr>
        <p:spPr>
          <a:xfrm>
            <a:off x="8972978" y="2589375"/>
            <a:ext cx="27266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5400" b="1" dirty="0">
                <a:solidFill>
                  <a:schemeClr val="accent1">
                    <a:lumMod val="75000"/>
                  </a:schemeClr>
                </a:solidFill>
              </a:rPr>
              <a:t>5 let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32012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>
            <a:extLst>
              <a:ext uri="{FF2B5EF4-FFF2-40B4-BE49-F238E27FC236}">
                <a16:creationId xmlns:a16="http://schemas.microsoft.com/office/drawing/2014/main" id="{54080463-DBD1-4551-B2E6-FEB1F8FF6F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935" y="5319252"/>
            <a:ext cx="2738065" cy="1538748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0152B3A1-B463-48C9-B3F9-37755A9B33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770" y="293480"/>
            <a:ext cx="1041079" cy="1151864"/>
          </a:xfrm>
          <a:prstGeom prst="rect">
            <a:avLst/>
          </a:prstGeom>
        </p:spPr>
      </p:pic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D5A92BDA-0B89-4941-8434-E6663F9F3B8E}"/>
              </a:ext>
            </a:extLst>
          </p:cNvPr>
          <p:cNvSpPr txBox="1"/>
          <p:nvPr/>
        </p:nvSpPr>
        <p:spPr>
          <a:xfrm>
            <a:off x="730264" y="563347"/>
            <a:ext cx="87236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400" b="1" dirty="0">
                <a:solidFill>
                  <a:schemeClr val="accent1">
                    <a:lumMod val="75000"/>
                  </a:schemeClr>
                </a:solidFill>
              </a:rPr>
              <a:t>Lynn </a:t>
            </a:r>
            <a:r>
              <a:rPr lang="sl-SI" sz="4400" b="1" dirty="0" err="1">
                <a:solidFill>
                  <a:schemeClr val="accent1">
                    <a:lumMod val="75000"/>
                  </a:schemeClr>
                </a:solidFill>
              </a:rPr>
              <a:t>Margulis</a:t>
            </a:r>
            <a:endParaRPr lang="sl-SI" sz="4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PoljeZBesedilom 10">
            <a:extLst>
              <a:ext uri="{FF2B5EF4-FFF2-40B4-BE49-F238E27FC236}">
                <a16:creationId xmlns:a16="http://schemas.microsoft.com/office/drawing/2014/main" id="{ACAF35FE-CE01-4FA8-87FB-CA7D69B72047}"/>
              </a:ext>
            </a:extLst>
          </p:cNvPr>
          <p:cNvSpPr txBox="1"/>
          <p:nvPr/>
        </p:nvSpPr>
        <p:spPr>
          <a:xfrm>
            <a:off x="5144138" y="1542104"/>
            <a:ext cx="6562563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spcBef>
                <a:spcPts val="600"/>
              </a:spcBef>
              <a:spcAft>
                <a:spcPts val="600"/>
              </a:spcAft>
              <a:buClr>
                <a:srgbClr val="F6BB00"/>
              </a:buClr>
              <a:defRPr/>
            </a:pPr>
            <a:r>
              <a:rPr lang="sl-SI" sz="3200" dirty="0"/>
              <a:t>Ameriška biologinja, evolucijski teoretik in glavni sodobni zagovornik pomena </a:t>
            </a:r>
            <a:r>
              <a:rPr lang="sl-SI" sz="3200" b="1" dirty="0"/>
              <a:t>simbioze</a:t>
            </a:r>
            <a:r>
              <a:rPr lang="sl-SI" sz="3200" dirty="0"/>
              <a:t> v evoluciji.</a:t>
            </a:r>
          </a:p>
          <a:p>
            <a:pPr defTabSz="457200">
              <a:spcBef>
                <a:spcPts val="600"/>
              </a:spcBef>
              <a:spcAft>
                <a:spcPts val="600"/>
              </a:spcAft>
              <a:buClr>
                <a:srgbClr val="F6BB00"/>
              </a:buClr>
              <a:defRPr/>
            </a:pPr>
            <a:endParaRPr lang="sl-SI" sz="2000" dirty="0"/>
          </a:p>
          <a:p>
            <a:pPr defTabSz="457200">
              <a:spcBef>
                <a:spcPts val="600"/>
              </a:spcBef>
              <a:spcAft>
                <a:spcPts val="600"/>
              </a:spcAft>
              <a:buClr>
                <a:srgbClr val="F6BB00"/>
              </a:buClr>
              <a:defRPr/>
            </a:pPr>
            <a:r>
              <a:rPr lang="sl-SI" sz="2400" dirty="0" err="1">
                <a:solidFill>
                  <a:schemeClr val="accent2"/>
                </a:solidFill>
              </a:rPr>
              <a:t>Margulis</a:t>
            </a:r>
            <a:r>
              <a:rPr lang="sl-SI" sz="2400" dirty="0">
                <a:solidFill>
                  <a:schemeClr val="accent2"/>
                </a:solidFill>
              </a:rPr>
              <a:t> je nasprotovala tekmovalnemu pogledu na evolucijo in poudarjala pomen simbiotskih ali </a:t>
            </a:r>
            <a:r>
              <a:rPr lang="sl-SI" sz="2400" b="1" dirty="0">
                <a:solidFill>
                  <a:schemeClr val="accent2"/>
                </a:solidFill>
              </a:rPr>
              <a:t>sodelovalnih odnosov </a:t>
            </a:r>
            <a:r>
              <a:rPr lang="sl-SI" sz="2400" dirty="0">
                <a:solidFill>
                  <a:schemeClr val="accent2"/>
                </a:solidFill>
              </a:rPr>
              <a:t>med vrstami.</a:t>
            </a:r>
          </a:p>
          <a:p>
            <a:pPr defTabSz="457200">
              <a:spcBef>
                <a:spcPts val="600"/>
              </a:spcBef>
              <a:spcAft>
                <a:spcPts val="600"/>
              </a:spcAft>
              <a:buClr>
                <a:srgbClr val="F6BB00"/>
              </a:buClr>
              <a:defRPr/>
            </a:pPr>
            <a:endParaRPr lang="sl-SI" sz="800" dirty="0">
              <a:solidFill>
                <a:prstClr val="black"/>
              </a:solidFill>
            </a:endParaRPr>
          </a:p>
          <a:p>
            <a:pPr marL="457200" indent="-457200" defTabSz="457200">
              <a:spcBef>
                <a:spcPts val="600"/>
              </a:spcBef>
              <a:spcAft>
                <a:spcPts val="600"/>
              </a:spcAft>
              <a:buClr>
                <a:srgbClr val="F6BB00"/>
              </a:buClr>
              <a:buFont typeface="+mj-lt"/>
              <a:buAutoNum type="arabicPeriod"/>
              <a:defRPr/>
            </a:pPr>
            <a:endParaRPr lang="sl-SI" sz="2200" dirty="0">
              <a:solidFill>
                <a:prstClr val="black"/>
              </a:solidFill>
            </a:endParaRPr>
          </a:p>
        </p:txBody>
      </p:sp>
      <p:pic>
        <p:nvPicPr>
          <p:cNvPr id="3" name="Slika 2" descr="Slika, ki vsebuje besede oseba, nasmejan, stavba, držanje&#10;&#10;Opis je samodejno ustvarjen">
            <a:extLst>
              <a:ext uri="{FF2B5EF4-FFF2-40B4-BE49-F238E27FC236}">
                <a16:creationId xmlns:a16="http://schemas.microsoft.com/office/drawing/2014/main" id="{26CF70B4-369E-4B68-A751-6DAAC3D1FB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575" y="1556099"/>
            <a:ext cx="3749124" cy="3749124"/>
          </a:xfrm>
          <a:prstGeom prst="rect">
            <a:avLst/>
          </a:prstGeom>
        </p:spPr>
      </p:pic>
      <p:sp>
        <p:nvSpPr>
          <p:cNvPr id="2" name="Pravokotnik 1">
            <a:extLst>
              <a:ext uri="{FF2B5EF4-FFF2-40B4-BE49-F238E27FC236}">
                <a16:creationId xmlns:a16="http://schemas.microsoft.com/office/drawing/2014/main" id="{79EEE297-DB19-42FD-A5A7-9D30C2D1CBAC}"/>
              </a:ext>
            </a:extLst>
          </p:cNvPr>
          <p:cNvSpPr/>
          <p:nvPr/>
        </p:nvSpPr>
        <p:spPr>
          <a:xfrm>
            <a:off x="730264" y="5701515"/>
            <a:ext cx="82508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spcBef>
                <a:spcPts val="600"/>
              </a:spcBef>
              <a:spcAft>
                <a:spcPts val="600"/>
              </a:spcAft>
              <a:buClr>
                <a:srgbClr val="F6BB00"/>
              </a:buClr>
              <a:defRPr/>
            </a:pPr>
            <a:r>
              <a:rPr lang="en-US" sz="2000" dirty="0">
                <a:solidFill>
                  <a:srgbClr val="00B0F0"/>
                </a:solidFill>
              </a:rPr>
              <a:t>„</a:t>
            </a:r>
            <a:r>
              <a:rPr lang="sl-SI" sz="2000" dirty="0">
                <a:solidFill>
                  <a:srgbClr val="00B0F0"/>
                </a:solidFill>
              </a:rPr>
              <a:t>I</a:t>
            </a:r>
            <a:r>
              <a:rPr lang="en-US" sz="2000" dirty="0">
                <a:solidFill>
                  <a:srgbClr val="00B0F0"/>
                </a:solidFill>
              </a:rPr>
              <a:t>t’s not humanly possible to be a good wife, a good mother and a first-class scientist. No one can do it</a:t>
            </a:r>
            <a:r>
              <a:rPr lang="sl-SI" sz="2000" dirty="0">
                <a:solidFill>
                  <a:srgbClr val="00B0F0"/>
                </a:solidFill>
              </a:rPr>
              <a:t> - </a:t>
            </a:r>
            <a:r>
              <a:rPr lang="en-US" sz="2000" dirty="0">
                <a:solidFill>
                  <a:srgbClr val="00B0F0"/>
                </a:solidFill>
              </a:rPr>
              <a:t>something has to go.„</a:t>
            </a:r>
            <a:r>
              <a:rPr lang="sl-SI" sz="2000" dirty="0">
                <a:solidFill>
                  <a:srgbClr val="00B0F0"/>
                </a:solidFill>
              </a:rPr>
              <a:t> Lynn </a:t>
            </a:r>
            <a:r>
              <a:rPr lang="sl-SI" sz="2000" dirty="0" err="1">
                <a:solidFill>
                  <a:srgbClr val="00B0F0"/>
                </a:solidFill>
              </a:rPr>
              <a:t>Margulis</a:t>
            </a:r>
            <a:endParaRPr lang="sl-SI" sz="20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390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>
            <a:extLst>
              <a:ext uri="{FF2B5EF4-FFF2-40B4-BE49-F238E27FC236}">
                <a16:creationId xmlns:a16="http://schemas.microsoft.com/office/drawing/2014/main" id="{54080463-DBD1-4551-B2E6-FEB1F8FF6F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935" y="5319252"/>
            <a:ext cx="2738065" cy="1538748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0152B3A1-B463-48C9-B3F9-37755A9B33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770" y="293480"/>
            <a:ext cx="1041079" cy="1151864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2D0C4D66-C273-4494-974F-3B5233A80046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01"/>
          <a:stretch/>
        </p:blipFill>
        <p:spPr bwMode="auto">
          <a:xfrm>
            <a:off x="5099538" y="131718"/>
            <a:ext cx="5438364" cy="646770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PoljeZBesedilom 7">
            <a:extLst>
              <a:ext uri="{FF2B5EF4-FFF2-40B4-BE49-F238E27FC236}">
                <a16:creationId xmlns:a16="http://schemas.microsoft.com/office/drawing/2014/main" id="{1EF48E86-BF03-4E59-AA50-80565C341822}"/>
              </a:ext>
            </a:extLst>
          </p:cNvPr>
          <p:cNvSpPr txBox="1"/>
          <p:nvPr/>
        </p:nvSpPr>
        <p:spPr>
          <a:xfrm>
            <a:off x="560930" y="458956"/>
            <a:ext cx="426874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000" b="1" dirty="0">
                <a:solidFill>
                  <a:schemeClr val="accent1">
                    <a:lumMod val="75000"/>
                  </a:schemeClr>
                </a:solidFill>
              </a:rPr>
              <a:t>Življenje se je razvilo iz bakterij</a:t>
            </a:r>
          </a:p>
          <a:p>
            <a:endParaRPr lang="sl-SI" sz="40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GB" sz="2600" dirty="0"/>
              <a:t>Margulis je </a:t>
            </a:r>
            <a:r>
              <a:rPr lang="en-GB" sz="2600" dirty="0" err="1"/>
              <a:t>preoblikovala</a:t>
            </a:r>
            <a:r>
              <a:rPr lang="en-GB" sz="2600" dirty="0"/>
              <a:t> in </a:t>
            </a:r>
            <a:r>
              <a:rPr lang="en-GB" sz="2600" dirty="0" err="1"/>
              <a:t>temeljito</a:t>
            </a:r>
            <a:r>
              <a:rPr lang="en-GB" sz="2600" dirty="0"/>
              <a:t> </a:t>
            </a:r>
            <a:r>
              <a:rPr lang="en-GB" sz="2600" dirty="0" err="1"/>
              <a:t>uokvirila</a:t>
            </a:r>
            <a:r>
              <a:rPr lang="en-GB" sz="2600" dirty="0"/>
              <a:t> </a:t>
            </a:r>
            <a:r>
              <a:rPr lang="en-GB" sz="2600" dirty="0" err="1"/>
              <a:t>sedanje</a:t>
            </a:r>
            <a:r>
              <a:rPr lang="en-GB" sz="2600" dirty="0"/>
              <a:t> </a:t>
            </a:r>
            <a:r>
              <a:rPr lang="en-GB" sz="2600" dirty="0" err="1"/>
              <a:t>razumevanje</a:t>
            </a:r>
            <a:r>
              <a:rPr lang="en-GB" sz="2600" dirty="0"/>
              <a:t> </a:t>
            </a:r>
            <a:r>
              <a:rPr lang="en-GB" sz="2600" dirty="0" err="1"/>
              <a:t>evolucije</a:t>
            </a:r>
            <a:r>
              <a:rPr lang="en-GB" sz="2600" dirty="0"/>
              <a:t> </a:t>
            </a:r>
            <a:r>
              <a:rPr lang="en-GB" sz="2600" dirty="0" err="1"/>
              <a:t>celic</a:t>
            </a:r>
            <a:r>
              <a:rPr lang="en-GB" sz="2600" dirty="0"/>
              <a:t> z </a:t>
            </a:r>
            <a:r>
              <a:rPr lang="en-GB" sz="2600" dirty="0" err="1"/>
              <a:t>jedri</a:t>
            </a:r>
            <a:r>
              <a:rPr lang="sl-SI" sz="2600" dirty="0"/>
              <a:t>.</a:t>
            </a:r>
          </a:p>
          <a:p>
            <a:endParaRPr lang="sl-SI" sz="2600" dirty="0"/>
          </a:p>
          <a:p>
            <a:r>
              <a:rPr lang="sl-SI" sz="2600" dirty="0"/>
              <a:t>V</a:t>
            </a:r>
            <a:r>
              <a:rPr lang="en-GB" sz="2600" dirty="0"/>
              <a:t>se</a:t>
            </a:r>
            <a:r>
              <a:rPr lang="sl-SI" sz="2600" dirty="0"/>
              <a:t>,</a:t>
            </a:r>
            <a:r>
              <a:rPr lang="en-GB" sz="2600" dirty="0"/>
              <a:t> </a:t>
            </a:r>
            <a:r>
              <a:rPr lang="en-GB" sz="2600" dirty="0" err="1"/>
              <a:t>kar</a:t>
            </a:r>
            <a:r>
              <a:rPr lang="en-GB" sz="2600" dirty="0"/>
              <a:t> je </a:t>
            </a:r>
            <a:r>
              <a:rPr lang="en-GB" sz="2600" dirty="0" err="1"/>
              <a:t>danes</a:t>
            </a:r>
            <a:r>
              <a:rPr lang="en-GB" sz="2600" dirty="0"/>
              <a:t> </a:t>
            </a:r>
            <a:r>
              <a:rPr lang="en-GB" sz="2600" dirty="0" err="1"/>
              <a:t>živo</a:t>
            </a:r>
            <a:r>
              <a:rPr lang="en-GB" sz="2600" dirty="0"/>
              <a:t> na </a:t>
            </a:r>
            <a:r>
              <a:rPr lang="en-GB" sz="2600" dirty="0" err="1"/>
              <a:t>Zemlji</a:t>
            </a:r>
            <a:r>
              <a:rPr lang="sl-SI" sz="2600" dirty="0"/>
              <a:t>,</a:t>
            </a:r>
            <a:r>
              <a:rPr lang="en-GB" sz="2600" dirty="0"/>
              <a:t> je </a:t>
            </a:r>
            <a:r>
              <a:rPr lang="en-GB" sz="2600" dirty="0" err="1"/>
              <a:t>rezultat</a:t>
            </a:r>
            <a:r>
              <a:rPr lang="en-GB" sz="2600" dirty="0"/>
              <a:t> </a:t>
            </a:r>
            <a:r>
              <a:rPr lang="en-GB" sz="2600" dirty="0" err="1"/>
              <a:t>simbiotske</a:t>
            </a:r>
            <a:r>
              <a:rPr lang="en-GB" sz="2600" dirty="0"/>
              <a:t> </a:t>
            </a:r>
            <a:r>
              <a:rPr lang="en-GB" sz="2600" dirty="0" err="1"/>
              <a:t>združitve</a:t>
            </a:r>
            <a:r>
              <a:rPr lang="en-GB" sz="2600" dirty="0"/>
              <a:t> </a:t>
            </a:r>
            <a:r>
              <a:rPr lang="en-GB" sz="2600" dirty="0" err="1"/>
              <a:t>bakterij</a:t>
            </a:r>
            <a:r>
              <a:rPr lang="en-GB" sz="2600" dirty="0"/>
              <a:t>.</a:t>
            </a:r>
          </a:p>
        </p:txBody>
      </p:sp>
      <p:sp>
        <p:nvSpPr>
          <p:cNvPr id="9" name="PoljeZBesedilom 8">
            <a:extLst>
              <a:ext uri="{FF2B5EF4-FFF2-40B4-BE49-F238E27FC236}">
                <a16:creationId xmlns:a16="http://schemas.microsoft.com/office/drawing/2014/main" id="{35FD9177-CCD0-44BE-BD74-905353D16CC9}"/>
              </a:ext>
            </a:extLst>
          </p:cNvPr>
          <p:cNvSpPr txBox="1"/>
          <p:nvPr/>
        </p:nvSpPr>
        <p:spPr>
          <a:xfrm>
            <a:off x="560930" y="5509960"/>
            <a:ext cx="1107014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5800" b="1" dirty="0">
                <a:solidFill>
                  <a:srgbClr val="FF0000"/>
                </a:solidFill>
              </a:rPr>
              <a:t>Kako je to povezano z akreditacijo?</a:t>
            </a:r>
            <a:endParaRPr lang="en-GB" sz="5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098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>
            <a:extLst>
              <a:ext uri="{FF2B5EF4-FFF2-40B4-BE49-F238E27FC236}">
                <a16:creationId xmlns:a16="http://schemas.microsoft.com/office/drawing/2014/main" id="{54080463-DBD1-4551-B2E6-FEB1F8FF6F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935" y="5319252"/>
            <a:ext cx="2738065" cy="1538748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0152B3A1-B463-48C9-B3F9-37755A9B33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770" y="293480"/>
            <a:ext cx="1041079" cy="1151864"/>
          </a:xfrm>
          <a:prstGeom prst="rect">
            <a:avLst/>
          </a:prstGeom>
        </p:spPr>
      </p:pic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D5A92BDA-0B89-4941-8434-E6663F9F3B8E}"/>
              </a:ext>
            </a:extLst>
          </p:cNvPr>
          <p:cNvSpPr txBox="1"/>
          <p:nvPr/>
        </p:nvSpPr>
        <p:spPr>
          <a:xfrm>
            <a:off x="730264" y="563347"/>
            <a:ext cx="87236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400" b="1" dirty="0">
                <a:solidFill>
                  <a:schemeClr val="accent1">
                    <a:lumMod val="75000"/>
                  </a:schemeClr>
                </a:solidFill>
              </a:rPr>
              <a:t>Akreditacija in sodelovanje</a:t>
            </a:r>
            <a:endParaRPr lang="en-GB" sz="4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PoljeZBesedilom 10">
            <a:extLst>
              <a:ext uri="{FF2B5EF4-FFF2-40B4-BE49-F238E27FC236}">
                <a16:creationId xmlns:a16="http://schemas.microsoft.com/office/drawing/2014/main" id="{ACAF35FE-CE01-4FA8-87FB-CA7D69B72047}"/>
              </a:ext>
            </a:extLst>
          </p:cNvPr>
          <p:cNvSpPr txBox="1"/>
          <p:nvPr/>
        </p:nvSpPr>
        <p:spPr>
          <a:xfrm>
            <a:off x="840658" y="1628907"/>
            <a:ext cx="10510684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dirty="0">
                <a:solidFill>
                  <a:schemeClr val="accent6"/>
                </a:solidFill>
              </a:rPr>
              <a:t>Pomembno je:</a:t>
            </a:r>
          </a:p>
          <a:p>
            <a:pPr marL="457200" indent="-11113">
              <a:buFont typeface="Wingdings" panose="05000000000000000000" pitchFamily="2" charset="2"/>
              <a:buChar char="§"/>
            </a:pPr>
            <a:r>
              <a:rPr lang="sl-SI" sz="2800" b="1" dirty="0">
                <a:solidFill>
                  <a:srgbClr val="00B0F0"/>
                </a:solidFill>
              </a:rPr>
              <a:t>	Sodelovanje med akreditacijskimi organi v Evropi in na svetu</a:t>
            </a:r>
          </a:p>
          <a:p>
            <a:pPr marL="457200" indent="-11113">
              <a:buFont typeface="Wingdings" panose="05000000000000000000" pitchFamily="2" charset="2"/>
              <a:buChar char="§"/>
            </a:pPr>
            <a:r>
              <a:rPr lang="sl-SI" sz="2800" b="1" dirty="0">
                <a:solidFill>
                  <a:srgbClr val="00B0F0"/>
                </a:solidFill>
              </a:rPr>
              <a:t>	Sodelovanje z vsemi zainteresiranimi stranmi za akreditacijo:</a:t>
            </a:r>
          </a:p>
          <a:p>
            <a:pPr marL="1617663" indent="-457200" defTabSz="598488">
              <a:buFont typeface="Calibri" panose="020F0502020204030204" pitchFamily="34" charset="0"/>
              <a:buChar char="−"/>
              <a:tabLst>
                <a:tab pos="1793875" algn="l"/>
              </a:tabLst>
            </a:pPr>
            <a:r>
              <a:rPr lang="sl-SI" sz="2800" dirty="0">
                <a:solidFill>
                  <a:srgbClr val="00B0F0"/>
                </a:solidFill>
              </a:rPr>
              <a:t>		Sodelovanje z OUS</a:t>
            </a:r>
          </a:p>
          <a:p>
            <a:pPr marL="1617663" indent="-457200" defTabSz="598488">
              <a:buFont typeface="Calibri" panose="020F0502020204030204" pitchFamily="34" charset="0"/>
              <a:buChar char="−"/>
              <a:tabLst>
                <a:tab pos="1793875" algn="l"/>
              </a:tabLst>
            </a:pPr>
            <a:r>
              <a:rPr lang="sl-SI" sz="2800" dirty="0">
                <a:solidFill>
                  <a:srgbClr val="00B0F0"/>
                </a:solidFill>
              </a:rPr>
              <a:t>		Sodelovanje z regulatorji</a:t>
            </a:r>
          </a:p>
          <a:p>
            <a:pPr marL="1617663" indent="-457200" defTabSz="598488">
              <a:buFont typeface="Calibri" panose="020F0502020204030204" pitchFamily="34" charset="0"/>
              <a:buChar char="−"/>
              <a:tabLst>
                <a:tab pos="1793875" algn="l"/>
              </a:tabLst>
            </a:pPr>
            <a:r>
              <a:rPr lang="sl-SI" sz="2800" dirty="0">
                <a:solidFill>
                  <a:srgbClr val="00B0F0"/>
                </a:solidFill>
              </a:rPr>
              <a:t>		Sodelovanje z industrijo</a:t>
            </a:r>
          </a:p>
          <a:p>
            <a:pPr marL="1617663" indent="-457200" defTabSz="598488">
              <a:buFont typeface="Calibri" panose="020F0502020204030204" pitchFamily="34" charset="0"/>
              <a:buChar char="−"/>
              <a:tabLst>
                <a:tab pos="1793875" algn="l"/>
              </a:tabLst>
            </a:pPr>
            <a:r>
              <a:rPr lang="sl-SI" sz="2800" dirty="0">
                <a:solidFill>
                  <a:srgbClr val="00B0F0"/>
                </a:solidFill>
              </a:rPr>
              <a:t>		Sodelovanje z končnimi uporabniki</a:t>
            </a:r>
          </a:p>
          <a:p>
            <a:endParaRPr lang="sl-SI" sz="2800" b="1" dirty="0"/>
          </a:p>
          <a:p>
            <a:r>
              <a:rPr lang="sl-SI" sz="2800" b="1" dirty="0">
                <a:solidFill>
                  <a:schemeClr val="accent2"/>
                </a:solidFill>
              </a:rPr>
              <a:t>Sodelovanje ljudi na Zemlji na vseh področjih ustvarja boljše pogoje, boljši svet in prispeva k enakomernemu trajnostnemu razvoju sveta.</a:t>
            </a:r>
            <a:endParaRPr lang="en-GB" sz="28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734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>
            <a:extLst>
              <a:ext uri="{FF2B5EF4-FFF2-40B4-BE49-F238E27FC236}">
                <a16:creationId xmlns:a16="http://schemas.microsoft.com/office/drawing/2014/main" id="{54080463-DBD1-4551-B2E6-FEB1F8FF6F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935" y="5319252"/>
            <a:ext cx="2738065" cy="1538748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0152B3A1-B463-48C9-B3F9-37755A9B33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770" y="293480"/>
            <a:ext cx="1041079" cy="1151864"/>
          </a:xfrm>
          <a:prstGeom prst="rect">
            <a:avLst/>
          </a:prstGeom>
        </p:spPr>
      </p:pic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D5A92BDA-0B89-4941-8434-E6663F9F3B8E}"/>
              </a:ext>
            </a:extLst>
          </p:cNvPr>
          <p:cNvSpPr txBox="1"/>
          <p:nvPr/>
        </p:nvSpPr>
        <p:spPr>
          <a:xfrm>
            <a:off x="730263" y="563347"/>
            <a:ext cx="979112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800" b="1" dirty="0">
                <a:solidFill>
                  <a:schemeClr val="accent1">
                    <a:lumMod val="75000"/>
                  </a:schemeClr>
                </a:solidFill>
              </a:rPr>
              <a:t>Sodelovanje med akreditacijskimi organi</a:t>
            </a:r>
            <a:endParaRPr lang="en-GB" sz="3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Pravokotnik 3">
            <a:extLst>
              <a:ext uri="{FF2B5EF4-FFF2-40B4-BE49-F238E27FC236}">
                <a16:creationId xmlns:a16="http://schemas.microsoft.com/office/drawing/2014/main" id="{7933196A-C8FA-457F-874B-5000DE1F4E39}"/>
              </a:ext>
            </a:extLst>
          </p:cNvPr>
          <p:cNvSpPr/>
          <p:nvPr/>
        </p:nvSpPr>
        <p:spPr>
          <a:xfrm>
            <a:off x="730263" y="2090172"/>
            <a:ext cx="979112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EA-2/13</a:t>
            </a:r>
            <a:r>
              <a:rPr lang="sl-SI" sz="2000" b="1" dirty="0"/>
              <a:t>: 2019 </a:t>
            </a:r>
            <a:r>
              <a:rPr lang="en-US" dirty="0"/>
              <a:t>Cross Border Accreditation Policy and Procedure for Cross Border Cooperation between EA Members </a:t>
            </a:r>
            <a:endParaRPr lang="sl-SI" dirty="0"/>
          </a:p>
          <a:p>
            <a:endParaRPr lang="sl-SI" dirty="0"/>
          </a:p>
          <a:p>
            <a:r>
              <a:rPr lang="en-US" sz="2000" b="1" dirty="0"/>
              <a:t>ILAC G21:09/2012 </a:t>
            </a:r>
            <a:r>
              <a:rPr lang="en-US" dirty="0"/>
              <a:t>Cross Frontier Accreditation - Principles for Cooperation – under revision</a:t>
            </a:r>
            <a:endParaRPr lang="sl-SI" dirty="0"/>
          </a:p>
          <a:p>
            <a:endParaRPr lang="sl-SI" dirty="0"/>
          </a:p>
          <a:p>
            <a:r>
              <a:rPr lang="sl-SI" sz="2000" b="1" dirty="0"/>
              <a:t>I</a:t>
            </a:r>
            <a:r>
              <a:rPr lang="en-US" sz="2000" b="1" dirty="0"/>
              <a:t>AF ML 1</a:t>
            </a:r>
            <a:r>
              <a:rPr lang="sl-SI" sz="2000" b="1" dirty="0"/>
              <a:t>2</a:t>
            </a:r>
            <a:r>
              <a:rPr lang="en-US" sz="2000" b="1" dirty="0"/>
              <a:t>:201</a:t>
            </a:r>
            <a:r>
              <a:rPr lang="sl-SI" sz="2000" b="1" dirty="0"/>
              <a:t>3 </a:t>
            </a:r>
            <a:r>
              <a:rPr lang="en-US" dirty="0"/>
              <a:t>IAF Mandatory Document for Assessment of Certification Activities for Cross Frontier Accreditation</a:t>
            </a:r>
            <a:endParaRPr lang="sl-SI" dirty="0"/>
          </a:p>
          <a:p>
            <a:endParaRPr lang="sl-SI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307487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Related image">
            <a:extLst>
              <a:ext uri="{FF2B5EF4-FFF2-40B4-BE49-F238E27FC236}">
                <a16:creationId xmlns:a16="http://schemas.microsoft.com/office/drawing/2014/main" id="{744EBA9C-6E8A-4431-A2CC-E28A7C725B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31688">
            <a:off x="4792396" y="2142879"/>
            <a:ext cx="2592211" cy="2531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54080463-DBD1-4551-B2E6-FEB1F8FF6F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935" y="5319252"/>
            <a:ext cx="2738065" cy="1538748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0152B3A1-B463-48C9-B3F9-37755A9B33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770" y="293480"/>
            <a:ext cx="1041079" cy="1151864"/>
          </a:xfrm>
          <a:prstGeom prst="rect">
            <a:avLst/>
          </a:prstGeom>
        </p:spPr>
      </p:pic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D5A92BDA-0B89-4941-8434-E6663F9F3B8E}"/>
              </a:ext>
            </a:extLst>
          </p:cNvPr>
          <p:cNvSpPr txBox="1"/>
          <p:nvPr/>
        </p:nvSpPr>
        <p:spPr>
          <a:xfrm>
            <a:off x="730264" y="563347"/>
            <a:ext cx="872367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400" b="1" dirty="0">
                <a:solidFill>
                  <a:schemeClr val="accent1">
                    <a:lumMod val="75000"/>
                  </a:schemeClr>
                </a:solidFill>
              </a:rPr>
              <a:t>Od linearne gospodarske rasti do trajnostnega razvoja</a:t>
            </a:r>
            <a:endParaRPr lang="en-GB" sz="4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2" name="Picture 7">
            <a:extLst>
              <a:ext uri="{FF2B5EF4-FFF2-40B4-BE49-F238E27FC236}">
                <a16:creationId xmlns:a16="http://schemas.microsoft.com/office/drawing/2014/main" id="{F6D3BBEA-428C-491C-8D74-8809E846B0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977" y="2055053"/>
            <a:ext cx="3409137" cy="3369496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Slika 12" descr="Image result for 4.0">
            <a:extLst>
              <a:ext uri="{FF2B5EF4-FFF2-40B4-BE49-F238E27FC236}">
                <a16:creationId xmlns:a16="http://schemas.microsoft.com/office/drawing/2014/main" id="{88F20C4D-3400-4E64-84CC-35FDA3481560}"/>
              </a:ext>
            </a:extLst>
          </p:cNvPr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92" t="19833" r="5105" b="24875"/>
          <a:stretch/>
        </p:blipFill>
        <p:spPr bwMode="auto">
          <a:xfrm>
            <a:off x="7059336" y="3170798"/>
            <a:ext cx="3382778" cy="11189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Krog: prazno 1">
            <a:extLst>
              <a:ext uri="{FF2B5EF4-FFF2-40B4-BE49-F238E27FC236}">
                <a16:creationId xmlns:a16="http://schemas.microsoft.com/office/drawing/2014/main" id="{59955021-F94B-4995-8E3E-5A3FB820AF39}"/>
              </a:ext>
            </a:extLst>
          </p:cNvPr>
          <p:cNvSpPr/>
          <p:nvPr/>
        </p:nvSpPr>
        <p:spPr>
          <a:xfrm>
            <a:off x="6445956" y="1408176"/>
            <a:ext cx="4583288" cy="4643235"/>
          </a:xfrm>
          <a:prstGeom prst="donut">
            <a:avLst>
              <a:gd name="adj" fmla="val 13458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  <p:sp>
        <p:nvSpPr>
          <p:cNvPr id="4" name="Puščica: gor 3">
            <a:extLst>
              <a:ext uri="{FF2B5EF4-FFF2-40B4-BE49-F238E27FC236}">
                <a16:creationId xmlns:a16="http://schemas.microsoft.com/office/drawing/2014/main" id="{A44E6DAF-90FB-492E-8850-BA3EC2EC4192}"/>
              </a:ext>
            </a:extLst>
          </p:cNvPr>
          <p:cNvSpPr/>
          <p:nvPr/>
        </p:nvSpPr>
        <p:spPr>
          <a:xfrm rot="3559472">
            <a:off x="4031705" y="-490978"/>
            <a:ext cx="1237935" cy="8664759"/>
          </a:xfrm>
          <a:prstGeom prst="up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1" name="Puščica: desno 10">
            <a:extLst>
              <a:ext uri="{FF2B5EF4-FFF2-40B4-BE49-F238E27FC236}">
                <a16:creationId xmlns:a16="http://schemas.microsoft.com/office/drawing/2014/main" id="{B37B9090-7CB9-4E8A-A045-19E78721D537}"/>
              </a:ext>
            </a:extLst>
          </p:cNvPr>
          <p:cNvSpPr/>
          <p:nvPr/>
        </p:nvSpPr>
        <p:spPr>
          <a:xfrm rot="3306631">
            <a:off x="10141541" y="2080207"/>
            <a:ext cx="630871" cy="1265181"/>
          </a:xfrm>
          <a:prstGeom prst="rightArrow">
            <a:avLst/>
          </a:prstGeom>
          <a:solidFill>
            <a:schemeClr val="accent6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4" name="Puščica: desno 13">
            <a:extLst>
              <a:ext uri="{FF2B5EF4-FFF2-40B4-BE49-F238E27FC236}">
                <a16:creationId xmlns:a16="http://schemas.microsoft.com/office/drawing/2014/main" id="{1AE5BF02-2AD7-4A80-8F4F-A103C8AD8404}"/>
              </a:ext>
            </a:extLst>
          </p:cNvPr>
          <p:cNvSpPr/>
          <p:nvPr/>
        </p:nvSpPr>
        <p:spPr>
          <a:xfrm rot="14839390">
            <a:off x="6556628" y="3758789"/>
            <a:ext cx="630871" cy="1265181"/>
          </a:xfrm>
          <a:prstGeom prst="rightArrow">
            <a:avLst/>
          </a:prstGeom>
          <a:solidFill>
            <a:schemeClr val="accent6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5" name="Puščica: desno 14">
            <a:extLst>
              <a:ext uri="{FF2B5EF4-FFF2-40B4-BE49-F238E27FC236}">
                <a16:creationId xmlns:a16="http://schemas.microsoft.com/office/drawing/2014/main" id="{154FD926-2B94-4AF6-99A8-E354525EC15D}"/>
              </a:ext>
            </a:extLst>
          </p:cNvPr>
          <p:cNvSpPr/>
          <p:nvPr/>
        </p:nvSpPr>
        <p:spPr>
          <a:xfrm rot="9102943">
            <a:off x="9138500" y="5025719"/>
            <a:ext cx="630871" cy="1265181"/>
          </a:xfrm>
          <a:prstGeom prst="rightArrow">
            <a:avLst/>
          </a:prstGeom>
          <a:solidFill>
            <a:schemeClr val="accent6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6" name="TextBox 29">
            <a:extLst>
              <a:ext uri="{FF2B5EF4-FFF2-40B4-BE49-F238E27FC236}">
                <a16:creationId xmlns:a16="http://schemas.microsoft.com/office/drawing/2014/main" id="{6F594C38-8C38-4089-934E-71A25466864F}"/>
              </a:ext>
            </a:extLst>
          </p:cNvPr>
          <p:cNvSpPr txBox="1"/>
          <p:nvPr/>
        </p:nvSpPr>
        <p:spPr>
          <a:xfrm rot="19772902">
            <a:off x="608036" y="3619250"/>
            <a:ext cx="492339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000" b="1" dirty="0">
                <a:solidFill>
                  <a:schemeClr val="accent2"/>
                </a:solidFill>
              </a:rPr>
              <a:t>LINEARNA EKONOMSKA RAST</a:t>
            </a:r>
            <a:endParaRPr lang="en-US" sz="3000" b="1" dirty="0">
              <a:solidFill>
                <a:schemeClr val="accent2"/>
              </a:solidFill>
            </a:endParaRPr>
          </a:p>
        </p:txBody>
      </p:sp>
      <p:sp>
        <p:nvSpPr>
          <p:cNvPr id="17" name="TextBox 32">
            <a:extLst>
              <a:ext uri="{FF2B5EF4-FFF2-40B4-BE49-F238E27FC236}">
                <a16:creationId xmlns:a16="http://schemas.microsoft.com/office/drawing/2014/main" id="{949D93F8-92C0-4877-96DC-1967B2775494}"/>
              </a:ext>
            </a:extLst>
          </p:cNvPr>
          <p:cNvSpPr txBox="1"/>
          <p:nvPr/>
        </p:nvSpPr>
        <p:spPr>
          <a:xfrm rot="3362091">
            <a:off x="7177646" y="1296277"/>
            <a:ext cx="4726733" cy="3749041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/>
            <a:r>
              <a:rPr lang="sl-SI" sz="3200" b="1" dirty="0">
                <a:solidFill>
                  <a:srgbClr val="0070C0"/>
                </a:solidFill>
              </a:rPr>
              <a:t>TRAJNOSTNI RAZVOJ</a:t>
            </a:r>
            <a:endParaRPr lang="en-US" sz="3200" b="1" dirty="0">
              <a:solidFill>
                <a:srgbClr val="0070C0"/>
              </a:solidFill>
            </a:endParaRPr>
          </a:p>
        </p:txBody>
      </p:sp>
      <p:pic>
        <p:nvPicPr>
          <p:cNvPr id="19" name="Slika 18" descr="Slika, ki vsebuje besede risba&#10;&#10;Opis je samodejno ustvarjen">
            <a:extLst>
              <a:ext uri="{FF2B5EF4-FFF2-40B4-BE49-F238E27FC236}">
                <a16:creationId xmlns:a16="http://schemas.microsoft.com/office/drawing/2014/main" id="{7FCDC5DB-65D8-47E7-9C42-392408A6BFA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570" y="5632357"/>
            <a:ext cx="677091" cy="682781"/>
          </a:xfrm>
          <a:prstGeom prst="rect">
            <a:avLst/>
          </a:prstGeom>
        </p:spPr>
      </p:pic>
      <p:pic>
        <p:nvPicPr>
          <p:cNvPr id="21" name="Slika 20" descr="Slika, ki vsebuje besede risba&#10;&#10;Opis je samodejno ustvarjen">
            <a:extLst>
              <a:ext uri="{FF2B5EF4-FFF2-40B4-BE49-F238E27FC236}">
                <a16:creationId xmlns:a16="http://schemas.microsoft.com/office/drawing/2014/main" id="{D8C38FF2-42C2-4DF4-A994-9E473B19068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671" y="4915391"/>
            <a:ext cx="1367768" cy="1379262"/>
          </a:xfrm>
          <a:prstGeom prst="rect">
            <a:avLst/>
          </a:prstGeom>
        </p:spPr>
      </p:pic>
      <p:sp>
        <p:nvSpPr>
          <p:cNvPr id="24" name="Pravokotnik 23">
            <a:extLst>
              <a:ext uri="{FF2B5EF4-FFF2-40B4-BE49-F238E27FC236}">
                <a16:creationId xmlns:a16="http://schemas.microsoft.com/office/drawing/2014/main" id="{91DD974A-CCB9-497B-8D4D-663F67D3F4AB}"/>
              </a:ext>
            </a:extLst>
          </p:cNvPr>
          <p:cNvSpPr/>
          <p:nvPr/>
        </p:nvSpPr>
        <p:spPr>
          <a:xfrm>
            <a:off x="7577362" y="3541785"/>
            <a:ext cx="1598596" cy="369332"/>
          </a:xfrm>
          <a:prstGeom prst="rect">
            <a:avLst/>
          </a:prstGeom>
          <a:solidFill>
            <a:srgbClr val="1E345C"/>
          </a:solidFill>
        </p:spPr>
        <p:txBody>
          <a:bodyPr wrap="square">
            <a:spAutoFit/>
          </a:bodyPr>
          <a:lstStyle/>
          <a:p>
            <a:pPr algn="ctr"/>
            <a:r>
              <a:rPr lang="sl-SI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INDUSTRIJA 4 .</a:t>
            </a:r>
          </a:p>
        </p:txBody>
      </p:sp>
    </p:spTree>
    <p:extLst>
      <p:ext uri="{BB962C8B-B14F-4D97-AF65-F5344CB8AC3E}">
        <p14:creationId xmlns:p14="http://schemas.microsoft.com/office/powerpoint/2010/main" val="1932652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>
            <a:extLst>
              <a:ext uri="{FF2B5EF4-FFF2-40B4-BE49-F238E27FC236}">
                <a16:creationId xmlns:a16="http://schemas.microsoft.com/office/drawing/2014/main" id="{54080463-DBD1-4551-B2E6-FEB1F8FF6F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935" y="5319252"/>
            <a:ext cx="2738065" cy="1538748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0152B3A1-B463-48C9-B3F9-37755A9B33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770" y="293480"/>
            <a:ext cx="1041079" cy="1151864"/>
          </a:xfrm>
          <a:prstGeom prst="rect">
            <a:avLst/>
          </a:prstGeom>
        </p:spPr>
      </p:pic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D5A92BDA-0B89-4941-8434-E6663F9F3B8E}"/>
              </a:ext>
            </a:extLst>
          </p:cNvPr>
          <p:cNvSpPr txBox="1"/>
          <p:nvPr/>
        </p:nvSpPr>
        <p:spPr>
          <a:xfrm>
            <a:off x="730263" y="563347"/>
            <a:ext cx="991427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chemeClr val="accent1">
                    <a:lumMod val="75000"/>
                  </a:schemeClr>
                </a:solidFill>
              </a:rPr>
              <a:t>Industri</a:t>
            </a:r>
            <a:r>
              <a:rPr lang="sl-SI" sz="4400" b="1" dirty="0">
                <a:solidFill>
                  <a:schemeClr val="accent1">
                    <a:lumMod val="75000"/>
                  </a:schemeClr>
                </a:solidFill>
              </a:rPr>
              <a:t>ja</a:t>
            </a:r>
            <a:r>
              <a:rPr lang="en-US" sz="4400" b="1" dirty="0">
                <a:solidFill>
                  <a:schemeClr val="accent1">
                    <a:lumMod val="75000"/>
                  </a:schemeClr>
                </a:solidFill>
              </a:rPr>
              <a:t> 4.0, </a:t>
            </a:r>
            <a:r>
              <a:rPr lang="en-US" sz="4400" b="1" dirty="0" err="1">
                <a:solidFill>
                  <a:schemeClr val="accent1">
                    <a:lumMod val="75000"/>
                  </a:schemeClr>
                </a:solidFill>
              </a:rPr>
              <a:t>tehnološka</a:t>
            </a:r>
            <a:r>
              <a:rPr lang="en-US" sz="4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accent1">
                    <a:lumMod val="75000"/>
                  </a:schemeClr>
                </a:solidFill>
              </a:rPr>
              <a:t>preobrazba</a:t>
            </a:r>
            <a:r>
              <a:rPr lang="en-US" sz="4400" b="1" dirty="0">
                <a:solidFill>
                  <a:schemeClr val="accent1">
                    <a:lumMod val="75000"/>
                  </a:schemeClr>
                </a:solidFill>
              </a:rPr>
              <a:t> in </a:t>
            </a:r>
            <a:r>
              <a:rPr lang="en-US" sz="4400" b="1" dirty="0" err="1">
                <a:solidFill>
                  <a:schemeClr val="accent1">
                    <a:lumMod val="75000"/>
                  </a:schemeClr>
                </a:solidFill>
              </a:rPr>
              <a:t>kakovostna</a:t>
            </a:r>
            <a:r>
              <a:rPr lang="en-US" sz="4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accent1">
                    <a:lumMod val="75000"/>
                  </a:schemeClr>
                </a:solidFill>
              </a:rPr>
              <a:t>infrastruktura</a:t>
            </a:r>
            <a:r>
              <a:rPr lang="sl-SI" sz="4400" b="1" dirty="0">
                <a:solidFill>
                  <a:schemeClr val="accent1">
                    <a:lumMod val="75000"/>
                  </a:schemeClr>
                </a:solidFill>
              </a:rPr>
              <a:t> (KI)</a:t>
            </a:r>
            <a:r>
              <a:rPr lang="en-US" sz="4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accent1">
                    <a:lumMod val="75000"/>
                  </a:schemeClr>
                </a:solidFill>
              </a:rPr>
              <a:t>prihodnosti</a:t>
            </a:r>
            <a:endParaRPr lang="en-GB" sz="4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Pravokotnik 1">
            <a:extLst>
              <a:ext uri="{FF2B5EF4-FFF2-40B4-BE49-F238E27FC236}">
                <a16:creationId xmlns:a16="http://schemas.microsoft.com/office/drawing/2014/main" id="{92FBF4B0-8642-48F5-879C-D7B1A4294318}"/>
              </a:ext>
            </a:extLst>
          </p:cNvPr>
          <p:cNvSpPr/>
          <p:nvPr/>
        </p:nvSpPr>
        <p:spPr>
          <a:xfrm>
            <a:off x="890015" y="2179749"/>
            <a:ext cx="655317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000" b="1" dirty="0">
                <a:latin typeface="Calibri" panose="020F0502020204030204" pitchFamily="34" charset="0"/>
                <a:cs typeface="Calibri" panose="020F0502020204030204" pitchFamily="34" charset="0"/>
              </a:rPr>
              <a:t>Tehnološka preobrazba </a:t>
            </a:r>
            <a:r>
              <a:rPr lang="sl-SI" sz="2000" dirty="0">
                <a:latin typeface="Calibri" panose="020F0502020204030204" pitchFamily="34" charset="0"/>
                <a:cs typeface="Calibri" panose="020F0502020204030204" pitchFamily="34" charset="0"/>
              </a:rPr>
              <a:t>zahteva korenite spremembe v gospodarskih dejavnostih, družbenih praksah in človekovem vedenju.</a:t>
            </a:r>
          </a:p>
          <a:p>
            <a:br>
              <a:rPr lang="sl-SI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l-SI" sz="2000" b="1" dirty="0">
                <a:latin typeface="Calibri" panose="020F0502020204030204" pitchFamily="34" charset="0"/>
                <a:cs typeface="Calibri" panose="020F0502020204030204" pitchFamily="34" charset="0"/>
              </a:rPr>
              <a:t>Inštitucije KI </a:t>
            </a:r>
            <a:r>
              <a:rPr lang="sl-SI" sz="2000" dirty="0">
                <a:latin typeface="Calibri" panose="020F0502020204030204" pitchFamily="34" charset="0"/>
                <a:cs typeface="Calibri" panose="020F0502020204030204" pitchFamily="34" charset="0"/>
              </a:rPr>
              <a:t>je treba okrepiti in razširiti, da bodo lahko služile novi paradigmi, ob upoštevanju novih tehnologij.</a:t>
            </a:r>
          </a:p>
          <a:p>
            <a:br>
              <a:rPr lang="sl-SI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l-SI" sz="2000" dirty="0">
                <a:latin typeface="Calibri" panose="020F0502020204030204" pitchFamily="34" charset="0"/>
                <a:cs typeface="Calibri" panose="020F0502020204030204" pitchFamily="34" charset="0"/>
              </a:rPr>
              <a:t>Vzpostavitev ustrezne politike kakovosti in uporaba sistema kakovosti lahko državam pomaga pri </a:t>
            </a:r>
            <a:r>
              <a:rPr lang="sl-SI" sz="2000" b="1" dirty="0">
                <a:latin typeface="Calibri" panose="020F0502020204030204" pitchFamily="34" charset="0"/>
                <a:cs typeface="Calibri" panose="020F0502020204030204" pitchFamily="34" charset="0"/>
              </a:rPr>
              <a:t>doseganju te potrebne spremembe.</a:t>
            </a:r>
          </a:p>
          <a:p>
            <a:br>
              <a:rPr lang="sl-SI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l-SI" sz="2000" dirty="0">
                <a:latin typeface="Calibri" panose="020F0502020204030204" pitchFamily="34" charset="0"/>
                <a:cs typeface="Calibri" panose="020F0502020204030204" pitchFamily="34" charset="0"/>
              </a:rPr>
              <a:t>Graditi blaginjo s spodbujanjem </a:t>
            </a:r>
            <a:r>
              <a:rPr lang="sl-SI" sz="2000" b="1" dirty="0">
                <a:latin typeface="Calibri" panose="020F0502020204030204" pitchFamily="34" charset="0"/>
                <a:cs typeface="Calibri" panose="020F0502020204030204" pitchFamily="34" charset="0"/>
              </a:rPr>
              <a:t>trajnostnega razvoja</a:t>
            </a:r>
            <a:r>
              <a:rPr lang="sl-SI" sz="2000" dirty="0">
                <a:latin typeface="Calibri" panose="020F0502020204030204" pitchFamily="34" charset="0"/>
                <a:cs typeface="Calibri" panose="020F0502020204030204" pitchFamily="34" charset="0"/>
              </a:rPr>
              <a:t>, zaščititi planet z zagotavljanjem </a:t>
            </a:r>
            <a:r>
              <a:rPr lang="sl-SI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okoljske</a:t>
            </a:r>
            <a:r>
              <a:rPr lang="sl-SI" sz="2000" dirty="0">
                <a:latin typeface="Calibri" panose="020F0502020204030204" pitchFamily="34" charset="0"/>
                <a:cs typeface="Calibri" panose="020F0502020204030204" pitchFamily="34" charset="0"/>
              </a:rPr>
              <a:t> trajnosti in uravnavati družbeno blaginjo ter s tem zadovoljiti potrebe ljudi.</a:t>
            </a:r>
          </a:p>
        </p:txBody>
      </p:sp>
      <p:sp>
        <p:nvSpPr>
          <p:cNvPr id="3" name="Pravokotnik 2">
            <a:extLst>
              <a:ext uri="{FF2B5EF4-FFF2-40B4-BE49-F238E27FC236}">
                <a16:creationId xmlns:a16="http://schemas.microsoft.com/office/drawing/2014/main" id="{0EECD349-012C-49E6-9B94-D22E8AC3BF5D}"/>
              </a:ext>
            </a:extLst>
          </p:cNvPr>
          <p:cNvSpPr/>
          <p:nvPr/>
        </p:nvSpPr>
        <p:spPr>
          <a:xfrm>
            <a:off x="8040131" y="2179749"/>
            <a:ext cx="3554929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400" b="1" dirty="0">
                <a:solidFill>
                  <a:schemeClr val="accent1"/>
                </a:solidFill>
              </a:rPr>
              <a:t>NOVA PARADIGMA</a:t>
            </a:r>
            <a:br>
              <a:rPr lang="sl-SI" sz="2400" b="1" dirty="0">
                <a:solidFill>
                  <a:schemeClr val="accent1"/>
                </a:solidFill>
              </a:rPr>
            </a:br>
            <a:br>
              <a:rPr lang="sl-SI" sz="1400" b="1" dirty="0">
                <a:solidFill>
                  <a:schemeClr val="accent1"/>
                </a:solidFill>
              </a:rPr>
            </a:br>
            <a:endParaRPr lang="sl-SI" sz="1400" b="1" dirty="0">
              <a:solidFill>
                <a:schemeClr val="accent1"/>
              </a:solidFill>
            </a:endParaRPr>
          </a:p>
          <a:p>
            <a:endParaRPr lang="sl-SI" sz="2200" b="1" dirty="0">
              <a:solidFill>
                <a:schemeClr val="accent1"/>
              </a:solidFill>
            </a:endParaRPr>
          </a:p>
          <a:p>
            <a:r>
              <a:rPr lang="sl-SI" sz="2400" b="1" dirty="0">
                <a:solidFill>
                  <a:schemeClr val="accent1"/>
                </a:solidFill>
              </a:rPr>
              <a:t>NOVA KI</a:t>
            </a:r>
            <a:br>
              <a:rPr lang="sl-SI" sz="2400" b="1" dirty="0">
                <a:solidFill>
                  <a:schemeClr val="accent1"/>
                </a:solidFill>
              </a:rPr>
            </a:br>
            <a:br>
              <a:rPr lang="sl-SI" sz="2500" b="1" dirty="0">
                <a:solidFill>
                  <a:schemeClr val="accent1"/>
                </a:solidFill>
              </a:rPr>
            </a:br>
            <a:endParaRPr lang="sl-SI" sz="2500" b="1" dirty="0">
              <a:solidFill>
                <a:schemeClr val="accent1"/>
              </a:solidFill>
            </a:endParaRPr>
          </a:p>
          <a:p>
            <a:r>
              <a:rPr lang="sl-SI" sz="2400" b="1" dirty="0">
                <a:solidFill>
                  <a:schemeClr val="accent1"/>
                </a:solidFill>
              </a:rPr>
              <a:t>SPREMEMBA</a:t>
            </a:r>
            <a:br>
              <a:rPr lang="sl-SI" sz="2400" b="1" dirty="0">
                <a:solidFill>
                  <a:schemeClr val="accent1"/>
                </a:solidFill>
              </a:rPr>
            </a:br>
            <a:br>
              <a:rPr lang="sl-SI" sz="2000" b="1" dirty="0">
                <a:solidFill>
                  <a:schemeClr val="accent1"/>
                </a:solidFill>
              </a:rPr>
            </a:br>
            <a:br>
              <a:rPr lang="sl-SI" sz="3000" b="1" dirty="0">
                <a:solidFill>
                  <a:schemeClr val="accent1"/>
                </a:solidFill>
              </a:rPr>
            </a:br>
            <a:r>
              <a:rPr lang="sl-SI" sz="2400" b="1" dirty="0">
                <a:solidFill>
                  <a:schemeClr val="accent1"/>
                </a:solidFill>
              </a:rPr>
              <a:t>LJUDJE, PLANET, BLAGINJA</a:t>
            </a:r>
          </a:p>
        </p:txBody>
      </p:sp>
      <p:cxnSp>
        <p:nvCxnSpPr>
          <p:cNvPr id="6" name="Raven povezovalnik 5">
            <a:extLst>
              <a:ext uri="{FF2B5EF4-FFF2-40B4-BE49-F238E27FC236}">
                <a16:creationId xmlns:a16="http://schemas.microsoft.com/office/drawing/2014/main" id="{38831436-BFA5-4B6A-AE38-5162A280950E}"/>
              </a:ext>
            </a:extLst>
          </p:cNvPr>
          <p:cNvCxnSpPr/>
          <p:nvPr/>
        </p:nvCxnSpPr>
        <p:spPr>
          <a:xfrm>
            <a:off x="7631254" y="2179749"/>
            <a:ext cx="0" cy="880443"/>
          </a:xfrm>
          <a:prstGeom prst="line">
            <a:avLst/>
          </a:prstGeom>
          <a:ln w="1143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ven povezovalnik 11">
            <a:extLst>
              <a:ext uri="{FF2B5EF4-FFF2-40B4-BE49-F238E27FC236}">
                <a16:creationId xmlns:a16="http://schemas.microsoft.com/office/drawing/2014/main" id="{DE829A31-FA65-48EB-97FF-E56005AECA6D}"/>
              </a:ext>
            </a:extLst>
          </p:cNvPr>
          <p:cNvCxnSpPr/>
          <p:nvPr/>
        </p:nvCxnSpPr>
        <p:spPr>
          <a:xfrm>
            <a:off x="7619529" y="3173397"/>
            <a:ext cx="0" cy="880443"/>
          </a:xfrm>
          <a:prstGeom prst="line">
            <a:avLst/>
          </a:prstGeom>
          <a:ln w="114300">
            <a:solidFill>
              <a:srgbClr val="33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ven povezovalnik 12">
            <a:extLst>
              <a:ext uri="{FF2B5EF4-FFF2-40B4-BE49-F238E27FC236}">
                <a16:creationId xmlns:a16="http://schemas.microsoft.com/office/drawing/2014/main" id="{C63B31F4-5DA8-4CDF-8AAD-CE863DC935DF}"/>
              </a:ext>
            </a:extLst>
          </p:cNvPr>
          <p:cNvCxnSpPr/>
          <p:nvPr/>
        </p:nvCxnSpPr>
        <p:spPr>
          <a:xfrm>
            <a:off x="7596083" y="4191429"/>
            <a:ext cx="0" cy="880443"/>
          </a:xfrm>
          <a:prstGeom prst="line">
            <a:avLst/>
          </a:prstGeom>
          <a:ln w="114300">
            <a:solidFill>
              <a:srgbClr val="FF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aven povezovalnik 13">
            <a:extLst>
              <a:ext uri="{FF2B5EF4-FFF2-40B4-BE49-F238E27FC236}">
                <a16:creationId xmlns:a16="http://schemas.microsoft.com/office/drawing/2014/main" id="{2BEDC298-C081-4BC8-ADD7-E8CB461E7478}"/>
              </a:ext>
            </a:extLst>
          </p:cNvPr>
          <p:cNvCxnSpPr/>
          <p:nvPr/>
        </p:nvCxnSpPr>
        <p:spPr>
          <a:xfrm>
            <a:off x="7572637" y="5222784"/>
            <a:ext cx="0" cy="880443"/>
          </a:xfrm>
          <a:prstGeom prst="line">
            <a:avLst/>
          </a:prstGeom>
          <a:ln w="1143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9025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>
            <a:extLst>
              <a:ext uri="{FF2B5EF4-FFF2-40B4-BE49-F238E27FC236}">
                <a16:creationId xmlns:a16="http://schemas.microsoft.com/office/drawing/2014/main" id="{54080463-DBD1-4551-B2E6-FEB1F8FF6F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935" y="5319252"/>
            <a:ext cx="2738065" cy="1538748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0152B3A1-B463-48C9-B3F9-37755A9B33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770" y="293480"/>
            <a:ext cx="1041079" cy="1151864"/>
          </a:xfrm>
          <a:prstGeom prst="rect">
            <a:avLst/>
          </a:prstGeom>
        </p:spPr>
      </p:pic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D5A92BDA-0B89-4941-8434-E6663F9F3B8E}"/>
              </a:ext>
            </a:extLst>
          </p:cNvPr>
          <p:cNvSpPr txBox="1"/>
          <p:nvPr/>
        </p:nvSpPr>
        <p:spPr>
          <a:xfrm>
            <a:off x="730264" y="563347"/>
            <a:ext cx="96451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400" b="1" dirty="0">
                <a:solidFill>
                  <a:schemeClr val="accent1">
                    <a:lumMod val="75000"/>
                  </a:schemeClr>
                </a:solidFill>
              </a:rPr>
              <a:t>Trendi KI v obdobju industrije 4.0</a:t>
            </a:r>
          </a:p>
        </p:txBody>
      </p:sp>
      <p:sp>
        <p:nvSpPr>
          <p:cNvPr id="2" name="Pravokotnik 1">
            <a:extLst>
              <a:ext uri="{FF2B5EF4-FFF2-40B4-BE49-F238E27FC236}">
                <a16:creationId xmlns:a16="http://schemas.microsoft.com/office/drawing/2014/main" id="{92FBF4B0-8642-48F5-879C-D7B1A4294318}"/>
              </a:ext>
            </a:extLst>
          </p:cNvPr>
          <p:cNvSpPr/>
          <p:nvPr/>
        </p:nvSpPr>
        <p:spPr>
          <a:xfrm>
            <a:off x="843592" y="1547762"/>
            <a:ext cx="10816961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120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sl-SI" sz="2200" dirty="0">
                <a:latin typeface="Calibri" panose="020F0502020204030204" pitchFamily="34" charset="0"/>
                <a:cs typeface="Calibri" panose="020F0502020204030204" pitchFamily="34" charset="0"/>
              </a:rPr>
              <a:t>Uporaba </a:t>
            </a:r>
            <a:r>
              <a:rPr lang="sl-SI" sz="2200" b="1" dirty="0" err="1">
                <a:latin typeface="Calibri" panose="020F0502020204030204" pitchFamily="34" charset="0"/>
                <a:cs typeface="Calibri" panose="020F0502020204030204" pitchFamily="34" charset="0"/>
              </a:rPr>
              <a:t>dronov</a:t>
            </a:r>
            <a:r>
              <a:rPr lang="sl-SI" sz="2200" dirty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sl-SI" sz="2200" b="1" dirty="0">
                <a:latin typeface="Calibri" panose="020F0502020204030204" pitchFamily="34" charset="0"/>
                <a:cs typeface="Calibri" panose="020F0502020204030204" pitchFamily="34" charset="0"/>
              </a:rPr>
              <a:t>pametnih senzorjev </a:t>
            </a:r>
            <a:r>
              <a:rPr lang="sl-SI" sz="2200" dirty="0">
                <a:latin typeface="Calibri" panose="020F0502020204030204" pitchFamily="34" charset="0"/>
                <a:cs typeface="Calibri" panose="020F0502020204030204" pitchFamily="34" charset="0"/>
              </a:rPr>
              <a:t>za spremljanje, pregled in kontrolo</a:t>
            </a:r>
          </a:p>
          <a:p>
            <a:pPr marL="285750" indent="-285750">
              <a:spcBef>
                <a:spcPts val="120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sl-SI" sz="2200" dirty="0">
                <a:latin typeface="Calibri" panose="020F0502020204030204" pitchFamily="34" charset="0"/>
                <a:cs typeface="Calibri" panose="020F0502020204030204" pitchFamily="34" charset="0"/>
              </a:rPr>
              <a:t>Preizkusne metode se lahko razvijejo, posodobijo in prilagodijo s pomočjo </a:t>
            </a:r>
            <a:r>
              <a:rPr lang="sl-SI" sz="2200" b="1" dirty="0">
                <a:latin typeface="Calibri" panose="020F0502020204030204" pitchFamily="34" charset="0"/>
                <a:cs typeface="Calibri" panose="020F0502020204030204" pitchFamily="34" charset="0"/>
              </a:rPr>
              <a:t>strojnega učenja </a:t>
            </a:r>
            <a:r>
              <a:rPr lang="sl-SI" sz="2200" dirty="0"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lang="sl-SI" sz="2200" b="1" dirty="0">
                <a:latin typeface="Calibri" panose="020F0502020204030204" pitchFamily="34" charset="0"/>
                <a:cs typeface="Calibri" panose="020F0502020204030204" pitchFamily="34" charset="0"/>
              </a:rPr>
              <a:t>umetne inteligence</a:t>
            </a:r>
          </a:p>
          <a:p>
            <a:pPr marL="285750" indent="-285750">
              <a:spcBef>
                <a:spcPts val="120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sl-SI" sz="2200" b="1" dirty="0">
                <a:latin typeface="Calibri" panose="020F0502020204030204" pitchFamily="34" charset="0"/>
                <a:cs typeface="Calibri" panose="020F0502020204030204" pitchFamily="34" charset="0"/>
              </a:rPr>
              <a:t>Digitalno testiranje </a:t>
            </a:r>
            <a:r>
              <a:rPr lang="sl-SI" sz="2200" dirty="0">
                <a:latin typeface="Calibri" panose="020F0502020204030204" pitchFamily="34" charset="0"/>
                <a:cs typeface="Calibri" panose="020F0502020204030204" pitchFamily="34" charset="0"/>
              </a:rPr>
              <a:t>bo morda nadomestilo testiranje s fizičnimi instrumenti in stroji</a:t>
            </a:r>
          </a:p>
          <a:p>
            <a:pPr marL="285750" indent="-285750">
              <a:spcBef>
                <a:spcPts val="120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sl-SI" sz="2200" b="1" dirty="0">
                <a:latin typeface="Calibri" panose="020F0502020204030204" pitchFamily="34" charset="0"/>
                <a:cs typeface="Calibri" panose="020F0502020204030204" pitchFamily="34" charset="0"/>
              </a:rPr>
              <a:t>3D tiskanje </a:t>
            </a:r>
            <a:r>
              <a:rPr lang="sl-SI" sz="2200" dirty="0">
                <a:latin typeface="Calibri" panose="020F0502020204030204" pitchFamily="34" charset="0"/>
                <a:cs typeface="Calibri" panose="020F0502020204030204" pitchFamily="34" charset="0"/>
              </a:rPr>
              <a:t>se lahko uporablja za posnemanje predmetov za namene testiranja in certificiranja izdelkov</a:t>
            </a:r>
          </a:p>
          <a:p>
            <a:pPr marL="285750" indent="-285750">
              <a:spcBef>
                <a:spcPts val="120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sl-SI" sz="2200" b="1" dirty="0">
                <a:latin typeface="Calibri" panose="020F0502020204030204" pitchFamily="34" charset="0"/>
                <a:cs typeface="Calibri" panose="020F0502020204030204" pitchFamily="34" charset="0"/>
              </a:rPr>
              <a:t>Virtualni merilni instrumenti </a:t>
            </a:r>
            <a:r>
              <a:rPr lang="sl-SI" sz="2200" dirty="0">
                <a:latin typeface="Calibri" panose="020F0502020204030204" pitchFamily="34" charset="0"/>
                <a:cs typeface="Calibri" panose="020F0502020204030204" pitchFamily="34" charset="0"/>
              </a:rPr>
              <a:t>lahko nadomestijo fizične merilne inštrumente</a:t>
            </a:r>
          </a:p>
          <a:p>
            <a:pPr marL="285750" indent="-285750">
              <a:spcBef>
                <a:spcPts val="120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sl-SI" sz="2200" b="1" dirty="0">
                <a:latin typeface="Calibri" panose="020F0502020204030204" pitchFamily="34" charset="0"/>
                <a:cs typeface="Calibri" panose="020F0502020204030204" pitchFamily="34" charset="0"/>
              </a:rPr>
              <a:t>Digitalni dvojčki </a:t>
            </a:r>
            <a:r>
              <a:rPr lang="sl-SI" sz="2200" dirty="0">
                <a:latin typeface="Calibri" panose="020F0502020204030204" pitchFamily="34" charset="0"/>
                <a:cs typeface="Calibri" panose="020F0502020204030204" pitchFamily="34" charset="0"/>
              </a:rPr>
              <a:t>resničnih predmetov se lahko uporabljajo kot prototipi za testiranje in certificiranje</a:t>
            </a:r>
          </a:p>
          <a:p>
            <a:pPr marL="285750" indent="-285750">
              <a:spcBef>
                <a:spcPts val="120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sl-SI" sz="2200" b="1" dirty="0">
                <a:latin typeface="Calibri" panose="020F0502020204030204" pitchFamily="34" charset="0"/>
                <a:cs typeface="Calibri" panose="020F0502020204030204" pitchFamily="34" charset="0"/>
              </a:rPr>
              <a:t>Enote SI</a:t>
            </a:r>
            <a:r>
              <a:rPr lang="sl-SI" sz="2200" dirty="0">
                <a:latin typeface="Calibri" panose="020F0502020204030204" pitchFamily="34" charset="0"/>
                <a:cs typeface="Calibri" panose="020F0502020204030204" pitchFamily="34" charset="0"/>
              </a:rPr>
              <a:t> morda </a:t>
            </a:r>
            <a:r>
              <a:rPr lang="sl-SI" sz="2200" b="1" dirty="0">
                <a:latin typeface="Calibri" panose="020F0502020204030204" pitchFamily="34" charset="0"/>
                <a:cs typeface="Calibri" panose="020F0502020204030204" pitchFamily="34" charset="0"/>
              </a:rPr>
              <a:t>ne bodo edine količine</a:t>
            </a:r>
            <a:r>
              <a:rPr lang="sl-SI" sz="2200" dirty="0">
                <a:latin typeface="Calibri" panose="020F0502020204030204" pitchFamily="34" charset="0"/>
                <a:cs typeface="Calibri" panose="020F0502020204030204" pitchFamily="34" charset="0"/>
              </a:rPr>
              <a:t>, ki jih bomo v prihodnje morali izmeriti</a:t>
            </a:r>
          </a:p>
          <a:p>
            <a:pPr marL="285750" indent="-285750">
              <a:spcBef>
                <a:spcPts val="120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sl-SI" sz="2200" dirty="0">
                <a:latin typeface="Calibri" panose="020F0502020204030204" pitchFamily="34" charset="0"/>
                <a:cs typeface="Calibri" panose="020F0502020204030204" pitchFamily="34" charset="0"/>
              </a:rPr>
              <a:t>Izraz "</a:t>
            </a:r>
            <a:r>
              <a:rPr lang="sl-SI" sz="2200" b="1" dirty="0">
                <a:latin typeface="Calibri" panose="020F0502020204030204" pitchFamily="34" charset="0"/>
                <a:cs typeface="Calibri" panose="020F0502020204030204" pitchFamily="34" charset="0"/>
              </a:rPr>
              <a:t>sledljivost meritev</a:t>
            </a:r>
            <a:r>
              <a:rPr lang="sl-SI" sz="2200" dirty="0">
                <a:latin typeface="Calibri" panose="020F0502020204030204" pitchFamily="34" charset="0"/>
                <a:cs typeface="Calibri" panose="020F0502020204030204" pitchFamily="34" charset="0"/>
              </a:rPr>
              <a:t>" bo lahko dobil povsem </a:t>
            </a:r>
            <a:r>
              <a:rPr lang="sl-SI" sz="2200" b="1" dirty="0">
                <a:latin typeface="Calibri" panose="020F0502020204030204" pitchFamily="34" charset="0"/>
                <a:cs typeface="Calibri" panose="020F0502020204030204" pitchFamily="34" charset="0"/>
              </a:rPr>
              <a:t>novo dimenzijo</a:t>
            </a:r>
          </a:p>
        </p:txBody>
      </p:sp>
    </p:spTree>
    <p:extLst>
      <p:ext uri="{BB962C8B-B14F-4D97-AF65-F5344CB8AC3E}">
        <p14:creationId xmlns:p14="http://schemas.microsoft.com/office/powerpoint/2010/main" val="862783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>
            <a:extLst>
              <a:ext uri="{FF2B5EF4-FFF2-40B4-BE49-F238E27FC236}">
                <a16:creationId xmlns:a16="http://schemas.microsoft.com/office/drawing/2014/main" id="{54080463-DBD1-4551-B2E6-FEB1F8FF6F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935" y="5319252"/>
            <a:ext cx="2738065" cy="1538748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0152B3A1-B463-48C9-B3F9-37755A9B33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770" y="293480"/>
            <a:ext cx="1041079" cy="1151864"/>
          </a:xfrm>
          <a:prstGeom prst="rect">
            <a:avLst/>
          </a:prstGeom>
        </p:spPr>
      </p:pic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D5A92BDA-0B89-4941-8434-E6663F9F3B8E}"/>
              </a:ext>
            </a:extLst>
          </p:cNvPr>
          <p:cNvSpPr txBox="1"/>
          <p:nvPr/>
        </p:nvSpPr>
        <p:spPr>
          <a:xfrm>
            <a:off x="2492156" y="484691"/>
            <a:ext cx="87236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400" b="1" dirty="0">
                <a:solidFill>
                  <a:schemeClr val="accent1">
                    <a:lumMod val="75000"/>
                  </a:schemeClr>
                </a:solidFill>
              </a:rPr>
              <a:t>Prihodnost in akreditacija</a:t>
            </a:r>
            <a:endParaRPr lang="en-GB" sz="4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Pravokotnik 5">
            <a:extLst>
              <a:ext uri="{FF2B5EF4-FFF2-40B4-BE49-F238E27FC236}">
                <a16:creationId xmlns:a16="http://schemas.microsoft.com/office/drawing/2014/main" id="{E3AF2EAB-2A4F-4002-A365-D7514B1D68C5}"/>
              </a:ext>
            </a:extLst>
          </p:cNvPr>
          <p:cNvSpPr/>
          <p:nvPr/>
        </p:nvSpPr>
        <p:spPr>
          <a:xfrm>
            <a:off x="2363376" y="1077706"/>
            <a:ext cx="2354635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300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sl-SI" sz="30000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Pravokotnik 7">
            <a:extLst>
              <a:ext uri="{FF2B5EF4-FFF2-40B4-BE49-F238E27FC236}">
                <a16:creationId xmlns:a16="http://schemas.microsoft.com/office/drawing/2014/main" id="{0B496EAF-7940-4E17-9172-7BD7E633D2DB}"/>
              </a:ext>
            </a:extLst>
          </p:cNvPr>
          <p:cNvSpPr/>
          <p:nvPr/>
        </p:nvSpPr>
        <p:spPr>
          <a:xfrm>
            <a:off x="4819597" y="1074509"/>
            <a:ext cx="2354635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300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sl-SI" sz="30000" dirty="0">
              <a:solidFill>
                <a:schemeClr val="accent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Pravokotnik 8">
            <a:extLst>
              <a:ext uri="{FF2B5EF4-FFF2-40B4-BE49-F238E27FC236}">
                <a16:creationId xmlns:a16="http://schemas.microsoft.com/office/drawing/2014/main" id="{7838C76B-8C87-4DA2-95C8-D88693D5F9A8}"/>
              </a:ext>
            </a:extLst>
          </p:cNvPr>
          <p:cNvSpPr/>
          <p:nvPr/>
        </p:nvSpPr>
        <p:spPr>
          <a:xfrm>
            <a:off x="7182767" y="1096129"/>
            <a:ext cx="2354635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30000" b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sl-SI" sz="30000" dirty="0">
              <a:solidFill>
                <a:schemeClr val="accent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4808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>
            <a:extLst>
              <a:ext uri="{FF2B5EF4-FFF2-40B4-BE49-F238E27FC236}">
                <a16:creationId xmlns:a16="http://schemas.microsoft.com/office/drawing/2014/main" id="{54080463-DBD1-4551-B2E6-FEB1F8FF6F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935" y="5319252"/>
            <a:ext cx="2738065" cy="1538748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0152B3A1-B463-48C9-B3F9-37755A9B33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770" y="293480"/>
            <a:ext cx="1041079" cy="1151864"/>
          </a:xfrm>
          <a:prstGeom prst="rect">
            <a:avLst/>
          </a:prstGeom>
        </p:spPr>
      </p:pic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D5A92BDA-0B89-4941-8434-E6663F9F3B8E}"/>
              </a:ext>
            </a:extLst>
          </p:cNvPr>
          <p:cNvSpPr txBox="1"/>
          <p:nvPr/>
        </p:nvSpPr>
        <p:spPr>
          <a:xfrm>
            <a:off x="730264" y="563347"/>
            <a:ext cx="87236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400" b="1" dirty="0">
                <a:solidFill>
                  <a:schemeClr val="accent1">
                    <a:lumMod val="75000"/>
                  </a:schemeClr>
                </a:solidFill>
              </a:rPr>
              <a:t>Novosti na področju akreditiranja</a:t>
            </a:r>
          </a:p>
        </p:txBody>
      </p:sp>
      <p:sp>
        <p:nvSpPr>
          <p:cNvPr id="11" name="PoljeZBesedilom 10">
            <a:extLst>
              <a:ext uri="{FF2B5EF4-FFF2-40B4-BE49-F238E27FC236}">
                <a16:creationId xmlns:a16="http://schemas.microsoft.com/office/drawing/2014/main" id="{ACAF35FE-CE01-4FA8-87FB-CA7D69B72047}"/>
              </a:ext>
            </a:extLst>
          </p:cNvPr>
          <p:cNvSpPr txBox="1"/>
          <p:nvPr/>
        </p:nvSpPr>
        <p:spPr>
          <a:xfrm>
            <a:off x="964835" y="1717887"/>
            <a:ext cx="10510684" cy="321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b="1" dirty="0"/>
              <a:t>Vsebina:</a:t>
            </a:r>
          </a:p>
          <a:p>
            <a:endParaRPr lang="sl-SI" sz="2800" b="1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sl-SI" sz="2800" dirty="0"/>
              <a:t>1. Slovenska akreditacija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sl-SI" sz="2800" dirty="0"/>
              <a:t>2. Akreditacija v Evropi - EA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sl-SI" sz="2800" dirty="0"/>
              <a:t>3. Akreditacija mednarodno - ILAC, IAF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sl-SI" sz="2800" dirty="0"/>
              <a:t>4. Prihodnost in akreditacija</a:t>
            </a:r>
          </a:p>
        </p:txBody>
      </p:sp>
    </p:spTree>
    <p:extLst>
      <p:ext uri="{BB962C8B-B14F-4D97-AF65-F5344CB8AC3E}">
        <p14:creationId xmlns:p14="http://schemas.microsoft.com/office/powerpoint/2010/main" val="2621460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>
            <a:extLst>
              <a:ext uri="{FF2B5EF4-FFF2-40B4-BE49-F238E27FC236}">
                <a16:creationId xmlns:a16="http://schemas.microsoft.com/office/drawing/2014/main" id="{54080463-DBD1-4551-B2E6-FEB1F8FF6F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935" y="5319252"/>
            <a:ext cx="2738065" cy="1538748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0152B3A1-B463-48C9-B3F9-37755A9B33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770" y="293480"/>
            <a:ext cx="1041079" cy="1151864"/>
          </a:xfrm>
          <a:prstGeom prst="rect">
            <a:avLst/>
          </a:prstGeom>
        </p:spPr>
      </p:pic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D5A92BDA-0B89-4941-8434-E6663F9F3B8E}"/>
              </a:ext>
            </a:extLst>
          </p:cNvPr>
          <p:cNvSpPr txBox="1"/>
          <p:nvPr/>
        </p:nvSpPr>
        <p:spPr>
          <a:xfrm>
            <a:off x="2447551" y="563347"/>
            <a:ext cx="87236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400" b="1" dirty="0">
                <a:solidFill>
                  <a:schemeClr val="accent1">
                    <a:lumMod val="75000"/>
                  </a:schemeClr>
                </a:solidFill>
              </a:rPr>
              <a:t>Prihodnost </a:t>
            </a:r>
            <a:r>
              <a:rPr lang="sl-SI" sz="4400" b="1" dirty="0">
                <a:solidFill>
                  <a:schemeClr val="accent6"/>
                </a:solidFill>
              </a:rPr>
              <a:t>-</a:t>
            </a:r>
            <a:r>
              <a:rPr lang="sl-SI" sz="4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sl-SI" sz="4400" b="1" dirty="0">
                <a:solidFill>
                  <a:schemeClr val="accent2"/>
                </a:solidFill>
              </a:rPr>
              <a:t>Future</a:t>
            </a:r>
            <a:endParaRPr lang="en-GB" sz="4400" b="1" dirty="0">
              <a:solidFill>
                <a:schemeClr val="accent2"/>
              </a:solidFill>
            </a:endParaRPr>
          </a:p>
        </p:txBody>
      </p:sp>
      <p:pic>
        <p:nvPicPr>
          <p:cNvPr id="4" name="Slika 3" descr="Slika, ki vsebuje besede držanje, stoječe, moški, voda&#10;&#10;Opis je samodejno ustvarjen">
            <a:extLst>
              <a:ext uri="{FF2B5EF4-FFF2-40B4-BE49-F238E27FC236}">
                <a16:creationId xmlns:a16="http://schemas.microsoft.com/office/drawing/2014/main" id="{E1DB7604-7550-4BFF-9950-085AC236AC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211" y="1466495"/>
            <a:ext cx="7725053" cy="4828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540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>
            <a:extLst>
              <a:ext uri="{FF2B5EF4-FFF2-40B4-BE49-F238E27FC236}">
                <a16:creationId xmlns:a16="http://schemas.microsoft.com/office/drawing/2014/main" id="{54080463-DBD1-4551-B2E6-FEB1F8FF6F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935" y="5319252"/>
            <a:ext cx="2738065" cy="1538748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0152B3A1-B463-48C9-B3F9-37755A9B33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770" y="293480"/>
            <a:ext cx="1041079" cy="1151864"/>
          </a:xfrm>
          <a:prstGeom prst="rect">
            <a:avLst/>
          </a:prstGeom>
        </p:spPr>
      </p:pic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D5A92BDA-0B89-4941-8434-E6663F9F3B8E}"/>
              </a:ext>
            </a:extLst>
          </p:cNvPr>
          <p:cNvSpPr txBox="1"/>
          <p:nvPr/>
        </p:nvSpPr>
        <p:spPr>
          <a:xfrm>
            <a:off x="730264" y="563347"/>
            <a:ext cx="87236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400" b="1" dirty="0">
                <a:solidFill>
                  <a:schemeClr val="accent1">
                    <a:lumMod val="75000"/>
                  </a:schemeClr>
                </a:solidFill>
              </a:rPr>
              <a:t>Slovenska akreditacija - novosti</a:t>
            </a:r>
          </a:p>
        </p:txBody>
      </p:sp>
      <p:sp>
        <p:nvSpPr>
          <p:cNvPr id="11" name="PoljeZBesedilom 10">
            <a:extLst>
              <a:ext uri="{FF2B5EF4-FFF2-40B4-BE49-F238E27FC236}">
                <a16:creationId xmlns:a16="http://schemas.microsoft.com/office/drawing/2014/main" id="{ACAF35FE-CE01-4FA8-87FB-CA7D69B72047}"/>
              </a:ext>
            </a:extLst>
          </p:cNvPr>
          <p:cNvSpPr txBox="1"/>
          <p:nvPr/>
        </p:nvSpPr>
        <p:spPr>
          <a:xfrm>
            <a:off x="914399" y="1531371"/>
            <a:ext cx="10656711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457200">
              <a:spcBef>
                <a:spcPts val="600"/>
              </a:spcBef>
              <a:spcAft>
                <a:spcPts val="600"/>
              </a:spcAft>
              <a:buClr>
                <a:srgbClr val="F6BB00"/>
              </a:buClr>
              <a:buFont typeface="Wingdings" panose="05000000000000000000" pitchFamily="2" charset="2"/>
              <a:buChar char="Ø"/>
              <a:defRPr/>
            </a:pPr>
            <a:r>
              <a:rPr lang="sl-SI" sz="2200" dirty="0">
                <a:solidFill>
                  <a:prstClr val="black"/>
                </a:solidFill>
              </a:rPr>
              <a:t>245 akreditacij (LP: 88, LM: 3, LK: 30, K: 102, CS: 3, CP: 13, CO: 3, P: 2, EMAS: 1)</a:t>
            </a:r>
          </a:p>
          <a:p>
            <a:pPr marL="285750" indent="-285750" defTabSz="457200">
              <a:spcBef>
                <a:spcPts val="600"/>
              </a:spcBef>
              <a:spcAft>
                <a:spcPts val="600"/>
              </a:spcAft>
              <a:buClr>
                <a:srgbClr val="F6BB00"/>
              </a:buClr>
              <a:buFont typeface="Wingdings" panose="05000000000000000000" pitchFamily="2" charset="2"/>
              <a:buChar char="Ø"/>
              <a:defRPr/>
            </a:pPr>
            <a:r>
              <a:rPr lang="sl-SI" sz="2200" dirty="0">
                <a:solidFill>
                  <a:prstClr val="black"/>
                </a:solidFill>
              </a:rPr>
              <a:t>Pridobitev EA MLA </a:t>
            </a:r>
            <a:r>
              <a:rPr lang="sl-SI" sz="2200" dirty="0" err="1">
                <a:solidFill>
                  <a:prstClr val="black"/>
                </a:solidFill>
              </a:rPr>
              <a:t>podpisništva</a:t>
            </a:r>
            <a:r>
              <a:rPr lang="sl-SI" sz="2200" dirty="0">
                <a:solidFill>
                  <a:prstClr val="black"/>
                </a:solidFill>
              </a:rPr>
              <a:t> (9. maj 2019) in ILAC MRA </a:t>
            </a:r>
            <a:r>
              <a:rPr lang="sl-SI" sz="2200" dirty="0" err="1">
                <a:solidFill>
                  <a:prstClr val="black"/>
                </a:solidFill>
              </a:rPr>
              <a:t>podpisništva</a:t>
            </a:r>
            <a:r>
              <a:rPr lang="sl-SI" sz="2200" dirty="0">
                <a:solidFill>
                  <a:prstClr val="black"/>
                </a:solidFill>
              </a:rPr>
              <a:t> (5. junij 2019) za akreditiranje na področju medicinskih laboratorijev (SIST EN ISO 15189)</a:t>
            </a:r>
          </a:p>
          <a:p>
            <a:pPr marL="285750" indent="-285750" defTabSz="457200">
              <a:spcBef>
                <a:spcPts val="600"/>
              </a:spcBef>
              <a:spcAft>
                <a:spcPts val="600"/>
              </a:spcAft>
              <a:buClr>
                <a:srgbClr val="F6BB00"/>
              </a:buClr>
              <a:buFont typeface="Wingdings" panose="05000000000000000000" pitchFamily="2" charset="2"/>
              <a:buChar char="Ø"/>
              <a:defRPr/>
            </a:pPr>
            <a:r>
              <a:rPr lang="sl-SI" sz="2200" dirty="0">
                <a:solidFill>
                  <a:prstClr val="black"/>
                </a:solidFill>
              </a:rPr>
              <a:t>Ponovna potrditev EA MLA </a:t>
            </a:r>
            <a:r>
              <a:rPr lang="sl-SI" sz="2200" dirty="0" err="1">
                <a:solidFill>
                  <a:prstClr val="black"/>
                </a:solidFill>
              </a:rPr>
              <a:t>podpisništva</a:t>
            </a:r>
            <a:r>
              <a:rPr lang="sl-SI" sz="2200" dirty="0">
                <a:solidFill>
                  <a:prstClr val="black"/>
                </a:solidFill>
              </a:rPr>
              <a:t> za vsa dosedanja področja akreditiranja (preskušanje, kalibracija, kontrola, certificiranje sistemov vodenja, certificiranje osebja, certificiranje proizvodov, procesov in storitev ter </a:t>
            </a:r>
            <a:r>
              <a:rPr lang="sl-SI" sz="2200" dirty="0" err="1">
                <a:solidFill>
                  <a:prstClr val="black"/>
                </a:solidFill>
              </a:rPr>
              <a:t>preveritelji</a:t>
            </a:r>
            <a:r>
              <a:rPr lang="sl-SI" sz="2200" dirty="0">
                <a:solidFill>
                  <a:prstClr val="black"/>
                </a:solidFill>
              </a:rPr>
              <a:t> TGP)</a:t>
            </a:r>
          </a:p>
          <a:p>
            <a:pPr marL="285750" indent="-285750" defTabSz="457200">
              <a:spcBef>
                <a:spcPts val="600"/>
              </a:spcBef>
              <a:spcAft>
                <a:spcPts val="600"/>
              </a:spcAft>
              <a:buClr>
                <a:srgbClr val="F6BB00"/>
              </a:buClr>
              <a:buFont typeface="Wingdings" panose="05000000000000000000" pitchFamily="2" charset="2"/>
              <a:buChar char="Ø"/>
              <a:defRPr/>
            </a:pPr>
            <a:r>
              <a:rPr lang="sl-SI" sz="2200" dirty="0">
                <a:solidFill>
                  <a:prstClr val="black"/>
                </a:solidFill>
              </a:rPr>
              <a:t>Izvajanje ocenjevanj </a:t>
            </a:r>
            <a:r>
              <a:rPr lang="sl-SI" sz="2200" dirty="0" err="1">
                <a:solidFill>
                  <a:prstClr val="black"/>
                </a:solidFill>
              </a:rPr>
              <a:t>preskuševalnih</a:t>
            </a:r>
            <a:r>
              <a:rPr lang="sl-SI" sz="2200" dirty="0">
                <a:solidFill>
                  <a:prstClr val="black"/>
                </a:solidFill>
              </a:rPr>
              <a:t> in kalibracijskih laboratorijev po novih zahtevah standarda SIST EN ISO/IEC 17025:2017</a:t>
            </a:r>
          </a:p>
          <a:p>
            <a:pPr marL="285750" indent="-285750" defTabSz="457200">
              <a:spcBef>
                <a:spcPts val="600"/>
              </a:spcBef>
              <a:spcAft>
                <a:spcPts val="600"/>
              </a:spcAft>
              <a:buClr>
                <a:srgbClr val="F6BB00"/>
              </a:buClr>
              <a:buFont typeface="Wingdings" panose="05000000000000000000" pitchFamily="2" charset="2"/>
              <a:buChar char="Ø"/>
              <a:defRPr/>
            </a:pPr>
            <a:r>
              <a:rPr lang="sl-SI" sz="2200" dirty="0">
                <a:solidFill>
                  <a:prstClr val="black"/>
                </a:solidFill>
              </a:rPr>
              <a:t>Sprejeta je bila dolgoročna strategija akreditiranja</a:t>
            </a:r>
          </a:p>
          <a:p>
            <a:pPr marL="285750" indent="-285750" defTabSz="457200">
              <a:spcBef>
                <a:spcPts val="600"/>
              </a:spcBef>
              <a:spcAft>
                <a:spcPts val="600"/>
              </a:spcAft>
              <a:buClr>
                <a:srgbClr val="F6BB00"/>
              </a:buClr>
              <a:buFont typeface="Wingdings" panose="05000000000000000000" pitchFamily="2" charset="2"/>
              <a:buChar char="Ø"/>
              <a:defRPr/>
            </a:pPr>
            <a:r>
              <a:rPr lang="sl-SI" sz="2200" dirty="0">
                <a:solidFill>
                  <a:prstClr val="black"/>
                </a:solidFill>
              </a:rPr>
              <a:t>Čakajo nas nova področja akreditiranja (GDPR, akreditacija za namen priglasitve, kibernetska varnost,…)</a:t>
            </a:r>
          </a:p>
        </p:txBody>
      </p:sp>
    </p:spTree>
    <p:extLst>
      <p:ext uri="{BB962C8B-B14F-4D97-AF65-F5344CB8AC3E}">
        <p14:creationId xmlns:p14="http://schemas.microsoft.com/office/powerpoint/2010/main" val="1436978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>
            <a:extLst>
              <a:ext uri="{FF2B5EF4-FFF2-40B4-BE49-F238E27FC236}">
                <a16:creationId xmlns:a16="http://schemas.microsoft.com/office/drawing/2014/main" id="{54080463-DBD1-4551-B2E6-FEB1F8FF6F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935" y="5319252"/>
            <a:ext cx="2738065" cy="1538748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0152B3A1-B463-48C9-B3F9-37755A9B33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770" y="293480"/>
            <a:ext cx="1041079" cy="1151864"/>
          </a:xfrm>
          <a:prstGeom prst="rect">
            <a:avLst/>
          </a:prstGeom>
        </p:spPr>
      </p:pic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D5A92BDA-0B89-4941-8434-E6663F9F3B8E}"/>
              </a:ext>
            </a:extLst>
          </p:cNvPr>
          <p:cNvSpPr txBox="1"/>
          <p:nvPr/>
        </p:nvSpPr>
        <p:spPr>
          <a:xfrm>
            <a:off x="730264" y="563347"/>
            <a:ext cx="99603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000" b="1" dirty="0">
                <a:solidFill>
                  <a:schemeClr val="accent1">
                    <a:lumMod val="75000"/>
                  </a:schemeClr>
                </a:solidFill>
              </a:rPr>
              <a:t>Povratne informacije uporabnikov akreditacije</a:t>
            </a:r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61723D32-7993-496B-A9F3-59A7DDF32DB7}"/>
              </a:ext>
            </a:extLst>
          </p:cNvPr>
          <p:cNvSpPr txBox="1"/>
          <p:nvPr/>
        </p:nvSpPr>
        <p:spPr>
          <a:xfrm>
            <a:off x="2642317" y="1617183"/>
            <a:ext cx="9334531" cy="45652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>
              <a:buFont typeface="Arial" panose="020B0604020202020204" pitchFamily="34" charset="0"/>
              <a:buChar char="•"/>
              <a:defRPr/>
            </a:pPr>
            <a:r>
              <a:rPr lang="sl-SI" sz="2400" dirty="0">
                <a:solidFill>
                  <a:prstClr val="black"/>
                </a:solidFill>
              </a:rPr>
              <a:t>Ocenjevalci so neodvisni in imajo ustrezna strokovna znanja</a:t>
            </a:r>
          </a:p>
          <a:p>
            <a:pPr marL="380990" indent="-380990">
              <a:buFont typeface="Arial" panose="020B0604020202020204" pitchFamily="34" charset="0"/>
              <a:buChar char="•"/>
              <a:defRPr/>
            </a:pPr>
            <a:r>
              <a:rPr lang="sl-SI" sz="2400" dirty="0">
                <a:solidFill>
                  <a:prstClr val="black"/>
                </a:solidFill>
              </a:rPr>
              <a:t>Izvajanje postopkov akreditiranja je nepristransko</a:t>
            </a:r>
          </a:p>
          <a:p>
            <a:pPr marL="380990" indent="-380990">
              <a:buFont typeface="Arial" panose="020B0604020202020204" pitchFamily="34" charset="0"/>
              <a:buChar char="•"/>
              <a:defRPr/>
            </a:pPr>
            <a:r>
              <a:rPr lang="sl-SI" sz="2400" dirty="0">
                <a:solidFill>
                  <a:prstClr val="black"/>
                </a:solidFill>
              </a:rPr>
              <a:t>Zagotavljanje zaupnosti podatkov</a:t>
            </a:r>
          </a:p>
          <a:p>
            <a:pPr marL="380990" indent="-380990">
              <a:buFont typeface="Arial" panose="020B0604020202020204" pitchFamily="34" charset="0"/>
              <a:buChar char="•"/>
              <a:defRPr/>
            </a:pPr>
            <a:r>
              <a:rPr lang="sl-SI" sz="2400" dirty="0">
                <a:solidFill>
                  <a:prstClr val="black"/>
                </a:solidFill>
              </a:rPr>
              <a:t>Komunikacija v postopkih akreditiranja</a:t>
            </a:r>
          </a:p>
          <a:p>
            <a:pPr marL="380990" indent="-380990">
              <a:buFont typeface="Arial" panose="020B0604020202020204" pitchFamily="34" charset="0"/>
              <a:buChar char="•"/>
              <a:defRPr/>
            </a:pPr>
            <a:r>
              <a:rPr lang="sl-SI" sz="2400" dirty="0">
                <a:solidFill>
                  <a:prstClr val="black"/>
                </a:solidFill>
              </a:rPr>
              <a:t>Splošne informacije o postopkih akreditiranja in akreditaciji </a:t>
            </a:r>
          </a:p>
          <a:p>
            <a:pPr>
              <a:defRPr/>
            </a:pPr>
            <a:endParaRPr lang="sl-SI" sz="1333" dirty="0">
              <a:solidFill>
                <a:prstClr val="black"/>
              </a:solidFill>
            </a:endParaRPr>
          </a:p>
          <a:p>
            <a:pPr marL="380990" indent="-380990">
              <a:buFont typeface="Arial" panose="020B0604020202020204" pitchFamily="34" charset="0"/>
              <a:buChar char="•"/>
              <a:defRPr/>
            </a:pPr>
            <a:r>
              <a:rPr lang="sl-SI" sz="2400" dirty="0">
                <a:solidFill>
                  <a:prstClr val="black"/>
                </a:solidFill>
              </a:rPr>
              <a:t>Razvoj novih področij akreditiranja in novih storitev</a:t>
            </a:r>
          </a:p>
          <a:p>
            <a:pPr marL="380990" indent="-380990">
              <a:buFont typeface="Arial" panose="020B0604020202020204" pitchFamily="34" charset="0"/>
              <a:buChar char="•"/>
              <a:defRPr/>
            </a:pPr>
            <a:r>
              <a:rPr lang="sl-SI" sz="2400" dirty="0">
                <a:solidFill>
                  <a:prstClr val="black"/>
                </a:solidFill>
              </a:rPr>
              <a:t>Harmonizacija ocenjevalcev</a:t>
            </a:r>
          </a:p>
          <a:p>
            <a:pPr marL="380990" indent="-380990">
              <a:buFont typeface="Arial" panose="020B0604020202020204" pitchFamily="34" charset="0"/>
              <a:buChar char="•"/>
              <a:defRPr/>
            </a:pPr>
            <a:endParaRPr lang="sl-SI" sz="1333" dirty="0">
              <a:solidFill>
                <a:prstClr val="black"/>
              </a:solidFill>
            </a:endParaRPr>
          </a:p>
          <a:p>
            <a:pPr marL="380990" indent="-380990">
              <a:buFont typeface="Arial" panose="020B0604020202020204" pitchFamily="34" charset="0"/>
              <a:buChar char="•"/>
              <a:defRPr/>
            </a:pPr>
            <a:r>
              <a:rPr lang="sl-SI" sz="2400" dirty="0">
                <a:solidFill>
                  <a:prstClr val="black"/>
                </a:solidFill>
              </a:rPr>
              <a:t>Obravnavanje korektivnih ukrepov v primernem času</a:t>
            </a:r>
          </a:p>
          <a:p>
            <a:pPr marL="380990" indent="-380990">
              <a:buFont typeface="Arial" panose="020B0604020202020204" pitchFamily="34" charset="0"/>
              <a:buChar char="•"/>
              <a:defRPr/>
            </a:pPr>
            <a:r>
              <a:rPr lang="sl-SI" sz="2400" dirty="0">
                <a:solidFill>
                  <a:prstClr val="black"/>
                </a:solidFill>
              </a:rPr>
              <a:t>Cena postopkov akreditiranja</a:t>
            </a:r>
          </a:p>
          <a:p>
            <a:pPr lvl="0">
              <a:defRPr/>
            </a:pPr>
            <a:endParaRPr lang="sl-SI" sz="2400" dirty="0">
              <a:solidFill>
                <a:prstClr val="black"/>
              </a:solidFill>
            </a:endParaRPr>
          </a:p>
          <a:p>
            <a:pPr lvl="0">
              <a:defRPr/>
            </a:pPr>
            <a:endParaRPr lang="sl-SI" sz="2400" dirty="0">
              <a:solidFill>
                <a:prstClr val="black"/>
              </a:solidFill>
            </a:endParaRP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EC3415A0-DB97-42C4-90AF-49114B1E078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86" t="4943" r="65272" b="4943"/>
          <a:stretch/>
        </p:blipFill>
        <p:spPr>
          <a:xfrm>
            <a:off x="745724" y="1576459"/>
            <a:ext cx="1756152" cy="1700888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D200FEDA-A2C8-4147-9CA8-83172178098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7709" t="24806" r="42194" b="35559"/>
          <a:stretch/>
        </p:blipFill>
        <p:spPr>
          <a:xfrm>
            <a:off x="804928" y="3179009"/>
            <a:ext cx="1600267" cy="1596579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6AD0E7A3-797C-497C-BD73-DD75CCAD5B2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7636" t="25363" r="22256" b="35728"/>
          <a:stretch/>
        </p:blipFill>
        <p:spPr>
          <a:xfrm>
            <a:off x="782266" y="4713061"/>
            <a:ext cx="1566497" cy="1533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436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>
            <a:extLst>
              <a:ext uri="{FF2B5EF4-FFF2-40B4-BE49-F238E27FC236}">
                <a16:creationId xmlns:a16="http://schemas.microsoft.com/office/drawing/2014/main" id="{54080463-DBD1-4551-B2E6-FEB1F8FF6F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935" y="5319252"/>
            <a:ext cx="2738065" cy="1538748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0152B3A1-B463-48C9-B3F9-37755A9B33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770" y="293480"/>
            <a:ext cx="1041079" cy="1151864"/>
          </a:xfrm>
          <a:prstGeom prst="rect">
            <a:avLst/>
          </a:prstGeom>
        </p:spPr>
      </p:pic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D5A92BDA-0B89-4941-8434-E6663F9F3B8E}"/>
              </a:ext>
            </a:extLst>
          </p:cNvPr>
          <p:cNvSpPr txBox="1"/>
          <p:nvPr/>
        </p:nvSpPr>
        <p:spPr>
          <a:xfrm>
            <a:off x="730264" y="563347"/>
            <a:ext cx="87236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>
                <a:solidFill>
                  <a:schemeClr val="accent1">
                    <a:lumMod val="75000"/>
                  </a:schemeClr>
                </a:solidFill>
              </a:rPr>
              <a:t>Akreditacija v Evropi (EA) - novosti</a:t>
            </a:r>
          </a:p>
        </p:txBody>
      </p:sp>
      <p:sp>
        <p:nvSpPr>
          <p:cNvPr id="11" name="PoljeZBesedilom 10">
            <a:extLst>
              <a:ext uri="{FF2B5EF4-FFF2-40B4-BE49-F238E27FC236}">
                <a16:creationId xmlns:a16="http://schemas.microsoft.com/office/drawing/2014/main" id="{ACAF35FE-CE01-4FA8-87FB-CA7D69B72047}"/>
              </a:ext>
            </a:extLst>
          </p:cNvPr>
          <p:cNvSpPr txBox="1"/>
          <p:nvPr/>
        </p:nvSpPr>
        <p:spPr>
          <a:xfrm>
            <a:off x="840658" y="1636879"/>
            <a:ext cx="10510684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>
              <a:spcBef>
                <a:spcPts val="800"/>
              </a:spcBef>
              <a:buClr>
                <a:srgbClr val="FFC000"/>
              </a:buClr>
              <a:buFont typeface="Wingdings" panose="05000000000000000000" pitchFamily="2" charset="2"/>
              <a:buChar char="Ø"/>
              <a:defRPr/>
            </a:pPr>
            <a:r>
              <a:rPr lang="sl-SI" sz="2800" dirty="0"/>
              <a:t>EA je na pobudo Evropske Komisije nedavno izvedla anketo, o delovanju akreditacije v Evropi. Rezultati so zbrani na:  </a:t>
            </a:r>
            <a:r>
              <a:rPr lang="sl-SI" sz="2400" dirty="0">
                <a:solidFill>
                  <a:schemeClr val="accent1"/>
                </a:solidFill>
                <a:hlinkClick r:id="rId4"/>
              </a:rPr>
              <a:t>https://european-accreditation.org/report-2019-on-the-functioning-of-accreditation-in-europe/</a:t>
            </a:r>
            <a:endParaRPr lang="sl-SI" sz="2400" dirty="0">
              <a:solidFill>
                <a:schemeClr val="accent1"/>
              </a:solidFill>
            </a:endParaRPr>
          </a:p>
          <a:p>
            <a:pPr marL="380990" indent="-380990">
              <a:spcBef>
                <a:spcPts val="1200"/>
              </a:spcBef>
              <a:buClr>
                <a:srgbClr val="FFC000"/>
              </a:buClr>
              <a:buFont typeface="Wingdings" panose="05000000000000000000" pitchFamily="2" charset="2"/>
              <a:buChar char="Ø"/>
              <a:defRPr/>
            </a:pPr>
            <a:r>
              <a:rPr lang="sl-SI" sz="2800" dirty="0"/>
              <a:t>Reorganizacija EA strukture vodenja; poleg Izvršnega odbora se oblikuje Odbor za tehnične zadeve</a:t>
            </a:r>
          </a:p>
          <a:p>
            <a:pPr marL="380990" indent="-380990">
              <a:spcBef>
                <a:spcPts val="1200"/>
              </a:spcBef>
              <a:buClr>
                <a:srgbClr val="FFC000"/>
              </a:buClr>
              <a:buFont typeface="Wingdings" panose="05000000000000000000" pitchFamily="2" charset="2"/>
              <a:buChar char="Ø"/>
              <a:defRPr/>
            </a:pPr>
            <a:r>
              <a:rPr lang="sl-SI" sz="2800" dirty="0"/>
              <a:t>Prenova postopka medsebojnega ocenjevanja</a:t>
            </a:r>
          </a:p>
          <a:p>
            <a:pPr marL="380990" indent="-380990">
              <a:spcBef>
                <a:spcPts val="1200"/>
              </a:spcBef>
              <a:buClr>
                <a:srgbClr val="FFC000"/>
              </a:buClr>
              <a:buFont typeface="Wingdings" panose="05000000000000000000" pitchFamily="2" charset="2"/>
              <a:buChar char="Ø"/>
              <a:defRPr/>
            </a:pPr>
            <a:r>
              <a:rPr lang="sl-SI" sz="2800" dirty="0"/>
              <a:t>Sprejet dogovor o obliki EA akreditacijskega znaka</a:t>
            </a:r>
          </a:p>
        </p:txBody>
      </p:sp>
    </p:spTree>
    <p:extLst>
      <p:ext uri="{BB962C8B-B14F-4D97-AF65-F5344CB8AC3E}">
        <p14:creationId xmlns:p14="http://schemas.microsoft.com/office/powerpoint/2010/main" val="3749611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>
            <a:extLst>
              <a:ext uri="{FF2B5EF4-FFF2-40B4-BE49-F238E27FC236}">
                <a16:creationId xmlns:a16="http://schemas.microsoft.com/office/drawing/2014/main" id="{54080463-DBD1-4551-B2E6-FEB1F8FF6F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935" y="5319252"/>
            <a:ext cx="2738065" cy="1538748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0152B3A1-B463-48C9-B3F9-37755A9B33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770" y="293480"/>
            <a:ext cx="1041079" cy="1151864"/>
          </a:xfrm>
          <a:prstGeom prst="rect">
            <a:avLst/>
          </a:prstGeom>
        </p:spPr>
      </p:pic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D5A92BDA-0B89-4941-8434-E6663F9F3B8E}"/>
              </a:ext>
            </a:extLst>
          </p:cNvPr>
          <p:cNvSpPr txBox="1"/>
          <p:nvPr/>
        </p:nvSpPr>
        <p:spPr>
          <a:xfrm>
            <a:off x="730264" y="563347"/>
            <a:ext cx="87236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>
                <a:solidFill>
                  <a:schemeClr val="accent1">
                    <a:lumMod val="75000"/>
                  </a:schemeClr>
                </a:solidFill>
              </a:rPr>
              <a:t>Akreditacija v Evropi (EA) - novosti</a:t>
            </a:r>
          </a:p>
        </p:txBody>
      </p:sp>
      <p:sp>
        <p:nvSpPr>
          <p:cNvPr id="11" name="PoljeZBesedilom 10">
            <a:extLst>
              <a:ext uri="{FF2B5EF4-FFF2-40B4-BE49-F238E27FC236}">
                <a16:creationId xmlns:a16="http://schemas.microsoft.com/office/drawing/2014/main" id="{ACAF35FE-CE01-4FA8-87FB-CA7D69B72047}"/>
              </a:ext>
            </a:extLst>
          </p:cNvPr>
          <p:cNvSpPr txBox="1"/>
          <p:nvPr/>
        </p:nvSpPr>
        <p:spPr>
          <a:xfrm>
            <a:off x="937846" y="1789279"/>
            <a:ext cx="10510684" cy="4093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>
              <a:buClr>
                <a:srgbClr val="FFC000"/>
              </a:buClr>
              <a:buFont typeface="Wingdings" panose="05000000000000000000" pitchFamily="2" charset="2"/>
              <a:buChar char="Ø"/>
              <a:defRPr/>
            </a:pPr>
            <a:r>
              <a:rPr lang="sl-SI" sz="2667" dirty="0">
                <a:solidFill>
                  <a:prstClr val="black"/>
                </a:solidFill>
              </a:rPr>
              <a:t>Potreba po večji harmonizaciji delovanja akreditacijskih organov - sprejet koncept ”One </a:t>
            </a:r>
            <a:r>
              <a:rPr lang="sl-SI" sz="2667" dirty="0" err="1">
                <a:solidFill>
                  <a:prstClr val="black"/>
                </a:solidFill>
              </a:rPr>
              <a:t>voice</a:t>
            </a:r>
            <a:r>
              <a:rPr lang="sl-SI" sz="2667" dirty="0">
                <a:solidFill>
                  <a:prstClr val="black"/>
                </a:solidFill>
              </a:rPr>
              <a:t>”</a:t>
            </a:r>
          </a:p>
          <a:p>
            <a:pPr marL="380990" indent="-380990">
              <a:spcBef>
                <a:spcPts val="1200"/>
              </a:spcBef>
              <a:buClr>
                <a:srgbClr val="FFC000"/>
              </a:buClr>
              <a:buFont typeface="Wingdings" panose="05000000000000000000" pitchFamily="2" charset="2"/>
              <a:buChar char="Ø"/>
              <a:defRPr/>
            </a:pPr>
            <a:r>
              <a:rPr lang="sl-SI" sz="2667" dirty="0">
                <a:solidFill>
                  <a:prstClr val="black"/>
                </a:solidFill>
              </a:rPr>
              <a:t>Širitev akreditacije na nova področja: </a:t>
            </a:r>
          </a:p>
          <a:p>
            <a:pPr>
              <a:buClr>
                <a:srgbClr val="FFC000"/>
              </a:buClr>
              <a:defRPr/>
            </a:pPr>
            <a:r>
              <a:rPr lang="sl-SI" sz="2667" dirty="0">
                <a:solidFill>
                  <a:prstClr val="black"/>
                </a:solidFill>
              </a:rPr>
              <a:t>	- </a:t>
            </a:r>
            <a:r>
              <a:rPr lang="sl-SI" sz="2000" dirty="0">
                <a:solidFill>
                  <a:prstClr val="black"/>
                </a:solidFill>
              </a:rPr>
              <a:t>GDPR; varstvo podatkov</a:t>
            </a:r>
          </a:p>
          <a:p>
            <a:pPr lvl="1">
              <a:buClr>
                <a:srgbClr val="FFC000"/>
              </a:buClr>
              <a:defRPr/>
            </a:pPr>
            <a:r>
              <a:rPr lang="sl-SI" sz="2000" dirty="0">
                <a:solidFill>
                  <a:prstClr val="black"/>
                </a:solidFill>
              </a:rPr>
              <a:t>	- Zakon o kibernetski varnosti (Uredba (EU) 2019/881, 27. junija 2019) – ENISA</a:t>
            </a:r>
          </a:p>
          <a:p>
            <a:pPr>
              <a:buClr>
                <a:srgbClr val="FFC000"/>
              </a:buClr>
              <a:defRPr/>
            </a:pPr>
            <a:r>
              <a:rPr lang="sl-SI" sz="2000" dirty="0">
                <a:solidFill>
                  <a:prstClr val="black"/>
                </a:solidFill>
              </a:rPr>
              <a:t>	- Zakon o homologaciji in nadzoru vozil (Uredba (EU) 2018/858, maj 2018) – CITA</a:t>
            </a:r>
          </a:p>
          <a:p>
            <a:pPr marL="380990" indent="-380990">
              <a:spcBef>
                <a:spcPts val="1200"/>
              </a:spcBef>
              <a:buClr>
                <a:srgbClr val="FFC000"/>
              </a:buClr>
              <a:buFont typeface="Wingdings" panose="05000000000000000000" pitchFamily="2" charset="2"/>
              <a:buChar char="Ø"/>
              <a:defRPr/>
            </a:pPr>
            <a:r>
              <a:rPr lang="sl-SI" sz="2667" dirty="0">
                <a:solidFill>
                  <a:prstClr val="black"/>
                </a:solidFill>
              </a:rPr>
              <a:t>Akreditacija podpira trgovino; podpisana trgovinska sporazuma s:</a:t>
            </a:r>
          </a:p>
          <a:p>
            <a:pPr>
              <a:buClr>
                <a:srgbClr val="FFC000"/>
              </a:buClr>
              <a:defRPr/>
            </a:pPr>
            <a:r>
              <a:rPr lang="sl-SI" sz="2667" dirty="0">
                <a:solidFill>
                  <a:prstClr val="black"/>
                </a:solidFill>
              </a:rPr>
              <a:t>	</a:t>
            </a:r>
            <a:r>
              <a:rPr lang="sl-SI" sz="2000" dirty="0">
                <a:solidFill>
                  <a:prstClr val="black"/>
                </a:solidFill>
              </a:rPr>
              <a:t>- Kanado (CETA) </a:t>
            </a:r>
          </a:p>
          <a:p>
            <a:pPr>
              <a:buClr>
                <a:srgbClr val="FFC000"/>
              </a:buClr>
              <a:defRPr/>
            </a:pPr>
            <a:r>
              <a:rPr lang="sl-SI" sz="2000" dirty="0">
                <a:solidFill>
                  <a:prstClr val="black"/>
                </a:solidFill>
              </a:rPr>
              <a:t>	- Japonsko (EPA)</a:t>
            </a:r>
          </a:p>
          <a:p>
            <a:pPr>
              <a:buClr>
                <a:srgbClr val="FFC000"/>
              </a:buClr>
              <a:defRPr/>
            </a:pPr>
            <a:r>
              <a:rPr lang="sl-SI" sz="2000" dirty="0">
                <a:solidFill>
                  <a:prstClr val="black"/>
                </a:solidFill>
              </a:rPr>
              <a:t>	- Ameriko – v pripravi</a:t>
            </a:r>
          </a:p>
        </p:txBody>
      </p:sp>
    </p:spTree>
    <p:extLst>
      <p:ext uri="{BB962C8B-B14F-4D97-AF65-F5344CB8AC3E}">
        <p14:creationId xmlns:p14="http://schemas.microsoft.com/office/powerpoint/2010/main" val="1552044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>
            <a:extLst>
              <a:ext uri="{FF2B5EF4-FFF2-40B4-BE49-F238E27FC236}">
                <a16:creationId xmlns:a16="http://schemas.microsoft.com/office/drawing/2014/main" id="{54080463-DBD1-4551-B2E6-FEB1F8FF6F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935" y="5319252"/>
            <a:ext cx="2738065" cy="1538748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0152B3A1-B463-48C9-B3F9-37755A9B33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770" y="293480"/>
            <a:ext cx="1041079" cy="1151864"/>
          </a:xfrm>
          <a:prstGeom prst="rect">
            <a:avLst/>
          </a:prstGeom>
        </p:spPr>
      </p:pic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D5A92BDA-0B89-4941-8434-E6663F9F3B8E}"/>
              </a:ext>
            </a:extLst>
          </p:cNvPr>
          <p:cNvSpPr txBox="1"/>
          <p:nvPr/>
        </p:nvSpPr>
        <p:spPr>
          <a:xfrm>
            <a:off x="730263" y="563347"/>
            <a:ext cx="97684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400" b="1" dirty="0">
                <a:solidFill>
                  <a:schemeClr val="accent1">
                    <a:lumMod val="75000"/>
                  </a:schemeClr>
                </a:solidFill>
              </a:rPr>
              <a:t>Akreditacija mednarodno (ILAC) - novosti </a:t>
            </a:r>
          </a:p>
        </p:txBody>
      </p:sp>
      <p:sp>
        <p:nvSpPr>
          <p:cNvPr id="11" name="PoljeZBesedilom 10">
            <a:extLst>
              <a:ext uri="{FF2B5EF4-FFF2-40B4-BE49-F238E27FC236}">
                <a16:creationId xmlns:a16="http://schemas.microsoft.com/office/drawing/2014/main" id="{ACAF35FE-CE01-4FA8-87FB-CA7D69B72047}"/>
              </a:ext>
            </a:extLst>
          </p:cNvPr>
          <p:cNvSpPr txBox="1"/>
          <p:nvPr/>
        </p:nvSpPr>
        <p:spPr>
          <a:xfrm>
            <a:off x="840658" y="1644636"/>
            <a:ext cx="10510684" cy="4094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C000"/>
              </a:buClr>
              <a:defRPr/>
            </a:pPr>
            <a:r>
              <a:rPr lang="sl-SI" sz="2667" dirty="0">
                <a:solidFill>
                  <a:prstClr val="black"/>
                </a:solidFill>
              </a:rPr>
              <a:t>ILAC je mednarodno združenje akreditacijskih organov na področju laboratorijev, kontrolnih organov in organizatorjev </a:t>
            </a:r>
            <a:r>
              <a:rPr lang="sl-SI" sz="2667" dirty="0" err="1">
                <a:solidFill>
                  <a:prstClr val="black"/>
                </a:solidFill>
              </a:rPr>
              <a:t>medlaboratorijskih</a:t>
            </a:r>
            <a:r>
              <a:rPr lang="sl-SI" sz="2667" dirty="0">
                <a:solidFill>
                  <a:prstClr val="black"/>
                </a:solidFill>
              </a:rPr>
              <a:t> primerjav.</a:t>
            </a:r>
          </a:p>
          <a:p>
            <a:pPr marL="457200" indent="-457200">
              <a:spcBef>
                <a:spcPts val="1200"/>
              </a:spcBef>
              <a:buClr>
                <a:srgbClr val="FFC000"/>
              </a:buClr>
              <a:buFont typeface="Wingdings" panose="05000000000000000000" pitchFamily="2" charset="2"/>
              <a:buChar char="Ø"/>
              <a:defRPr/>
            </a:pPr>
            <a:r>
              <a:rPr lang="sl-SI" sz="2667" dirty="0">
                <a:solidFill>
                  <a:prstClr val="black"/>
                </a:solidFill>
              </a:rPr>
              <a:t>Akreditacija </a:t>
            </a:r>
            <a:r>
              <a:rPr lang="sl-SI" sz="2667" dirty="0" err="1">
                <a:solidFill>
                  <a:prstClr val="black"/>
                </a:solidFill>
              </a:rPr>
              <a:t>biobank</a:t>
            </a:r>
            <a:r>
              <a:rPr lang="sl-SI" sz="2667" dirty="0">
                <a:solidFill>
                  <a:prstClr val="black"/>
                </a:solidFill>
              </a:rPr>
              <a:t>  -  za namene akreditacije </a:t>
            </a:r>
            <a:r>
              <a:rPr lang="sl-SI" sz="2667" dirty="0" err="1">
                <a:solidFill>
                  <a:prstClr val="black"/>
                </a:solidFill>
              </a:rPr>
              <a:t>biobank</a:t>
            </a:r>
            <a:r>
              <a:rPr lang="sl-SI" sz="2667" dirty="0">
                <a:solidFill>
                  <a:prstClr val="black"/>
                </a:solidFill>
              </a:rPr>
              <a:t> se bo uporabljal standard ISO 20387, kot samostojni standard</a:t>
            </a:r>
          </a:p>
          <a:p>
            <a:pPr marL="457200" indent="-457200">
              <a:spcBef>
                <a:spcPts val="1200"/>
              </a:spcBef>
              <a:buClr>
                <a:srgbClr val="FFC000"/>
              </a:buClr>
              <a:buFont typeface="Wingdings" panose="05000000000000000000" pitchFamily="2" charset="2"/>
              <a:buChar char="Ø"/>
              <a:defRPr/>
            </a:pPr>
            <a:r>
              <a:rPr lang="sl-SI" sz="2667" dirty="0" err="1">
                <a:solidFill>
                  <a:prstClr val="black"/>
                </a:solidFill>
              </a:rPr>
              <a:t>Harmoniziranost</a:t>
            </a:r>
            <a:r>
              <a:rPr lang="sl-SI" sz="2667" dirty="0">
                <a:solidFill>
                  <a:prstClr val="black"/>
                </a:solidFill>
              </a:rPr>
              <a:t> AO – raziskave, ki so bile narejene v okviru ILAC LC v  povezavi z novo izdajo standarda ISO/IEC 17025:2017, so pokazale na </a:t>
            </a:r>
            <a:r>
              <a:rPr lang="sl-SI" sz="2667" dirty="0" err="1">
                <a:solidFill>
                  <a:prstClr val="black"/>
                </a:solidFill>
              </a:rPr>
              <a:t>neharmoniziranost</a:t>
            </a:r>
            <a:r>
              <a:rPr lang="sl-SI" sz="2667" dirty="0">
                <a:solidFill>
                  <a:prstClr val="black"/>
                </a:solidFill>
              </a:rPr>
              <a:t> na področjih: obvladovanje tveganj, oprema, merilna negotovost vzorčenja, vsebina poročil</a:t>
            </a:r>
          </a:p>
        </p:txBody>
      </p:sp>
    </p:spTree>
    <p:extLst>
      <p:ext uri="{BB962C8B-B14F-4D97-AF65-F5344CB8AC3E}">
        <p14:creationId xmlns:p14="http://schemas.microsoft.com/office/powerpoint/2010/main" val="3763040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>
            <a:extLst>
              <a:ext uri="{FF2B5EF4-FFF2-40B4-BE49-F238E27FC236}">
                <a16:creationId xmlns:a16="http://schemas.microsoft.com/office/drawing/2014/main" id="{54080463-DBD1-4551-B2E6-FEB1F8FF6F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935" y="5319252"/>
            <a:ext cx="2738065" cy="1538748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0152B3A1-B463-48C9-B3F9-37755A9B33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770" y="293480"/>
            <a:ext cx="1041079" cy="1151864"/>
          </a:xfrm>
          <a:prstGeom prst="rect">
            <a:avLst/>
          </a:prstGeom>
        </p:spPr>
      </p:pic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D5A92BDA-0B89-4941-8434-E6663F9F3B8E}"/>
              </a:ext>
            </a:extLst>
          </p:cNvPr>
          <p:cNvSpPr txBox="1"/>
          <p:nvPr/>
        </p:nvSpPr>
        <p:spPr>
          <a:xfrm>
            <a:off x="730263" y="563347"/>
            <a:ext cx="97684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400" b="1" dirty="0">
                <a:solidFill>
                  <a:schemeClr val="accent1">
                    <a:lumMod val="75000"/>
                  </a:schemeClr>
                </a:solidFill>
              </a:rPr>
              <a:t>Akreditacija mednarodno (ILAC) - novosti </a:t>
            </a:r>
          </a:p>
        </p:txBody>
      </p:sp>
      <p:sp>
        <p:nvSpPr>
          <p:cNvPr id="11" name="PoljeZBesedilom 10">
            <a:extLst>
              <a:ext uri="{FF2B5EF4-FFF2-40B4-BE49-F238E27FC236}">
                <a16:creationId xmlns:a16="http://schemas.microsoft.com/office/drawing/2014/main" id="{ACAF35FE-CE01-4FA8-87FB-CA7D69B72047}"/>
              </a:ext>
            </a:extLst>
          </p:cNvPr>
          <p:cNvSpPr txBox="1"/>
          <p:nvPr/>
        </p:nvSpPr>
        <p:spPr>
          <a:xfrm>
            <a:off x="556195" y="1694066"/>
            <a:ext cx="11374716" cy="4288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buClr>
                <a:srgbClr val="FFC000"/>
              </a:buClr>
              <a:defRPr/>
            </a:pPr>
            <a:r>
              <a:rPr lang="sl-SI" sz="2667" dirty="0">
                <a:solidFill>
                  <a:prstClr val="black"/>
                </a:solidFill>
              </a:rPr>
              <a:t>Revizije ILAC dokumentov:</a:t>
            </a:r>
          </a:p>
          <a:p>
            <a:pPr marL="533410" lvl="2">
              <a:spcBef>
                <a:spcPts val="1200"/>
              </a:spcBef>
              <a:buClr>
                <a:srgbClr val="FFC000"/>
              </a:buClr>
              <a:defRPr/>
            </a:pPr>
            <a:r>
              <a:rPr lang="en-US" sz="2000" b="1" dirty="0">
                <a:solidFill>
                  <a:prstClr val="black"/>
                </a:solidFill>
              </a:rPr>
              <a:t>ILAC-P8:03/2019</a:t>
            </a:r>
            <a:r>
              <a:rPr lang="en-US" dirty="0">
                <a:solidFill>
                  <a:prstClr val="black"/>
                </a:solidFill>
              </a:rPr>
              <a:t> ILAC Mutual Recognition Arrangement (Arrangement): Supplementary Requirements for the Use of Accreditation Symbols and for Claims of Accreditation Status by Accredited Conformity Assessment Bodies</a:t>
            </a:r>
          </a:p>
          <a:p>
            <a:pPr marL="533410" lvl="2">
              <a:buClr>
                <a:srgbClr val="FFC000"/>
              </a:buClr>
              <a:defRPr/>
            </a:pPr>
            <a:r>
              <a:rPr lang="en-US" sz="2000" b="1" dirty="0">
                <a:solidFill>
                  <a:prstClr val="black"/>
                </a:solidFill>
              </a:rPr>
              <a:t>ILAC G8:09/2019 </a:t>
            </a:r>
            <a:r>
              <a:rPr lang="en-US" dirty="0">
                <a:solidFill>
                  <a:prstClr val="black"/>
                </a:solidFill>
              </a:rPr>
              <a:t>Guidelines on Decision Rules and Statements of Conformity</a:t>
            </a:r>
            <a:endParaRPr lang="sl-SI" dirty="0">
              <a:solidFill>
                <a:prstClr val="black"/>
              </a:solidFill>
            </a:endParaRPr>
          </a:p>
          <a:p>
            <a:pPr marL="533410" lvl="2">
              <a:buClr>
                <a:srgbClr val="FFC000"/>
              </a:buClr>
              <a:defRPr/>
            </a:pPr>
            <a:r>
              <a:rPr lang="en-US" sz="2000" b="1" dirty="0">
                <a:solidFill>
                  <a:prstClr val="black"/>
                </a:solidFill>
              </a:rPr>
              <a:t>ILAC G27:07/2019 </a:t>
            </a:r>
            <a:r>
              <a:rPr lang="en-US" dirty="0">
                <a:solidFill>
                  <a:prstClr val="black"/>
                </a:solidFill>
              </a:rPr>
              <a:t>Guidance on measurements performed as part of an inspection process</a:t>
            </a:r>
          </a:p>
          <a:p>
            <a:pPr lvl="1">
              <a:spcBef>
                <a:spcPts val="1200"/>
              </a:spcBef>
              <a:buClr>
                <a:srgbClr val="FFC000"/>
              </a:buClr>
              <a:defRPr/>
            </a:pPr>
            <a:r>
              <a:rPr lang="sl-SI" sz="2000" b="1" dirty="0"/>
              <a:t> ILAC P9 </a:t>
            </a:r>
            <a:r>
              <a:rPr lang="en-US" dirty="0"/>
              <a:t>ILAC Policy for Participation in Proficiency Testing Activities</a:t>
            </a:r>
            <a:r>
              <a:rPr lang="sl-SI" dirty="0"/>
              <a:t> – glasovanje januarja 2020</a:t>
            </a:r>
          </a:p>
          <a:p>
            <a:pPr lvl="1">
              <a:buClr>
                <a:srgbClr val="FFC000"/>
              </a:buClr>
              <a:defRPr/>
            </a:pPr>
            <a:r>
              <a:rPr lang="sl-SI" b="1" dirty="0">
                <a:solidFill>
                  <a:prstClr val="black"/>
                </a:solidFill>
              </a:rPr>
              <a:t> </a:t>
            </a:r>
            <a:r>
              <a:rPr lang="sl-SI" sz="2000" b="1" dirty="0">
                <a:solidFill>
                  <a:prstClr val="black"/>
                </a:solidFill>
              </a:rPr>
              <a:t>ILAC P10 </a:t>
            </a:r>
            <a:r>
              <a:rPr lang="sl-SI" dirty="0">
                <a:solidFill>
                  <a:prstClr val="black"/>
                </a:solidFill>
              </a:rPr>
              <a:t>ILAC </a:t>
            </a:r>
            <a:r>
              <a:rPr lang="sl-SI" dirty="0" err="1">
                <a:solidFill>
                  <a:prstClr val="black"/>
                </a:solidFill>
              </a:rPr>
              <a:t>Policy</a:t>
            </a:r>
            <a:r>
              <a:rPr lang="sl-SI" dirty="0">
                <a:solidFill>
                  <a:prstClr val="black"/>
                </a:solidFill>
              </a:rPr>
              <a:t> on </a:t>
            </a:r>
            <a:r>
              <a:rPr lang="sl-SI" dirty="0" err="1">
                <a:solidFill>
                  <a:prstClr val="black"/>
                </a:solidFill>
              </a:rPr>
              <a:t>Traceability</a:t>
            </a:r>
            <a:r>
              <a:rPr lang="sl-SI" dirty="0">
                <a:solidFill>
                  <a:prstClr val="black"/>
                </a:solidFill>
              </a:rPr>
              <a:t> </a:t>
            </a:r>
            <a:r>
              <a:rPr lang="sl-SI" dirty="0" err="1">
                <a:solidFill>
                  <a:prstClr val="black"/>
                </a:solidFill>
              </a:rPr>
              <a:t>of</a:t>
            </a:r>
            <a:r>
              <a:rPr lang="sl-SI" dirty="0">
                <a:solidFill>
                  <a:prstClr val="black"/>
                </a:solidFill>
              </a:rPr>
              <a:t> </a:t>
            </a:r>
            <a:r>
              <a:rPr lang="sl-SI" dirty="0" err="1">
                <a:solidFill>
                  <a:prstClr val="black"/>
                </a:solidFill>
              </a:rPr>
              <a:t>Measurement</a:t>
            </a:r>
            <a:r>
              <a:rPr lang="sl-SI" dirty="0">
                <a:solidFill>
                  <a:prstClr val="black"/>
                </a:solidFill>
              </a:rPr>
              <a:t> </a:t>
            </a:r>
            <a:r>
              <a:rPr lang="sl-SI" dirty="0" err="1">
                <a:solidFill>
                  <a:prstClr val="black"/>
                </a:solidFill>
              </a:rPr>
              <a:t>Results</a:t>
            </a:r>
            <a:r>
              <a:rPr lang="sl-SI" dirty="0">
                <a:solidFill>
                  <a:prstClr val="black"/>
                </a:solidFill>
              </a:rPr>
              <a:t> – glasovanje januarja 2020</a:t>
            </a:r>
          </a:p>
          <a:p>
            <a:pPr lvl="1">
              <a:buClr>
                <a:srgbClr val="FFC000"/>
              </a:buClr>
              <a:defRPr/>
            </a:pPr>
            <a:r>
              <a:rPr lang="sl-SI" sz="2000" b="1" dirty="0">
                <a:solidFill>
                  <a:prstClr val="black"/>
                </a:solidFill>
              </a:rPr>
              <a:t> ILAC P14 </a:t>
            </a:r>
            <a:r>
              <a:rPr lang="sl-SI" dirty="0">
                <a:solidFill>
                  <a:prstClr val="black"/>
                </a:solidFill>
              </a:rPr>
              <a:t>ILAC </a:t>
            </a:r>
            <a:r>
              <a:rPr lang="sl-SI" dirty="0" err="1">
                <a:solidFill>
                  <a:prstClr val="black"/>
                </a:solidFill>
              </a:rPr>
              <a:t>Policy</a:t>
            </a:r>
            <a:r>
              <a:rPr lang="sl-SI" dirty="0">
                <a:solidFill>
                  <a:prstClr val="black"/>
                </a:solidFill>
              </a:rPr>
              <a:t> </a:t>
            </a:r>
            <a:r>
              <a:rPr lang="sl-SI" dirty="0" err="1">
                <a:solidFill>
                  <a:prstClr val="black"/>
                </a:solidFill>
              </a:rPr>
              <a:t>for</a:t>
            </a:r>
            <a:r>
              <a:rPr lang="sl-SI" dirty="0">
                <a:solidFill>
                  <a:prstClr val="black"/>
                </a:solidFill>
              </a:rPr>
              <a:t> </a:t>
            </a:r>
            <a:r>
              <a:rPr lang="sl-SI" dirty="0" err="1">
                <a:solidFill>
                  <a:prstClr val="black"/>
                </a:solidFill>
              </a:rPr>
              <a:t>Uncertainty</a:t>
            </a:r>
            <a:r>
              <a:rPr lang="sl-SI" dirty="0">
                <a:solidFill>
                  <a:prstClr val="black"/>
                </a:solidFill>
              </a:rPr>
              <a:t> in </a:t>
            </a:r>
            <a:r>
              <a:rPr lang="sl-SI" dirty="0" err="1">
                <a:solidFill>
                  <a:prstClr val="black"/>
                </a:solidFill>
              </a:rPr>
              <a:t>Calibration</a:t>
            </a:r>
            <a:r>
              <a:rPr lang="sl-SI" dirty="0">
                <a:solidFill>
                  <a:prstClr val="black"/>
                </a:solidFill>
              </a:rPr>
              <a:t> – glasovanje januarja 2020</a:t>
            </a:r>
          </a:p>
          <a:p>
            <a:pPr lvl="1">
              <a:buClr>
                <a:srgbClr val="FFC000"/>
              </a:buClr>
              <a:defRPr/>
            </a:pPr>
            <a:r>
              <a:rPr lang="sl-SI" b="1" dirty="0">
                <a:solidFill>
                  <a:prstClr val="black"/>
                </a:solidFill>
              </a:rPr>
              <a:t> </a:t>
            </a:r>
            <a:r>
              <a:rPr lang="sl-SI" sz="2000" b="1" dirty="0">
                <a:solidFill>
                  <a:prstClr val="black"/>
                </a:solidFill>
              </a:rPr>
              <a:t>ILAC P15 </a:t>
            </a:r>
            <a:r>
              <a:rPr lang="sl-SI" dirty="0">
                <a:solidFill>
                  <a:prstClr val="black"/>
                </a:solidFill>
              </a:rPr>
              <a:t>Uporaba standarda ISO/IEC 17020:2012 za akreditacijo kontrolnih organov – glasovanje v začetku 2020</a:t>
            </a:r>
          </a:p>
          <a:p>
            <a:pPr lvl="1">
              <a:spcBef>
                <a:spcPts val="1200"/>
              </a:spcBef>
              <a:buClr>
                <a:srgbClr val="FFC000"/>
              </a:buClr>
              <a:defRPr/>
            </a:pPr>
            <a:r>
              <a:rPr lang="sl-SI" b="1" dirty="0">
                <a:solidFill>
                  <a:prstClr val="black"/>
                </a:solidFill>
              </a:rPr>
              <a:t> </a:t>
            </a:r>
            <a:r>
              <a:rPr lang="sl-SI" sz="2000" b="1" dirty="0">
                <a:solidFill>
                  <a:prstClr val="black"/>
                </a:solidFill>
              </a:rPr>
              <a:t>ILAC G17 </a:t>
            </a:r>
            <a:r>
              <a:rPr lang="en-US" dirty="0">
                <a:solidFill>
                  <a:prstClr val="black"/>
                </a:solidFill>
              </a:rPr>
              <a:t>Introducing the Concept of Uncertainty of Measurement in Testing in Association with the</a:t>
            </a:r>
            <a:endParaRPr lang="sl-SI" dirty="0">
              <a:solidFill>
                <a:prstClr val="black"/>
              </a:solidFill>
            </a:endParaRPr>
          </a:p>
          <a:p>
            <a:pPr lvl="1">
              <a:buClr>
                <a:srgbClr val="FFC000"/>
              </a:buClr>
              <a:defRPr/>
            </a:pPr>
            <a:r>
              <a:rPr lang="sl-SI" dirty="0">
                <a:solidFill>
                  <a:prstClr val="black"/>
                </a:solidFill>
              </a:rPr>
              <a:t>  </a:t>
            </a:r>
            <a:r>
              <a:rPr lang="en-US" dirty="0">
                <a:solidFill>
                  <a:prstClr val="black"/>
                </a:solidFill>
              </a:rPr>
              <a:t>Application of the</a:t>
            </a:r>
            <a:r>
              <a:rPr lang="sl-SI" dirty="0">
                <a:solidFill>
                  <a:prstClr val="black"/>
                </a:solidFill>
              </a:rPr>
              <a:t> </a:t>
            </a:r>
            <a:r>
              <a:rPr lang="en-US" dirty="0">
                <a:solidFill>
                  <a:prstClr val="black"/>
                </a:solidFill>
              </a:rPr>
              <a:t>Standard ISO/IEC 17025</a:t>
            </a:r>
            <a:r>
              <a:rPr lang="sl-SI" dirty="0">
                <a:solidFill>
                  <a:prstClr val="black"/>
                </a:solidFill>
              </a:rPr>
              <a:t>  – v reviziji </a:t>
            </a:r>
          </a:p>
          <a:p>
            <a:pPr lvl="1">
              <a:buClr>
                <a:srgbClr val="FFC000"/>
              </a:buClr>
              <a:defRPr/>
            </a:pPr>
            <a:r>
              <a:rPr lang="sl-SI" b="1" dirty="0">
                <a:solidFill>
                  <a:prstClr val="black"/>
                </a:solidFill>
              </a:rPr>
              <a:t> </a:t>
            </a:r>
            <a:r>
              <a:rPr lang="sl-SI" sz="2000" b="1" dirty="0">
                <a:solidFill>
                  <a:prstClr val="black"/>
                </a:solidFill>
              </a:rPr>
              <a:t>ILAC G19 </a:t>
            </a:r>
            <a:r>
              <a:rPr lang="sl-SI" dirty="0" err="1">
                <a:solidFill>
                  <a:prstClr val="black"/>
                </a:solidFill>
              </a:rPr>
              <a:t>Modules</a:t>
            </a:r>
            <a:r>
              <a:rPr lang="sl-SI" dirty="0">
                <a:solidFill>
                  <a:prstClr val="black"/>
                </a:solidFill>
              </a:rPr>
              <a:t> in a </a:t>
            </a:r>
            <a:r>
              <a:rPr lang="sl-SI" dirty="0" err="1">
                <a:solidFill>
                  <a:prstClr val="black"/>
                </a:solidFill>
              </a:rPr>
              <a:t>Forensic</a:t>
            </a:r>
            <a:r>
              <a:rPr lang="sl-SI" dirty="0">
                <a:solidFill>
                  <a:prstClr val="black"/>
                </a:solidFill>
              </a:rPr>
              <a:t> Science </a:t>
            </a:r>
            <a:r>
              <a:rPr lang="sl-SI" dirty="0" err="1">
                <a:solidFill>
                  <a:prstClr val="black"/>
                </a:solidFill>
              </a:rPr>
              <a:t>Process</a:t>
            </a:r>
            <a:r>
              <a:rPr lang="sl-SI" dirty="0">
                <a:solidFill>
                  <a:prstClr val="black"/>
                </a:solidFill>
              </a:rPr>
              <a:t> – v reviziji</a:t>
            </a:r>
          </a:p>
        </p:txBody>
      </p:sp>
    </p:spTree>
    <p:extLst>
      <p:ext uri="{BB962C8B-B14F-4D97-AF65-F5344CB8AC3E}">
        <p14:creationId xmlns:p14="http://schemas.microsoft.com/office/powerpoint/2010/main" val="4222325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>
            <a:extLst>
              <a:ext uri="{FF2B5EF4-FFF2-40B4-BE49-F238E27FC236}">
                <a16:creationId xmlns:a16="http://schemas.microsoft.com/office/drawing/2014/main" id="{54080463-DBD1-4551-B2E6-FEB1F8FF6F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935" y="5319252"/>
            <a:ext cx="2738065" cy="1538748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0152B3A1-B463-48C9-B3F9-37755A9B33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770" y="293480"/>
            <a:ext cx="1041079" cy="1151864"/>
          </a:xfrm>
          <a:prstGeom prst="rect">
            <a:avLst/>
          </a:prstGeom>
        </p:spPr>
      </p:pic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D5A92BDA-0B89-4941-8434-E6663F9F3B8E}"/>
              </a:ext>
            </a:extLst>
          </p:cNvPr>
          <p:cNvSpPr txBox="1"/>
          <p:nvPr/>
        </p:nvSpPr>
        <p:spPr>
          <a:xfrm>
            <a:off x="730264" y="563347"/>
            <a:ext cx="95200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400" b="1" dirty="0">
                <a:solidFill>
                  <a:schemeClr val="accent1">
                    <a:lumMod val="75000"/>
                  </a:schemeClr>
                </a:solidFill>
              </a:rPr>
              <a:t>Akreditacija mednarodno (IAF) - novosti </a:t>
            </a:r>
          </a:p>
        </p:txBody>
      </p:sp>
      <p:sp>
        <p:nvSpPr>
          <p:cNvPr id="11" name="PoljeZBesedilom 10">
            <a:extLst>
              <a:ext uri="{FF2B5EF4-FFF2-40B4-BE49-F238E27FC236}">
                <a16:creationId xmlns:a16="http://schemas.microsoft.com/office/drawing/2014/main" id="{ACAF35FE-CE01-4FA8-87FB-CA7D69B72047}"/>
              </a:ext>
            </a:extLst>
          </p:cNvPr>
          <p:cNvSpPr txBox="1"/>
          <p:nvPr/>
        </p:nvSpPr>
        <p:spPr>
          <a:xfrm>
            <a:off x="914400" y="1531371"/>
            <a:ext cx="10510684" cy="5616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sl-SI" sz="2400" dirty="0"/>
              <a:t>IAF je mednarodno združenje akreditacijskih organov, ki akreditirajo certifikacijske organe s področja sistemov vodenja, proizvodov in osebja. </a:t>
            </a:r>
          </a:p>
          <a:p>
            <a:pPr lvl="0"/>
            <a:endParaRPr lang="sl-SI" sz="2400" dirty="0"/>
          </a:p>
          <a:p>
            <a:pPr>
              <a:buClr>
                <a:srgbClr val="FFC000"/>
              </a:buClr>
            </a:pPr>
            <a:r>
              <a:rPr lang="sl-SI" sz="2400" b="1" dirty="0"/>
              <a:t>Sklepi sprejeti na zadnji IAF GA:</a:t>
            </a:r>
          </a:p>
          <a:p>
            <a:pPr marL="380990" indent="-380990">
              <a:spcBef>
                <a:spcPts val="600"/>
              </a:spcBef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sl-SI" sz="2400" dirty="0"/>
              <a:t>Sprejetje standarda ISO/IEC 17029:2019 kot normativni dokument</a:t>
            </a:r>
          </a:p>
          <a:p>
            <a:pPr marL="380990" indent="-380990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sl-SI" sz="2400" dirty="0"/>
              <a:t>Akreditacijski certifikati se lahko izdajajo samo na osnovi normativnih dokumentov, ki vsebujejo zahteve</a:t>
            </a:r>
          </a:p>
          <a:p>
            <a:pPr marL="380990" indent="-380990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sl-SI" sz="2400" dirty="0"/>
              <a:t>Prehodne ureditve za ISO 22301</a:t>
            </a:r>
          </a:p>
          <a:p>
            <a:pPr marL="380990" indent="-380990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sl-SI" sz="2400" dirty="0"/>
              <a:t>Prehodne ureditve za ISO 14064 in za ISO 14065</a:t>
            </a:r>
          </a:p>
          <a:p>
            <a:pPr marL="380990" indent="-380990">
              <a:buClr>
                <a:srgbClr val="FFC000"/>
              </a:buClr>
              <a:buFont typeface="Wingdings" panose="05000000000000000000" pitchFamily="2" charset="2"/>
              <a:buChar char="Ø"/>
            </a:pPr>
            <a:endParaRPr lang="sl-SI" sz="2400" dirty="0"/>
          </a:p>
          <a:p>
            <a:pPr>
              <a:buClr>
                <a:srgbClr val="FFC000"/>
              </a:buClr>
            </a:pPr>
            <a:r>
              <a:rPr lang="sl-SI" sz="2400" b="1" dirty="0"/>
              <a:t>Baza podatkov akreditiranih certifikatov IAF  </a:t>
            </a:r>
            <a:r>
              <a:rPr lang="sl-SI" sz="2400" dirty="0"/>
              <a:t>(</a:t>
            </a:r>
            <a:r>
              <a:rPr lang="en-US" sz="2400" dirty="0"/>
              <a:t>IAF Database of Accredited Certificates </a:t>
            </a:r>
            <a:r>
              <a:rPr lang="sl-SI" sz="2400" dirty="0"/>
              <a:t>)</a:t>
            </a:r>
            <a:r>
              <a:rPr lang="sl-SI" sz="2400" b="1" dirty="0"/>
              <a:t> </a:t>
            </a:r>
            <a:r>
              <a:rPr lang="sl-SI" sz="2400" dirty="0"/>
              <a:t>-</a:t>
            </a:r>
            <a:r>
              <a:rPr lang="sl-SI" sz="2400" b="1" dirty="0"/>
              <a:t> </a:t>
            </a:r>
            <a:r>
              <a:rPr lang="sl-SI" sz="2400" dirty="0"/>
              <a:t>baza je vzpostavljena in deluje. Več informacij lahko najdete na povezavi: </a:t>
            </a:r>
            <a:r>
              <a:rPr lang="sl-SI" sz="2000" dirty="0">
                <a:hlinkClick r:id="rId4"/>
              </a:rPr>
              <a:t>https://www.youtube.com/channel/UCOQqM5RNMkKR_71RKmVw-Qw</a:t>
            </a:r>
            <a:endParaRPr lang="sl-SI" sz="2000" dirty="0"/>
          </a:p>
          <a:p>
            <a:pPr>
              <a:buClr>
                <a:srgbClr val="FFC000"/>
              </a:buClr>
            </a:pPr>
            <a:endParaRPr lang="sl-SI" sz="2400" dirty="0"/>
          </a:p>
          <a:p>
            <a:pPr lvl="0"/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178762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1640</TotalTime>
  <Words>1330</Words>
  <Application>Microsoft Office PowerPoint</Application>
  <PresentationFormat>Širokozaslonsko</PresentationFormat>
  <Paragraphs>137</Paragraphs>
  <Slides>20</Slides>
  <Notes>2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Wingdings</vt:lpstr>
      <vt:lpstr>Officeova tema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Luka Križnik</dc:creator>
  <cp:lastModifiedBy>Boštjan Godec</cp:lastModifiedBy>
  <cp:revision>118</cp:revision>
  <cp:lastPrinted>2019-11-30T12:11:10Z</cp:lastPrinted>
  <dcterms:created xsi:type="dcterms:W3CDTF">2019-11-07T07:50:55Z</dcterms:created>
  <dcterms:modified xsi:type="dcterms:W3CDTF">2019-12-05T06:08:53Z</dcterms:modified>
</cp:coreProperties>
</file>