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92" r:id="rId3"/>
    <p:sldId id="299" r:id="rId4"/>
    <p:sldId id="300" r:id="rId5"/>
    <p:sldId id="293" r:id="rId6"/>
    <p:sldId id="294" r:id="rId7"/>
    <p:sldId id="295" r:id="rId8"/>
    <p:sldId id="296" r:id="rId9"/>
    <p:sldId id="297" r:id="rId10"/>
    <p:sldId id="298" r:id="rId11"/>
    <p:sldId id="301" r:id="rId12"/>
    <p:sldId id="286" r:id="rId13"/>
    <p:sldId id="290" r:id="rId14"/>
    <p:sldId id="289" r:id="rId15"/>
    <p:sldId id="287" r:id="rId16"/>
    <p:sldId id="288" r:id="rId17"/>
    <p:sldId id="308" r:id="rId18"/>
    <p:sldId id="284" r:id="rId19"/>
    <p:sldId id="291" r:id="rId20"/>
    <p:sldId id="302" r:id="rId21"/>
    <p:sldId id="304" r:id="rId22"/>
    <p:sldId id="306" r:id="rId23"/>
    <p:sldId id="305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214982"/>
    <a:srgbClr val="20498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76" autoAdjust="0"/>
  </p:normalViewPr>
  <p:slideViewPr>
    <p:cSldViewPr snapToGrid="0" snapToObjects="1">
      <p:cViewPr>
        <p:scale>
          <a:sx n="95" d="100"/>
          <a:sy n="95" d="100"/>
        </p:scale>
        <p:origin x="408" y="6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5C2C-E10A-4508-991B-39E0F1A219D5}" type="datetimeFigureOut">
              <a:rPr lang="sl-SI" smtClean="0"/>
              <a:t>5.12.2017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6EE4C-BC34-4CBD-8764-EC28B70F3B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184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EE4C-BC34-4CBD-8764-EC28B70F3BF6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198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EE4C-BC34-4CBD-8764-EC28B70F3BF6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905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EE4C-BC34-4CBD-8764-EC28B70F3BF6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22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2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5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3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9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0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7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8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9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2C49B-59ED-074B-8494-CA78452320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3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2F3B94C0-4EC8-42F0-A05C-447A9E4848DF}"/>
              </a:ext>
            </a:extLst>
          </p:cNvPr>
          <p:cNvSpPr/>
          <p:nvPr/>
        </p:nvSpPr>
        <p:spPr>
          <a:xfrm>
            <a:off x="1913048" y="3912661"/>
            <a:ext cx="69869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000" dirty="0">
                <a:solidFill>
                  <a:schemeClr val="bg1">
                    <a:lumMod val="50000"/>
                  </a:schemeClr>
                </a:solidFill>
                <a:latin typeface="Arial Rounded MT Bold"/>
                <a:cs typeface="Arial Rounded MT Bold"/>
              </a:rPr>
              <a:t>Zaupanje v usposobljenost.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9" name="Picture 4" descr="grafika ptt1.psd">
            <a:extLst>
              <a:ext uri="{FF2B5EF4-FFF2-40B4-BE49-F238E27FC236}">
                <a16:creationId xmlns:a16="http://schemas.microsoft.com/office/drawing/2014/main" id="{3B12F26C-401D-477E-BF8B-DD47CAF5E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3709193"/>
            <a:ext cx="1548384" cy="13716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97071E2-7249-4AB8-83FC-0B485F4714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39" b="70276" l="3607" r="95225">
                        <a14:foregroundMark x1="7193" y1="50743" x2="10328" y2="56157"/>
                        <a14:foregroundMark x1="18914" y1="68896" x2="20594" y2="70541"/>
                        <a14:foregroundMark x1="12111" y1="25796" x2="17131" y2="20648"/>
                        <a14:foregroundMark x1="5307" y1="55361" x2="3627" y2="63482"/>
                        <a14:foregroundMark x1="39324" y1="37473" x2="41209" y2="38800"/>
                        <a14:foregroundMark x1="44980" y1="34766" x2="44980" y2="39384"/>
                        <a14:foregroundMark x1="49898" y1="34766" x2="49160" y2="40180"/>
                        <a14:foregroundMark x1="55451" y1="35032" x2="56168" y2="39650"/>
                        <a14:foregroundMark x1="60881" y1="34183" x2="60779" y2="43153"/>
                        <a14:foregroundMark x1="66025" y1="33121" x2="66025" y2="40711"/>
                        <a14:foregroundMark x1="66844" y1="35032" x2="68217" y2="38535"/>
                        <a14:foregroundMark x1="71783" y1="35828" x2="74385" y2="39384"/>
                        <a14:foregroundMark x1="77541" y1="33917" x2="77746" y2="41507"/>
                        <a14:foregroundMark x1="85389" y1="34766" x2="86230" y2="39384"/>
                        <a14:foregroundMark x1="16291" y1="2495" x2="16291" y2="2495"/>
                        <a14:foregroundMark x1="16189" y1="1645" x2="16189" y2="1645"/>
                        <a14:foregroundMark x1="45389" y1="54246" x2="45184" y2="61040"/>
                        <a14:foregroundMark x1="41619" y1="55096" x2="42787" y2="60244"/>
                        <a14:foregroundMark x1="50738" y1="55096" x2="50943" y2="59713"/>
                        <a14:foregroundMark x1="57336" y1="52654" x2="56701" y2="58864"/>
                        <a14:foregroundMark x1="62459" y1="53185" x2="62459" y2="59979"/>
                        <a14:foregroundMark x1="67787" y1="52654" x2="67684" y2="58068"/>
                        <a14:foregroundMark x1="71783" y1="52654" x2="71660" y2="58599"/>
                        <a14:foregroundMark x1="75656" y1="53981" x2="74385" y2="61571"/>
                        <a14:foregroundMark x1="80676" y1="54246" x2="80246" y2="59448"/>
                        <a14:foregroundMark x1="85594" y1="53450" x2="85594" y2="61571"/>
                        <a14:foregroundMark x1="89775" y1="53450" x2="89262" y2="60244"/>
                        <a14:foregroundMark x1="92807" y1="53981" x2="91988" y2="58864"/>
                        <a14:foregroundMark x1="94078" y1="53715" x2="95225" y2="59130"/>
                        <a14:foregroundMark x1="11578" y1="33121" x2="17029" y2="29883"/>
                        <a14:foregroundMark x1="17029" y1="29883" x2="17029" y2="29883"/>
                        <a14:backgroundMark x1="52623" y1="54246" x2="52623" y2="54246"/>
                        <a14:backgroundMark x1="40779" y1="57803" x2="40779" y2="57803"/>
                        <a14:backgroundMark x1="76066" y1="57272" x2="76066" y2="57272"/>
                        <a14:backgroundMark x1="84652" y1="38535" x2="84652" y2="38535"/>
                        <a14:backgroundMark x1="93340" y1="57272" x2="93340" y2="57272"/>
                        <a14:backgroundMark x1="70840" y1="57059" x2="70840" y2="57059"/>
                        <a14:backgroundMark x1="70840" y1="54830" x2="70840" y2="54830"/>
                        <a14:backgroundMark x1="70840" y1="62739" x2="70840" y2="62739"/>
                        <a14:backgroundMark x1="70779" y1="53822" x2="70779" y2="53822"/>
                        <a14:backgroundMark x1="88668" y1="52495" x2="88668" y2="52495"/>
                        <a14:backgroundMark x1="88668" y1="56794" x2="88668" y2="56794"/>
                        <a14:backgroundMark x1="88668" y1="54830" x2="88668" y2="54830"/>
                        <a14:backgroundMark x1="88730" y1="51221" x2="88730" y2="51221"/>
                        <a14:backgroundMark x1="88668" y1="59130" x2="88668" y2="59130"/>
                        <a14:backgroundMark x1="88668" y1="57803" x2="88668" y2="57803"/>
                        <a14:backgroundMark x1="88668" y1="53662" x2="88668" y2="53662"/>
                        <a14:backgroundMark x1="88668" y1="50053" x2="88668" y2="50053"/>
                      </a14:backgroundRemoval>
                    </a14:imgEffect>
                  </a14:imgLayer>
                </a14:imgProps>
              </a:ext>
            </a:extLst>
          </a:blip>
          <a:srcRect b="23925"/>
          <a:stretch/>
        </p:blipFill>
        <p:spPr>
          <a:xfrm>
            <a:off x="265726" y="994426"/>
            <a:ext cx="8648660" cy="2540109"/>
          </a:xfrm>
          <a:prstGeom prst="rect">
            <a:avLst/>
          </a:prstGeom>
        </p:spPr>
      </p:pic>
      <p:pic>
        <p:nvPicPr>
          <p:cNvPr id="12" name="Picture 7" descr="grafika ptt1.psd">
            <a:extLst>
              <a:ext uri="{FF2B5EF4-FFF2-40B4-BE49-F238E27FC236}">
                <a16:creationId xmlns:a16="http://schemas.microsoft.com/office/drawing/2014/main" id="{691D8552-A8F5-4AB7-AEC9-4A00D0FD0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90" y="184640"/>
            <a:ext cx="154838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77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7065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tabLst>
                <a:tab pos="6638925" algn="l"/>
              </a:tabLst>
              <a:defRPr/>
            </a:pPr>
            <a:r>
              <a:rPr lang="sl-SI" altLang="sl-SI" sz="4400" dirty="0">
                <a:solidFill>
                  <a:srgbClr val="002060"/>
                </a:solidFill>
              </a:rPr>
              <a:t>Kvalificirane storitve zaupanja</a:t>
            </a:r>
            <a:endParaRPr lang="sl-SI" sz="4400" kern="0" dirty="0">
              <a:solidFill>
                <a:srgbClr val="000066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1589103" y="1329482"/>
            <a:ext cx="72530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sl-SI" altLang="sl-SI" sz="2000" dirty="0">
                <a:solidFill>
                  <a:srgbClr val="0070C0"/>
                </a:solidFill>
              </a:rPr>
              <a:t>***Storitev zaupanja </a:t>
            </a:r>
            <a:r>
              <a:rPr lang="sl-SI" altLang="sl-SI" sz="2000" dirty="0"/>
              <a:t>pomeni elektronsko storitev, ki se praviloma opravlja za plačilo in vključuje …. 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sl-SI" sz="2000" dirty="0"/>
              <a:t>Izdaje kvalificiranih potrdil za elektronske podpise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sl-SI" sz="2000" dirty="0"/>
              <a:t>Potrjevanja veljavnosti kvalificiranih elektronskih podpisov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sl-SI" sz="2000" dirty="0"/>
              <a:t>Hrambe kvalificiranih elektronskih podpisov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sl-SI" sz="2000" dirty="0"/>
              <a:t>Izdaje kvalificiranih potrdil za elektronske žige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sl-SI" sz="2000" dirty="0"/>
              <a:t>Potrjevanja veljavnosti kvalificiranih elektronskih žigov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sl-SI" sz="2000" dirty="0"/>
              <a:t>Hrambe kvalificiranih elektronskih žigov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sl-SI" sz="2000" dirty="0"/>
              <a:t>Kvalificiranih elektronskih časovnih žigov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sl-SI" sz="2000" dirty="0"/>
              <a:t>Kvalificirane storitve elektronske priporočene dostave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sl-SI" sz="2000" dirty="0"/>
              <a:t>Izdaje kvalificiranih potrdil za avtentikacijo spletišč</a:t>
            </a:r>
            <a:endParaRPr lang="sl-SI" altLang="sl-SI" sz="1400" dirty="0"/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2120465" y="1659454"/>
            <a:ext cx="567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tabLst>
                <a:tab pos="6638925" algn="l"/>
              </a:tabLst>
              <a:defRPr/>
            </a:pPr>
            <a:r>
              <a:rPr lang="sl-SI" sz="4400" b="1" kern="0" dirty="0" err="1">
                <a:solidFill>
                  <a:srgbClr val="000066"/>
                </a:solidFill>
              </a:rPr>
              <a:t>eIDAS</a:t>
            </a:r>
            <a:r>
              <a:rPr lang="sl-SI" sz="4400" b="1" kern="0" dirty="0">
                <a:solidFill>
                  <a:srgbClr val="000066"/>
                </a:solidFill>
              </a:rPr>
              <a:t> in akreditacija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3484630" y="2660220"/>
            <a:ext cx="2340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214982"/>
                </a:solidFill>
              </a:rPr>
              <a:t>Jure Zupančič</a:t>
            </a:r>
            <a:endParaRPr lang="sl-SI" dirty="0"/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avokotnik 38">
            <a:extLst>
              <a:ext uri="{FF2B5EF4-FFF2-40B4-BE49-F238E27FC236}">
                <a16:creationId xmlns:a16="http://schemas.microsoft.com/office/drawing/2014/main" id="{7D9DC8DD-8C56-4DB5-8277-D64FC3EDC13C}"/>
              </a:ext>
            </a:extLst>
          </p:cNvPr>
          <p:cNvSpPr/>
          <p:nvPr/>
        </p:nvSpPr>
        <p:spPr>
          <a:xfrm>
            <a:off x="2233719" y="764208"/>
            <a:ext cx="2940447" cy="531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  <a:p>
            <a:pPr algn="ctr"/>
            <a:endParaRPr lang="sl-SI" dirty="0"/>
          </a:p>
        </p:txBody>
      </p:sp>
      <p:sp>
        <p:nvSpPr>
          <p:cNvPr id="37" name="Pravokotnik 36">
            <a:extLst>
              <a:ext uri="{FF2B5EF4-FFF2-40B4-BE49-F238E27FC236}">
                <a16:creationId xmlns:a16="http://schemas.microsoft.com/office/drawing/2014/main" id="{D0A27677-F917-41C7-B533-925E318ED5C0}"/>
              </a:ext>
            </a:extLst>
          </p:cNvPr>
          <p:cNvSpPr/>
          <p:nvPr/>
        </p:nvSpPr>
        <p:spPr>
          <a:xfrm>
            <a:off x="1970674" y="869776"/>
            <a:ext cx="3073088" cy="531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1" name="Pravokotnik: zaokroženi vogali 40">
            <a:extLst>
              <a:ext uri="{FF2B5EF4-FFF2-40B4-BE49-F238E27FC236}">
                <a16:creationId xmlns:a16="http://schemas.microsoft.com/office/drawing/2014/main" id="{B6EDD687-D8AC-4F71-886B-7FEB94A7308E}"/>
              </a:ext>
            </a:extLst>
          </p:cNvPr>
          <p:cNvSpPr/>
          <p:nvPr/>
        </p:nvSpPr>
        <p:spPr>
          <a:xfrm>
            <a:off x="5521282" y="1535649"/>
            <a:ext cx="2679197" cy="2713925"/>
          </a:xfrm>
          <a:prstGeom prst="roundRect">
            <a:avLst/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130160" y="-127773"/>
            <a:ext cx="342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204982"/>
                </a:solidFill>
              </a:rPr>
              <a:t>e-storitve (konfiguracija </a:t>
            </a:r>
            <a:r>
              <a:rPr lang="sl-SI" sz="2000" dirty="0" err="1">
                <a:solidFill>
                  <a:srgbClr val="204982"/>
                </a:solidFill>
              </a:rPr>
              <a:t>eIDAS</a:t>
            </a:r>
            <a:r>
              <a:rPr lang="sl-SI" sz="2000" dirty="0">
                <a:solidFill>
                  <a:srgbClr val="204982"/>
                </a:solidFill>
              </a:rPr>
              <a:t>)</a:t>
            </a:r>
            <a:r>
              <a:rPr lang="sl-SI" sz="2800" b="1" dirty="0">
                <a:solidFill>
                  <a:srgbClr val="204982"/>
                </a:solidFill>
              </a:rPr>
              <a:t> </a:t>
            </a:r>
            <a:endParaRPr lang="sl-SI" sz="2000" b="1" dirty="0">
              <a:solidFill>
                <a:srgbClr val="204982"/>
              </a:solidFill>
            </a:endParaRPr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  <p:sp>
        <p:nvSpPr>
          <p:cNvPr id="14" name="Pravokotnik 13">
            <a:extLst>
              <a:ext uri="{FF2B5EF4-FFF2-40B4-BE49-F238E27FC236}">
                <a16:creationId xmlns:a16="http://schemas.microsoft.com/office/drawing/2014/main" id="{4B062AB7-FB9A-4A57-A0CD-4C61BB963386}"/>
              </a:ext>
            </a:extLst>
          </p:cNvPr>
          <p:cNvSpPr/>
          <p:nvPr/>
        </p:nvSpPr>
        <p:spPr>
          <a:xfrm>
            <a:off x="5924353" y="1720503"/>
            <a:ext cx="178220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Akreditacija</a:t>
            </a: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0F1EE049-165C-4C31-802F-2CD4B397A718}"/>
              </a:ext>
            </a:extLst>
          </p:cNvPr>
          <p:cNvSpPr/>
          <p:nvPr/>
        </p:nvSpPr>
        <p:spPr>
          <a:xfrm>
            <a:off x="5924354" y="3008558"/>
            <a:ext cx="1782206" cy="7132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Certifikacijski organ (CAB)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91A585E0-A909-41D7-85A1-83AB0089D35B}"/>
              </a:ext>
            </a:extLst>
          </p:cNvPr>
          <p:cNvSpPr/>
          <p:nvPr/>
        </p:nvSpPr>
        <p:spPr>
          <a:xfrm>
            <a:off x="3424632" y="2719443"/>
            <a:ext cx="1857921" cy="110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Ponudnik kvalificiranih storitev zaupanja</a:t>
            </a:r>
          </a:p>
          <a:p>
            <a:pPr algn="ctr"/>
            <a:r>
              <a:rPr lang="sl-SI" dirty="0"/>
              <a:t>(QTSP)</a:t>
            </a:r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23288F56-732C-4DEC-B6D5-86AE0966377D}"/>
              </a:ext>
            </a:extLst>
          </p:cNvPr>
          <p:cNvSpPr/>
          <p:nvPr/>
        </p:nvSpPr>
        <p:spPr>
          <a:xfrm>
            <a:off x="3566264" y="4200654"/>
            <a:ext cx="1477497" cy="8651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Stranka</a:t>
            </a:r>
          </a:p>
          <a:p>
            <a:pPr algn="ctr"/>
            <a:r>
              <a:rPr lang="sl-SI" dirty="0"/>
              <a:t>(uporabnik e-storitev)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3309DF9A-1AF7-4C44-B19E-CB150E492C38}"/>
              </a:ext>
            </a:extLst>
          </p:cNvPr>
          <p:cNvSpPr/>
          <p:nvPr/>
        </p:nvSpPr>
        <p:spPr>
          <a:xfrm>
            <a:off x="1632745" y="1674668"/>
            <a:ext cx="1477497" cy="9047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Nadzorni organ (SB)</a:t>
            </a:r>
          </a:p>
          <a:p>
            <a:pPr algn="ctr"/>
            <a:r>
              <a:rPr lang="sl-SI" dirty="0"/>
              <a:t>(država)</a:t>
            </a: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73F14D95-23EA-42F7-903F-9DC0F302A408}"/>
              </a:ext>
            </a:extLst>
          </p:cNvPr>
          <p:cNvSpPr/>
          <p:nvPr/>
        </p:nvSpPr>
        <p:spPr>
          <a:xfrm>
            <a:off x="1444206" y="4165350"/>
            <a:ext cx="1402342" cy="3165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e -storitve</a:t>
            </a:r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57B0B213-0BF7-42B8-AC4D-4752A1A04CF6}"/>
              </a:ext>
            </a:extLst>
          </p:cNvPr>
          <p:cNvSpPr/>
          <p:nvPr/>
        </p:nvSpPr>
        <p:spPr>
          <a:xfrm>
            <a:off x="1589486" y="4447408"/>
            <a:ext cx="1402342" cy="3165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e -storitve</a:t>
            </a: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3B06F71D-0607-4304-885C-34D2D7B77025}"/>
              </a:ext>
            </a:extLst>
          </p:cNvPr>
          <p:cNvSpPr/>
          <p:nvPr/>
        </p:nvSpPr>
        <p:spPr>
          <a:xfrm>
            <a:off x="1794170" y="4720123"/>
            <a:ext cx="1402342" cy="3165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e -storitve</a:t>
            </a:r>
          </a:p>
        </p:txBody>
      </p:sp>
      <p:sp>
        <p:nvSpPr>
          <p:cNvPr id="22" name="Puščica: gor-dol 21">
            <a:extLst>
              <a:ext uri="{FF2B5EF4-FFF2-40B4-BE49-F238E27FC236}">
                <a16:creationId xmlns:a16="http://schemas.microsoft.com/office/drawing/2014/main" id="{432DC6EA-99E2-4B36-AF50-3BC65426217D}"/>
              </a:ext>
            </a:extLst>
          </p:cNvPr>
          <p:cNvSpPr/>
          <p:nvPr/>
        </p:nvSpPr>
        <p:spPr>
          <a:xfrm rot="18499872">
            <a:off x="2915912" y="2452494"/>
            <a:ext cx="206754" cy="989751"/>
          </a:xfrm>
          <a:prstGeom prst="up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uščica: gor-dol 22">
            <a:extLst>
              <a:ext uri="{FF2B5EF4-FFF2-40B4-BE49-F238E27FC236}">
                <a16:creationId xmlns:a16="http://schemas.microsoft.com/office/drawing/2014/main" id="{9E9DD6C4-99D2-47D3-8B4D-DC83FB251BC2}"/>
              </a:ext>
            </a:extLst>
          </p:cNvPr>
          <p:cNvSpPr/>
          <p:nvPr/>
        </p:nvSpPr>
        <p:spPr>
          <a:xfrm rot="5400000">
            <a:off x="5487523" y="2987288"/>
            <a:ext cx="231830" cy="641832"/>
          </a:xfrm>
          <a:prstGeom prst="upDown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uščica: gor-dol 23">
            <a:extLst>
              <a:ext uri="{FF2B5EF4-FFF2-40B4-BE49-F238E27FC236}">
                <a16:creationId xmlns:a16="http://schemas.microsoft.com/office/drawing/2014/main" id="{28DFD91E-FDA8-4C8B-B5B3-E89E22050E49}"/>
              </a:ext>
            </a:extLst>
          </p:cNvPr>
          <p:cNvSpPr/>
          <p:nvPr/>
        </p:nvSpPr>
        <p:spPr>
          <a:xfrm>
            <a:off x="4189096" y="3837412"/>
            <a:ext cx="173233" cy="347321"/>
          </a:xfrm>
          <a:prstGeom prst="up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6" name="Raven puščični povezovalnik 25">
            <a:extLst>
              <a:ext uri="{FF2B5EF4-FFF2-40B4-BE49-F238E27FC236}">
                <a16:creationId xmlns:a16="http://schemas.microsoft.com/office/drawing/2014/main" id="{A26DFACE-61C6-42A2-8A83-C49CF43BB124}"/>
              </a:ext>
            </a:extLst>
          </p:cNvPr>
          <p:cNvCxnSpPr>
            <a:cxnSpLocks/>
            <a:endCxn id="19" idx="3"/>
          </p:cNvCxnSpPr>
          <p:nvPr/>
        </p:nvCxnSpPr>
        <p:spPr>
          <a:xfrm flipH="1">
            <a:off x="2846548" y="4323617"/>
            <a:ext cx="71971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ven puščični povezovalnik 27">
            <a:extLst>
              <a:ext uri="{FF2B5EF4-FFF2-40B4-BE49-F238E27FC236}">
                <a16:creationId xmlns:a16="http://schemas.microsoft.com/office/drawing/2014/main" id="{F9032046-D8C1-4D40-B41F-A10EB3F0651D}"/>
              </a:ext>
            </a:extLst>
          </p:cNvPr>
          <p:cNvCxnSpPr>
            <a:cxnSpLocks/>
          </p:cNvCxnSpPr>
          <p:nvPr/>
        </p:nvCxnSpPr>
        <p:spPr>
          <a:xfrm flipH="1" flipV="1">
            <a:off x="2991828" y="4580417"/>
            <a:ext cx="567314" cy="586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aven puščični povezovalnik 29">
            <a:extLst>
              <a:ext uri="{FF2B5EF4-FFF2-40B4-BE49-F238E27FC236}">
                <a16:creationId xmlns:a16="http://schemas.microsoft.com/office/drawing/2014/main" id="{92BD28D7-E6B0-484B-A05A-13B4C4D3D9B4}"/>
              </a:ext>
            </a:extLst>
          </p:cNvPr>
          <p:cNvCxnSpPr>
            <a:cxnSpLocks/>
            <a:endCxn id="21" idx="3"/>
          </p:cNvCxnSpPr>
          <p:nvPr/>
        </p:nvCxnSpPr>
        <p:spPr>
          <a:xfrm flipH="1">
            <a:off x="3196512" y="4878390"/>
            <a:ext cx="369751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Puščica: gor-dol 32">
            <a:extLst>
              <a:ext uri="{FF2B5EF4-FFF2-40B4-BE49-F238E27FC236}">
                <a16:creationId xmlns:a16="http://schemas.microsoft.com/office/drawing/2014/main" id="{E5BE2494-A34D-47AA-83F4-D2520AB2AAF0}"/>
              </a:ext>
            </a:extLst>
          </p:cNvPr>
          <p:cNvSpPr/>
          <p:nvPr/>
        </p:nvSpPr>
        <p:spPr>
          <a:xfrm>
            <a:off x="6699541" y="2387980"/>
            <a:ext cx="231830" cy="599432"/>
          </a:xfrm>
          <a:prstGeom prst="up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Pravokotnik 33">
            <a:extLst>
              <a:ext uri="{FF2B5EF4-FFF2-40B4-BE49-F238E27FC236}">
                <a16:creationId xmlns:a16="http://schemas.microsoft.com/office/drawing/2014/main" id="{5EAC9F99-773A-438C-B583-D9CE3464AC9E}"/>
              </a:ext>
            </a:extLst>
          </p:cNvPr>
          <p:cNvSpPr/>
          <p:nvPr/>
        </p:nvSpPr>
        <p:spPr>
          <a:xfrm>
            <a:off x="1783285" y="950441"/>
            <a:ext cx="3106661" cy="531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Zanesljivi seznam (</a:t>
            </a:r>
            <a:r>
              <a:rPr lang="sl-SI" dirty="0" err="1"/>
              <a:t>Trusted</a:t>
            </a:r>
            <a:r>
              <a:rPr lang="sl-SI" dirty="0"/>
              <a:t> List) </a:t>
            </a:r>
          </a:p>
          <a:p>
            <a:pPr algn="ctr"/>
            <a:r>
              <a:rPr lang="sl-SI" dirty="0"/>
              <a:t>(Slovenija) </a:t>
            </a:r>
          </a:p>
        </p:txBody>
      </p:sp>
      <p:sp>
        <p:nvSpPr>
          <p:cNvPr id="35" name="Pravokotnik 34">
            <a:extLst>
              <a:ext uri="{FF2B5EF4-FFF2-40B4-BE49-F238E27FC236}">
                <a16:creationId xmlns:a16="http://schemas.microsoft.com/office/drawing/2014/main" id="{C62B3CE6-DC85-4809-A7F5-7CAD91E787D2}"/>
              </a:ext>
            </a:extLst>
          </p:cNvPr>
          <p:cNvSpPr/>
          <p:nvPr/>
        </p:nvSpPr>
        <p:spPr>
          <a:xfrm>
            <a:off x="7666583" y="452761"/>
            <a:ext cx="1215552" cy="3452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EA</a:t>
            </a:r>
          </a:p>
        </p:txBody>
      </p:sp>
      <p:sp>
        <p:nvSpPr>
          <p:cNvPr id="36" name="Puščica: gor-dol 35">
            <a:extLst>
              <a:ext uri="{FF2B5EF4-FFF2-40B4-BE49-F238E27FC236}">
                <a16:creationId xmlns:a16="http://schemas.microsoft.com/office/drawing/2014/main" id="{BEB1A760-2E35-436A-AA98-D7AA0C49E001}"/>
              </a:ext>
            </a:extLst>
          </p:cNvPr>
          <p:cNvSpPr/>
          <p:nvPr/>
        </p:nvSpPr>
        <p:spPr>
          <a:xfrm rot="2906995">
            <a:off x="7490353" y="618515"/>
            <a:ext cx="179600" cy="1268536"/>
          </a:xfrm>
          <a:prstGeom prst="up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8" name="Raven puščični povezovalnik 37">
            <a:extLst>
              <a:ext uri="{FF2B5EF4-FFF2-40B4-BE49-F238E27FC236}">
                <a16:creationId xmlns:a16="http://schemas.microsoft.com/office/drawing/2014/main" id="{C7C9EC28-43D3-43C1-8FC7-E70259992BA6}"/>
              </a:ext>
            </a:extLst>
          </p:cNvPr>
          <p:cNvCxnSpPr>
            <a:cxnSpLocks/>
          </p:cNvCxnSpPr>
          <p:nvPr/>
        </p:nvCxnSpPr>
        <p:spPr>
          <a:xfrm flipV="1">
            <a:off x="2607901" y="1465308"/>
            <a:ext cx="216825" cy="1813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Pravokotnik 28">
            <a:extLst>
              <a:ext uri="{FF2B5EF4-FFF2-40B4-BE49-F238E27FC236}">
                <a16:creationId xmlns:a16="http://schemas.microsoft.com/office/drawing/2014/main" id="{FE6812D2-BFDE-4024-AA94-7405AA782039}"/>
              </a:ext>
            </a:extLst>
          </p:cNvPr>
          <p:cNvSpPr/>
          <p:nvPr/>
        </p:nvSpPr>
        <p:spPr>
          <a:xfrm>
            <a:off x="1444206" y="377086"/>
            <a:ext cx="4792765" cy="2879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Seznam zanesljivih seznamov (LOTL) - EU</a:t>
            </a:r>
          </a:p>
        </p:txBody>
      </p:sp>
      <p:cxnSp>
        <p:nvCxnSpPr>
          <p:cNvPr id="31" name="Raven puščični povezovalnik 30">
            <a:extLst>
              <a:ext uri="{FF2B5EF4-FFF2-40B4-BE49-F238E27FC236}">
                <a16:creationId xmlns:a16="http://schemas.microsoft.com/office/drawing/2014/main" id="{27AF9C70-88A3-47B3-91B8-22538BFD8CD3}"/>
              </a:ext>
            </a:extLst>
          </p:cNvPr>
          <p:cNvCxnSpPr>
            <a:cxnSpLocks/>
          </p:cNvCxnSpPr>
          <p:nvPr/>
        </p:nvCxnSpPr>
        <p:spPr>
          <a:xfrm flipV="1">
            <a:off x="3253301" y="652856"/>
            <a:ext cx="218303" cy="262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2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165640" y="184028"/>
            <a:ext cx="867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204982"/>
                </a:solidFill>
              </a:rPr>
              <a:t> Izhodišče „postavitve“ za akreditiranje?</a:t>
            </a:r>
            <a:endParaRPr lang="sl-SI" sz="2800" dirty="0">
              <a:solidFill>
                <a:srgbClr val="204982"/>
              </a:solidFill>
            </a:endParaRPr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53F106DA-4C4B-4866-99C8-4331260EF429}"/>
              </a:ext>
            </a:extLst>
          </p:cNvPr>
          <p:cNvSpPr/>
          <p:nvPr/>
        </p:nvSpPr>
        <p:spPr>
          <a:xfrm>
            <a:off x="261256" y="830359"/>
            <a:ext cx="8580901" cy="3870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dirty="0">
                <a:highlight>
                  <a:srgbClr val="00FFFF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EA je sodeloval pri pripravi „podlag“ za akreditiranje </a:t>
            </a:r>
            <a:r>
              <a:rPr lang="sl-SI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l-SI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eIDAS</a:t>
            </a:r>
            <a:r>
              <a:rPr lang="sl-SI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čl.3/18 </a:t>
            </a:r>
            <a:r>
              <a:rPr lang="sl-SI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sklicuje na </a:t>
            </a:r>
            <a:r>
              <a:rPr lang="sl-SI" dirty="0">
                <a:latin typeface="+mj-lt"/>
              </a:rPr>
              <a:t>Uredbo (ES) št. 765/2008</a:t>
            </a:r>
            <a:r>
              <a:rPr lang="sl-SI" dirty="0">
                <a:latin typeface="+mj-lt"/>
                <a:cs typeface="Times New Roman" panose="02020603050405020304" pitchFamily="18" charset="0"/>
              </a:rPr>
              <a:t>.) </a:t>
            </a:r>
          </a:p>
          <a:p>
            <a:pPr>
              <a:lnSpc>
                <a:spcPct val="107000"/>
              </a:lnSpc>
            </a:pPr>
            <a:endParaRPr lang="sl-SI" sz="1050" b="1" dirty="0">
              <a:latin typeface="+mj-lt"/>
            </a:endParaRPr>
          </a:p>
          <a:p>
            <a:pPr>
              <a:lnSpc>
                <a:spcPct val="107000"/>
              </a:lnSpc>
            </a:pPr>
            <a:r>
              <a:rPr lang="sl-SI" b="1" dirty="0">
                <a:latin typeface="+mj-lt"/>
              </a:rPr>
              <a:t>- </a:t>
            </a:r>
            <a:r>
              <a:rPr lang="sl-SI" b="1" dirty="0">
                <a:highlight>
                  <a:srgbClr val="FFFF00"/>
                </a:highlight>
                <a:latin typeface="+mj-lt"/>
              </a:rPr>
              <a:t>EA </a:t>
            </a:r>
            <a:r>
              <a:rPr lang="sl-SI" b="1" dirty="0" err="1">
                <a:highlight>
                  <a:srgbClr val="FFFF00"/>
                </a:highlight>
                <a:latin typeface="+mj-lt"/>
              </a:rPr>
              <a:t>Resolution</a:t>
            </a:r>
            <a:r>
              <a:rPr lang="sl-SI" b="1" dirty="0">
                <a:highlight>
                  <a:srgbClr val="FFFF00"/>
                </a:highlight>
                <a:latin typeface="+mj-lt"/>
              </a:rPr>
              <a:t> 2014 (34) 22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highlight>
                  <a:srgbClr val="00FFFF"/>
                </a:highlight>
                <a:latin typeface="+mj-lt"/>
              </a:rPr>
              <a:t>The</a:t>
            </a:r>
            <a:r>
              <a:rPr lang="sl-SI" dirty="0">
                <a:highlight>
                  <a:srgbClr val="00FFFF"/>
                </a:highlight>
                <a:latin typeface="+mj-lt"/>
              </a:rPr>
              <a:t> General </a:t>
            </a:r>
            <a:r>
              <a:rPr lang="sl-SI" dirty="0" err="1">
                <a:highlight>
                  <a:srgbClr val="00FFFF"/>
                </a:highlight>
                <a:latin typeface="+mj-lt"/>
              </a:rPr>
              <a:t>Assembly</a:t>
            </a:r>
            <a:r>
              <a:rPr lang="sl-SI" dirty="0">
                <a:latin typeface="+mj-lt"/>
              </a:rPr>
              <a:t>, </a:t>
            </a:r>
            <a:r>
              <a:rPr lang="sl-SI" dirty="0" err="1">
                <a:latin typeface="+mj-lt"/>
              </a:rPr>
              <a:t>acting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upon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recommendation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from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the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highlight>
                  <a:srgbClr val="00FFFF"/>
                </a:highlight>
                <a:latin typeface="+mj-lt"/>
              </a:rPr>
              <a:t>Certification</a:t>
            </a:r>
            <a:r>
              <a:rPr lang="sl-SI" dirty="0">
                <a:highlight>
                  <a:srgbClr val="00FFFF"/>
                </a:highlight>
                <a:latin typeface="+mj-lt"/>
              </a:rPr>
              <a:t> </a:t>
            </a:r>
            <a:r>
              <a:rPr lang="sl-SI" dirty="0" err="1">
                <a:highlight>
                  <a:srgbClr val="00FFFF"/>
                </a:highlight>
                <a:latin typeface="+mj-lt"/>
              </a:rPr>
              <a:t>Committee</a:t>
            </a:r>
            <a:r>
              <a:rPr lang="sl-SI" dirty="0">
                <a:latin typeface="+mj-lt"/>
              </a:rPr>
              <a:t>, </a:t>
            </a:r>
            <a:r>
              <a:rPr lang="sl-SI" dirty="0" err="1">
                <a:latin typeface="+mj-lt"/>
              </a:rPr>
              <a:t>adopts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the</a:t>
            </a:r>
            <a:r>
              <a:rPr lang="sl-SI" dirty="0">
                <a:latin typeface="+mj-lt"/>
              </a:rPr>
              <a:t> ETSI / EA </a:t>
            </a:r>
            <a:r>
              <a:rPr lang="sl-SI" dirty="0" err="1">
                <a:latin typeface="+mj-lt"/>
              </a:rPr>
              <a:t>Recommendations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regarding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Preparation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for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Audit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under</a:t>
            </a:r>
            <a:r>
              <a:rPr lang="sl-SI" dirty="0">
                <a:latin typeface="+mj-lt"/>
              </a:rPr>
              <a:t> EU </a:t>
            </a:r>
            <a:r>
              <a:rPr lang="sl-SI" dirty="0" err="1">
                <a:latin typeface="+mj-lt"/>
              </a:rPr>
              <a:t>Regulation</a:t>
            </a:r>
            <a:r>
              <a:rPr lang="sl-SI" dirty="0">
                <a:latin typeface="+mj-lt"/>
              </a:rPr>
              <a:t> (EU) No 910/2014 </a:t>
            </a:r>
            <a:r>
              <a:rPr lang="sl-SI" dirty="0" err="1">
                <a:latin typeface="+mj-lt"/>
              </a:rPr>
              <a:t>Article</a:t>
            </a:r>
            <a:r>
              <a:rPr lang="sl-SI" dirty="0">
                <a:latin typeface="+mj-lt"/>
              </a:rPr>
              <a:t> 20.1 as set out in </a:t>
            </a:r>
            <a:r>
              <a:rPr lang="sl-SI" dirty="0" err="1">
                <a:latin typeface="+mj-lt"/>
              </a:rPr>
              <a:t>Document</a:t>
            </a:r>
            <a:r>
              <a:rPr lang="sl-SI" dirty="0">
                <a:latin typeface="+mj-lt"/>
              </a:rPr>
              <a:t> EAGA(14)31.</a:t>
            </a:r>
          </a:p>
          <a:p>
            <a:pPr>
              <a:lnSpc>
                <a:spcPct val="107000"/>
              </a:lnSpc>
            </a:pPr>
            <a:endParaRPr lang="sl-SI" sz="1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dirty="0">
                <a:latin typeface="+mj-lt"/>
              </a:rPr>
              <a:t>- </a:t>
            </a:r>
            <a:r>
              <a:rPr lang="sl-SI" b="1" dirty="0">
                <a:latin typeface="+mj-lt"/>
              </a:rPr>
              <a:t>EAGA(14)31</a:t>
            </a:r>
            <a:r>
              <a:rPr lang="sl-SI" dirty="0">
                <a:latin typeface="+mj-lt"/>
              </a:rPr>
              <a:t>: </a:t>
            </a:r>
            <a:r>
              <a:rPr lang="sl-SI" dirty="0">
                <a:highlight>
                  <a:srgbClr val="FFFF00"/>
                </a:highlight>
                <a:latin typeface="+mj-lt"/>
              </a:rPr>
              <a:t>ETSI / EA </a:t>
            </a:r>
            <a:r>
              <a:rPr lang="sl-SI" dirty="0" err="1">
                <a:highlight>
                  <a:srgbClr val="FFFF00"/>
                </a:highlight>
                <a:latin typeface="+mj-lt"/>
              </a:rPr>
              <a:t>Recommendations</a:t>
            </a:r>
            <a:r>
              <a:rPr lang="sl-SI" dirty="0">
                <a:highlight>
                  <a:srgbClr val="FFFF00"/>
                </a:highlight>
                <a:latin typeface="+mj-lt"/>
              </a:rPr>
              <a:t> </a:t>
            </a:r>
            <a:r>
              <a:rPr lang="sl-SI" dirty="0" err="1">
                <a:highlight>
                  <a:srgbClr val="FFFF00"/>
                </a:highlight>
                <a:latin typeface="+mj-lt"/>
              </a:rPr>
              <a:t>regarding</a:t>
            </a:r>
            <a:r>
              <a:rPr lang="sl-SI" dirty="0">
                <a:highlight>
                  <a:srgbClr val="FFFF00"/>
                </a:highlight>
                <a:latin typeface="+mj-lt"/>
              </a:rPr>
              <a:t> </a:t>
            </a:r>
            <a:r>
              <a:rPr lang="sl-SI" dirty="0" err="1">
                <a:highlight>
                  <a:srgbClr val="FFFF00"/>
                </a:highlight>
                <a:latin typeface="+mj-lt"/>
              </a:rPr>
              <a:t>Preparation</a:t>
            </a:r>
            <a:r>
              <a:rPr lang="sl-SI" dirty="0">
                <a:highlight>
                  <a:srgbClr val="FFFF00"/>
                </a:highlight>
                <a:latin typeface="+mj-lt"/>
              </a:rPr>
              <a:t> </a:t>
            </a:r>
            <a:r>
              <a:rPr lang="sl-SI" dirty="0" err="1">
                <a:highlight>
                  <a:srgbClr val="FFFF00"/>
                </a:highlight>
                <a:latin typeface="+mj-lt"/>
              </a:rPr>
              <a:t>for</a:t>
            </a:r>
            <a:r>
              <a:rPr lang="sl-SI" dirty="0">
                <a:highlight>
                  <a:srgbClr val="FFFF00"/>
                </a:highlight>
                <a:latin typeface="+mj-lt"/>
              </a:rPr>
              <a:t> </a:t>
            </a:r>
            <a:r>
              <a:rPr lang="sl-SI" dirty="0" err="1">
                <a:highlight>
                  <a:srgbClr val="FFFF00"/>
                </a:highlight>
                <a:latin typeface="+mj-lt"/>
              </a:rPr>
              <a:t>Audit</a:t>
            </a:r>
            <a:r>
              <a:rPr lang="sl-SI" dirty="0">
                <a:highlight>
                  <a:srgbClr val="FFFF00"/>
                </a:highlight>
                <a:latin typeface="+mj-lt"/>
              </a:rPr>
              <a:t> </a:t>
            </a:r>
            <a:r>
              <a:rPr lang="sl-SI" dirty="0" err="1">
                <a:highlight>
                  <a:srgbClr val="FFFF00"/>
                </a:highlight>
                <a:latin typeface="+mj-lt"/>
              </a:rPr>
              <a:t>under</a:t>
            </a:r>
            <a:r>
              <a:rPr lang="sl-SI" dirty="0">
                <a:highlight>
                  <a:srgbClr val="FFFF00"/>
                </a:highlight>
                <a:latin typeface="+mj-lt"/>
              </a:rPr>
              <a:t> EU </a:t>
            </a:r>
            <a:r>
              <a:rPr lang="sl-SI" dirty="0" err="1">
                <a:highlight>
                  <a:srgbClr val="FFFF00"/>
                </a:highlight>
                <a:latin typeface="+mj-lt"/>
              </a:rPr>
              <a:t>Regulation</a:t>
            </a:r>
            <a:r>
              <a:rPr lang="sl-SI" dirty="0">
                <a:highlight>
                  <a:srgbClr val="FFFF00"/>
                </a:highlight>
                <a:latin typeface="+mj-lt"/>
              </a:rPr>
              <a:t> (EU) No 910/2014 </a:t>
            </a:r>
            <a:r>
              <a:rPr lang="sl-SI" dirty="0" err="1">
                <a:highlight>
                  <a:srgbClr val="FFFF00"/>
                </a:highlight>
                <a:latin typeface="+mj-lt"/>
              </a:rPr>
              <a:t>Article</a:t>
            </a:r>
            <a:r>
              <a:rPr lang="sl-SI" dirty="0">
                <a:highlight>
                  <a:srgbClr val="FFFF00"/>
                </a:highlight>
                <a:latin typeface="+mj-lt"/>
              </a:rPr>
              <a:t> 20.1</a:t>
            </a:r>
          </a:p>
          <a:p>
            <a:r>
              <a:rPr lang="sl-SI" dirty="0" err="1"/>
              <a:t>For</a:t>
            </a:r>
            <a:r>
              <a:rPr lang="sl-SI" dirty="0"/>
              <a:t> a </a:t>
            </a:r>
            <a:r>
              <a:rPr lang="sl-SI" dirty="0" err="1"/>
              <a:t>Conformity</a:t>
            </a:r>
            <a:r>
              <a:rPr lang="sl-SI" dirty="0"/>
              <a:t> </a:t>
            </a:r>
            <a:r>
              <a:rPr lang="sl-SI" dirty="0" err="1"/>
              <a:t>Assessment</a:t>
            </a:r>
            <a:r>
              <a:rPr lang="sl-SI" dirty="0"/>
              <a:t> </a:t>
            </a:r>
            <a:r>
              <a:rPr lang="sl-SI" dirty="0" err="1"/>
              <a:t>Body</a:t>
            </a:r>
            <a:r>
              <a:rPr lang="sl-SI" dirty="0"/>
              <a:t> (CAB) to </a:t>
            </a:r>
            <a:r>
              <a:rPr lang="sl-SI" b="1" dirty="0" err="1">
                <a:highlight>
                  <a:srgbClr val="00FFFF"/>
                </a:highlight>
              </a:rPr>
              <a:t>become</a:t>
            </a:r>
            <a:r>
              <a:rPr lang="sl-SI" b="1" dirty="0">
                <a:highlight>
                  <a:srgbClr val="00FFFF"/>
                </a:highlight>
              </a:rPr>
              <a:t> </a:t>
            </a:r>
            <a:r>
              <a:rPr lang="sl-SI" b="1" dirty="0" err="1">
                <a:highlight>
                  <a:srgbClr val="00FFFF"/>
                </a:highlight>
              </a:rPr>
              <a:t>accredited</a:t>
            </a:r>
            <a:r>
              <a:rPr lang="sl-SI" b="1" dirty="0">
                <a:highlight>
                  <a:srgbClr val="00FFFF"/>
                </a:highlight>
              </a:rPr>
              <a:t> </a:t>
            </a:r>
            <a:r>
              <a:rPr lang="sl-SI" b="1" dirty="0" err="1">
                <a:highlight>
                  <a:srgbClr val="00FFFF"/>
                </a:highlight>
              </a:rPr>
              <a:t>under</a:t>
            </a:r>
            <a:r>
              <a:rPr lang="sl-SI" b="1" dirty="0">
                <a:highlight>
                  <a:srgbClr val="00FFFF"/>
                </a:highlight>
              </a:rPr>
              <a:t> ISO/IEC 17065 </a:t>
            </a:r>
            <a:r>
              <a:rPr lang="sl-SI" b="1" dirty="0" err="1">
                <a:highlight>
                  <a:srgbClr val="00FFFF"/>
                </a:highlight>
              </a:rPr>
              <a:t>for</a:t>
            </a:r>
            <a:r>
              <a:rPr lang="sl-SI" b="1" dirty="0">
                <a:highlight>
                  <a:srgbClr val="00FFFF"/>
                </a:highlight>
              </a:rPr>
              <a:t> </a:t>
            </a:r>
            <a:r>
              <a:rPr lang="sl-SI" b="1" dirty="0" err="1">
                <a:highlight>
                  <a:srgbClr val="00FFFF"/>
                </a:highlight>
              </a:rPr>
              <a:t>delivering</a:t>
            </a:r>
            <a:r>
              <a:rPr lang="sl-SI" b="1" dirty="0">
                <a:highlight>
                  <a:srgbClr val="00FFFF"/>
                </a:highlight>
              </a:rPr>
              <a:t> </a:t>
            </a:r>
            <a:r>
              <a:rPr lang="sl-SI" b="1" dirty="0" err="1">
                <a:highlight>
                  <a:srgbClr val="00FFFF"/>
                </a:highlight>
              </a:rPr>
              <a:t>assessments</a:t>
            </a:r>
            <a:r>
              <a:rPr lang="sl-SI" b="1" dirty="0">
                <a:highlight>
                  <a:srgbClr val="00FFFF"/>
                </a:highlight>
              </a:rPr>
              <a:t> </a:t>
            </a:r>
            <a:r>
              <a:rPr lang="sl-SI" b="1" dirty="0" err="1">
                <a:highlight>
                  <a:srgbClr val="00FFFF"/>
                </a:highlight>
              </a:rPr>
              <a:t>and</a:t>
            </a:r>
            <a:r>
              <a:rPr lang="sl-SI" b="1" dirty="0">
                <a:highlight>
                  <a:srgbClr val="00FFFF"/>
                </a:highlight>
              </a:rPr>
              <a:t> </a:t>
            </a:r>
            <a:r>
              <a:rPr lang="sl-SI" b="1" dirty="0" err="1">
                <a:highlight>
                  <a:srgbClr val="00FFFF"/>
                </a:highlight>
              </a:rPr>
              <a:t>certification</a:t>
            </a:r>
            <a:r>
              <a:rPr lang="sl-SI" b="1" dirty="0">
                <a:highlight>
                  <a:srgbClr val="00FFFF"/>
                </a:highlight>
              </a:rPr>
              <a:t> </a:t>
            </a:r>
            <a:r>
              <a:rPr lang="sl-SI" b="1" dirty="0" err="1">
                <a:highlight>
                  <a:srgbClr val="00FFFF"/>
                </a:highlight>
              </a:rPr>
              <a:t>against</a:t>
            </a:r>
            <a:r>
              <a:rPr lang="sl-SI" b="1" dirty="0">
                <a:highlight>
                  <a:srgbClr val="00FFFF"/>
                </a:highlight>
              </a:rPr>
              <a:t> EN 319 403</a:t>
            </a:r>
            <a:r>
              <a:rPr lang="sl-SI" dirty="0"/>
              <a:t> , </a:t>
            </a:r>
            <a:r>
              <a:rPr lang="sl-SI" dirty="0" err="1"/>
              <a:t>the</a:t>
            </a:r>
            <a:r>
              <a:rPr lang="sl-SI" dirty="0"/>
              <a:t> CAB </a:t>
            </a:r>
            <a:r>
              <a:rPr lang="sl-SI" dirty="0" err="1"/>
              <a:t>will</a:t>
            </a:r>
            <a:r>
              <a:rPr lang="sl-SI" dirty="0"/>
              <a:t> </a:t>
            </a:r>
            <a:r>
              <a:rPr lang="sl-SI" dirty="0" err="1"/>
              <a:t>need</a:t>
            </a:r>
            <a:r>
              <a:rPr lang="sl-SI" dirty="0"/>
              <a:t> to </a:t>
            </a:r>
            <a:r>
              <a:rPr lang="sl-SI" dirty="0" err="1"/>
              <a:t>implement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requirements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Conformity</a:t>
            </a:r>
            <a:r>
              <a:rPr lang="sl-SI" dirty="0"/>
              <a:t> </a:t>
            </a:r>
            <a:r>
              <a:rPr lang="sl-SI" dirty="0" err="1"/>
              <a:t>Assessment</a:t>
            </a:r>
            <a:r>
              <a:rPr lang="sl-SI" dirty="0"/>
              <a:t> Standard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Technical</a:t>
            </a:r>
            <a:r>
              <a:rPr lang="sl-SI" dirty="0"/>
              <a:t> </a:t>
            </a:r>
            <a:r>
              <a:rPr lang="sl-SI" dirty="0" err="1"/>
              <a:t>Specification</a:t>
            </a:r>
            <a:r>
              <a:rPr lang="sl-SI" dirty="0"/>
              <a:t> (</a:t>
            </a:r>
            <a:r>
              <a:rPr lang="sl-SI" dirty="0" err="1"/>
              <a:t>e.g</a:t>
            </a:r>
            <a:r>
              <a:rPr lang="sl-SI" dirty="0"/>
              <a:t>. EN 319 411/TS 119 411). </a:t>
            </a:r>
            <a:endParaRPr lang="sl-SI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6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12091" y="187909"/>
            <a:ext cx="8425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204982"/>
                </a:solidFill>
              </a:rPr>
              <a:t>Kaj je ETSI?</a:t>
            </a:r>
            <a:endParaRPr lang="sl-SI" sz="2800" dirty="0">
              <a:solidFill>
                <a:srgbClr val="204982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566921" y="1409964"/>
            <a:ext cx="82344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…</a:t>
            </a:r>
            <a:r>
              <a:rPr lang="en-US" sz="2000" i="1" dirty="0">
                <a:highlight>
                  <a:srgbClr val="FFFF00"/>
                </a:highlight>
              </a:rPr>
              <a:t>ETSI </a:t>
            </a:r>
            <a:r>
              <a:rPr lang="en-US" sz="2000" i="1" dirty="0"/>
              <a:t>is the recognized regional standards body – European Standards Organization (ESO) – dealing with </a:t>
            </a:r>
            <a:r>
              <a:rPr lang="en-US" sz="2000" i="1" dirty="0">
                <a:highlight>
                  <a:srgbClr val="FFFF00"/>
                </a:highlight>
              </a:rPr>
              <a:t>telecommunications, broadcasting and other electronic communications networks and services</a:t>
            </a:r>
            <a:r>
              <a:rPr lang="en-US" sz="2000" i="1" dirty="0"/>
              <a:t>.</a:t>
            </a:r>
          </a:p>
          <a:p>
            <a:endParaRPr lang="sl-SI" sz="2000" i="1" dirty="0"/>
          </a:p>
          <a:p>
            <a:r>
              <a:rPr lang="en-US" sz="2000" i="1" dirty="0"/>
              <a:t>We have a special role in Europe. This includes </a:t>
            </a:r>
            <a:r>
              <a:rPr lang="en-US" sz="2000" i="1" dirty="0">
                <a:highlight>
                  <a:srgbClr val="FFFF00"/>
                </a:highlight>
              </a:rPr>
              <a:t>supporting European regulations and legislation </a:t>
            </a:r>
            <a:r>
              <a:rPr lang="en-US" sz="2000" i="1" dirty="0"/>
              <a:t>through the creation of </a:t>
            </a:r>
            <a:r>
              <a:rPr lang="en-US" sz="2000" i="1" dirty="0" err="1"/>
              <a:t>Harmonised</a:t>
            </a:r>
            <a:r>
              <a:rPr lang="en-US" sz="2000" i="1" dirty="0"/>
              <a:t> European Standards. Only standards developed by the three ESOs (CEN, CENELEC and ETSI) are </a:t>
            </a:r>
            <a:r>
              <a:rPr lang="en-US" sz="2000" i="1" dirty="0">
                <a:highlight>
                  <a:srgbClr val="FFFF00"/>
                </a:highlight>
              </a:rPr>
              <a:t>recognized as European Standards (ENs)….</a:t>
            </a:r>
          </a:p>
          <a:p>
            <a:pPr marL="457200" indent="-457200">
              <a:buFont typeface="+mj-lt"/>
              <a:buAutoNum type="arabicPeriod" startAt="2"/>
            </a:pPr>
            <a:endParaRPr lang="sl-SI" sz="2000" b="1" dirty="0">
              <a:highlight>
                <a:srgbClr val="FFFF00"/>
              </a:highlight>
            </a:endParaRPr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53F106DA-4C4B-4866-99C8-4331260EF429}"/>
              </a:ext>
            </a:extLst>
          </p:cNvPr>
          <p:cNvSpPr/>
          <p:nvPr/>
        </p:nvSpPr>
        <p:spPr>
          <a:xfrm>
            <a:off x="566921" y="944580"/>
            <a:ext cx="4572000" cy="4070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Citirano z domače strani ETSI: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CA89C8FC-17B7-43D5-86B5-BAD7BAC60095}"/>
              </a:ext>
            </a:extLst>
          </p:cNvPr>
          <p:cNvSpPr/>
          <p:nvPr/>
        </p:nvSpPr>
        <p:spPr>
          <a:xfrm>
            <a:off x="4263911" y="4079790"/>
            <a:ext cx="465704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(ETSI standardi so prosto dostopni na internetu)</a:t>
            </a:r>
          </a:p>
        </p:txBody>
      </p:sp>
    </p:spTree>
    <p:extLst>
      <p:ext uri="{BB962C8B-B14F-4D97-AF65-F5344CB8AC3E}">
        <p14:creationId xmlns:p14="http://schemas.microsoft.com/office/powerpoint/2010/main" val="178485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12091" y="187909"/>
            <a:ext cx="8425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204982"/>
                </a:solidFill>
              </a:rPr>
              <a:t>Zahteve za certifikacijske organe</a:t>
            </a:r>
          </a:p>
          <a:p>
            <a:r>
              <a:rPr lang="sl-SI" sz="2800" dirty="0">
                <a:solidFill>
                  <a:srgbClr val="204982"/>
                </a:solidFill>
              </a:rPr>
              <a:t>(</a:t>
            </a:r>
            <a:r>
              <a:rPr lang="sl-SI" sz="2800" dirty="0">
                <a:solidFill>
                  <a:srgbClr val="204982"/>
                </a:solidFill>
                <a:highlight>
                  <a:srgbClr val="FFFF00"/>
                </a:highlight>
              </a:rPr>
              <a:t>osnova</a:t>
            </a:r>
            <a:r>
              <a:rPr lang="sl-SI" sz="2800" dirty="0">
                <a:solidFill>
                  <a:srgbClr val="204982"/>
                </a:solidFill>
              </a:rPr>
              <a:t>)</a:t>
            </a:r>
            <a:r>
              <a:rPr lang="sl-SI" sz="3600" dirty="0">
                <a:solidFill>
                  <a:srgbClr val="204982"/>
                </a:solidFill>
              </a:rPr>
              <a:t> </a:t>
            </a:r>
            <a:endParaRPr lang="sl-SI" sz="2800" dirty="0">
              <a:solidFill>
                <a:srgbClr val="204982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703321" y="1356554"/>
            <a:ext cx="82344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l-SI" sz="2000" b="1" dirty="0">
                <a:highlight>
                  <a:srgbClr val="00FFFF"/>
                </a:highlight>
              </a:rPr>
              <a:t>SIST EN ISO/IEC </a:t>
            </a:r>
            <a:r>
              <a:rPr lang="sl-SI" sz="2000" b="1" dirty="0">
                <a:solidFill>
                  <a:srgbClr val="FF0000"/>
                </a:solidFill>
                <a:highlight>
                  <a:srgbClr val="00FFFF"/>
                </a:highlight>
              </a:rPr>
              <a:t>17065</a:t>
            </a:r>
            <a:r>
              <a:rPr lang="sl-SI" sz="2000" b="1" dirty="0">
                <a:highlight>
                  <a:srgbClr val="00FFFF"/>
                </a:highlight>
              </a:rPr>
              <a:t>:2012, Ugotavljanje skladnosti - Zahteve za organe, ki certificirajo proizvode, procese in </a:t>
            </a:r>
            <a:r>
              <a:rPr lang="sl-SI" sz="2000" b="1" dirty="0">
                <a:solidFill>
                  <a:srgbClr val="FF0000"/>
                </a:solidFill>
                <a:highlight>
                  <a:srgbClr val="00FFFF"/>
                </a:highlight>
              </a:rPr>
              <a:t>storitve </a:t>
            </a:r>
            <a:r>
              <a:rPr lang="sl-SI" sz="2000" b="1" dirty="0">
                <a:highlight>
                  <a:srgbClr val="00FFFF"/>
                </a:highlight>
              </a:rPr>
              <a:t>(ISO/IEC 17065:2012)</a:t>
            </a:r>
          </a:p>
          <a:p>
            <a:r>
              <a:rPr lang="sl-SI" sz="2000" b="1" dirty="0"/>
              <a:t>	in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fi-FI" sz="2000" b="1" dirty="0">
                <a:highlight>
                  <a:srgbClr val="00FFFF"/>
                </a:highlight>
              </a:rPr>
              <a:t>ETSI EN </a:t>
            </a:r>
            <a:r>
              <a:rPr lang="fi-FI" sz="2000" b="1" dirty="0">
                <a:solidFill>
                  <a:srgbClr val="FF0000"/>
                </a:solidFill>
                <a:highlight>
                  <a:srgbClr val="00FFFF"/>
                </a:highlight>
              </a:rPr>
              <a:t>319 403 </a:t>
            </a:r>
            <a:r>
              <a:rPr lang="fi-FI" sz="2000" b="1" dirty="0">
                <a:highlight>
                  <a:srgbClr val="00FFFF"/>
                </a:highlight>
              </a:rPr>
              <a:t>V2.2.2 (2015-08)</a:t>
            </a:r>
            <a:r>
              <a:rPr lang="sl-SI" sz="2000" b="1" dirty="0">
                <a:highlight>
                  <a:srgbClr val="00FFFF"/>
                </a:highlight>
              </a:rPr>
              <a:t> </a:t>
            </a:r>
            <a:r>
              <a:rPr lang="en-US" sz="2000" b="1" dirty="0">
                <a:highlight>
                  <a:srgbClr val="00FFFF"/>
                </a:highlight>
              </a:rPr>
              <a:t>Electronic Signatures and Infrastructures (ESI); Trust Service Provider Conformity Assessment - Requirements for </a:t>
            </a:r>
            <a:r>
              <a:rPr lang="en-US" sz="2000" b="1" dirty="0">
                <a:solidFill>
                  <a:srgbClr val="FF0000"/>
                </a:solidFill>
                <a:highlight>
                  <a:srgbClr val="00FFFF"/>
                </a:highlight>
              </a:rPr>
              <a:t>conformity assessment bodies assessing Trust Service Providers</a:t>
            </a:r>
            <a:endParaRPr lang="sl-SI" sz="2000" b="1" dirty="0">
              <a:solidFill>
                <a:srgbClr val="FF0000"/>
              </a:solidFill>
              <a:highlight>
                <a:srgbClr val="00FFFF"/>
              </a:highlight>
            </a:endParaRPr>
          </a:p>
          <a:p>
            <a:pPr marL="457200" indent="-457200">
              <a:buFont typeface="+mj-lt"/>
              <a:buAutoNum type="arabicPeriod" startAt="2"/>
            </a:pPr>
            <a:endParaRPr lang="sl-SI" sz="2000" b="1" dirty="0">
              <a:highlight>
                <a:srgbClr val="FFFF00"/>
              </a:highlight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sl-SI" sz="2000" dirty="0"/>
              <a:t>in (večinoma) posredno </a:t>
            </a:r>
            <a:r>
              <a:rPr lang="sl-SI" sz="2000" b="1" dirty="0">
                <a:solidFill>
                  <a:srgbClr val="FF0000"/>
                </a:solidFill>
                <a:highlight>
                  <a:srgbClr val="00FFFF"/>
                </a:highlight>
              </a:rPr>
              <a:t>Uredba</a:t>
            </a:r>
            <a:r>
              <a:rPr lang="sl-SI" sz="2000" dirty="0">
                <a:highlight>
                  <a:srgbClr val="00FFFF"/>
                </a:highlight>
              </a:rPr>
              <a:t> </a:t>
            </a:r>
            <a:r>
              <a:rPr lang="sl-SI" sz="2000" dirty="0" err="1">
                <a:highlight>
                  <a:srgbClr val="00FFFF"/>
                </a:highlight>
              </a:rPr>
              <a:t>eIDAS</a:t>
            </a:r>
            <a:r>
              <a:rPr lang="sl-SI" sz="2000" dirty="0">
                <a:highlight>
                  <a:srgbClr val="00FFFF"/>
                </a:highlight>
              </a:rPr>
              <a:t> (910/2014)</a:t>
            </a:r>
          </a:p>
          <a:p>
            <a:pPr marL="457200" indent="-457200">
              <a:buFont typeface="+mj-lt"/>
              <a:buAutoNum type="arabicPeriod" startAt="2"/>
            </a:pPr>
            <a:endParaRPr lang="sl-SI" sz="2000" b="1" dirty="0">
              <a:highlight>
                <a:srgbClr val="FFFF00"/>
              </a:highlight>
            </a:endParaRPr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4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1323324" y="1482074"/>
            <a:ext cx="71675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ETSI EN </a:t>
            </a:r>
            <a:r>
              <a:rPr lang="fi-FI" sz="2000" b="1" dirty="0">
                <a:highlight>
                  <a:srgbClr val="FFFF00"/>
                </a:highlight>
              </a:rPr>
              <a:t>319 403</a:t>
            </a:r>
            <a:endParaRPr lang="sl-SI" sz="2000" b="1" dirty="0">
              <a:highlight>
                <a:srgbClr val="FFFF00"/>
              </a:highlight>
            </a:endParaRPr>
          </a:p>
          <a:p>
            <a:endParaRPr lang="sl-SI" sz="2000" b="1" dirty="0">
              <a:highlight>
                <a:srgbClr val="FFFF00"/>
              </a:highlight>
            </a:endParaRPr>
          </a:p>
          <a:p>
            <a:pPr marL="342900" indent="-342900">
              <a:buFontTx/>
              <a:buChar char="-"/>
            </a:pPr>
            <a:r>
              <a:rPr lang="sl-SI" sz="2000" b="1" dirty="0"/>
              <a:t>zasnovan </a:t>
            </a:r>
            <a:r>
              <a:rPr lang="sl-SI" sz="2000" b="1" dirty="0">
                <a:highlight>
                  <a:srgbClr val="00FFFF"/>
                </a:highlight>
              </a:rPr>
              <a:t>na zahtevah 17065</a:t>
            </a:r>
          </a:p>
          <a:p>
            <a:pPr marL="342900" indent="-342900">
              <a:buFontTx/>
              <a:buChar char="-"/>
            </a:pPr>
            <a:endParaRPr lang="sl-SI" sz="2000" b="1" dirty="0">
              <a:highlight>
                <a:srgbClr val="00FFFF"/>
              </a:highlight>
            </a:endParaRPr>
          </a:p>
          <a:p>
            <a:pPr marL="342900" indent="-342900">
              <a:buFontTx/>
              <a:buChar char="-"/>
            </a:pPr>
            <a:r>
              <a:rPr lang="sl-SI" sz="2000" b="1" dirty="0">
                <a:highlight>
                  <a:srgbClr val="00FFFF"/>
                </a:highlight>
              </a:rPr>
              <a:t>doda določene elemente </a:t>
            </a:r>
            <a:r>
              <a:rPr lang="sl-SI" sz="2000" b="1" dirty="0"/>
              <a:t>bolj znane na področjih certificiranja vodenja sistemov, npr.:</a:t>
            </a:r>
          </a:p>
          <a:p>
            <a:pPr marL="800100" lvl="1" indent="-342900">
              <a:buFontTx/>
              <a:buChar char="-"/>
            </a:pPr>
            <a:r>
              <a:rPr lang="sl-SI" sz="2000" b="1" dirty="0"/>
              <a:t>presoje v stopnjah (</a:t>
            </a:r>
            <a:r>
              <a:rPr lang="sl-SI" sz="2000" b="1" dirty="0" err="1"/>
              <a:t>stage</a:t>
            </a:r>
            <a:r>
              <a:rPr lang="sl-SI" sz="2000" b="1" dirty="0"/>
              <a:t> 1, </a:t>
            </a:r>
            <a:r>
              <a:rPr lang="sl-SI" sz="2000" b="1" dirty="0" err="1"/>
              <a:t>stage</a:t>
            </a:r>
            <a:r>
              <a:rPr lang="sl-SI" sz="2000" b="1" dirty="0"/>
              <a:t> 2 </a:t>
            </a:r>
            <a:r>
              <a:rPr lang="sl-SI" sz="2000" b="1" dirty="0" err="1"/>
              <a:t>Audit</a:t>
            </a:r>
            <a:r>
              <a:rPr lang="sl-SI" sz="2000" b="1" dirty="0"/>
              <a:t>)</a:t>
            </a:r>
          </a:p>
          <a:p>
            <a:pPr marL="800100" lvl="1" indent="-342900">
              <a:buFontTx/>
              <a:buChar char="-"/>
            </a:pPr>
            <a:r>
              <a:rPr lang="sl-SI" sz="2000" b="1" dirty="0"/>
              <a:t>precej natančne zahteve glede presojevalcev, časa presoj, poročil presoj, in podobno</a:t>
            </a:r>
          </a:p>
          <a:p>
            <a:pPr marL="800100" lvl="1" indent="-342900">
              <a:buFontTx/>
              <a:buChar char="-"/>
            </a:pPr>
            <a:endParaRPr lang="sl-SI" sz="2000" b="1" dirty="0"/>
          </a:p>
          <a:p>
            <a:pPr marL="342900" indent="-342900">
              <a:buFontTx/>
              <a:buChar char="-"/>
            </a:pPr>
            <a:r>
              <a:rPr lang="sl-SI" sz="2000" b="1" dirty="0"/>
              <a:t> vsebuje </a:t>
            </a:r>
            <a:r>
              <a:rPr lang="sl-SI" sz="2000" b="1" dirty="0">
                <a:highlight>
                  <a:srgbClr val="00FFFF"/>
                </a:highlight>
              </a:rPr>
              <a:t>navezave na ETSI  </a:t>
            </a:r>
            <a:r>
              <a:rPr lang="sl-SI" sz="2000" b="1" dirty="0"/>
              <a:t>in druge uporabne standarde </a:t>
            </a:r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9068178-6FFE-4B7D-A224-F5BA64F2259F}"/>
              </a:ext>
            </a:extLst>
          </p:cNvPr>
          <p:cNvSpPr txBox="1"/>
          <p:nvPr/>
        </p:nvSpPr>
        <p:spPr>
          <a:xfrm>
            <a:off x="359159" y="176783"/>
            <a:ext cx="8425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204982"/>
                </a:solidFill>
              </a:rPr>
              <a:t>Zahteve za certifikacijske organe</a:t>
            </a:r>
          </a:p>
          <a:p>
            <a:r>
              <a:rPr lang="sl-SI" sz="2800" dirty="0">
                <a:solidFill>
                  <a:srgbClr val="204982"/>
                </a:solidFill>
              </a:rPr>
              <a:t>(</a:t>
            </a:r>
            <a:r>
              <a:rPr lang="sl-SI" sz="2800" dirty="0">
                <a:solidFill>
                  <a:srgbClr val="204982"/>
                </a:solidFill>
                <a:highlight>
                  <a:srgbClr val="FFFF00"/>
                </a:highlight>
              </a:rPr>
              <a:t>posebnosti</a:t>
            </a:r>
            <a:r>
              <a:rPr lang="sl-SI" sz="2800" dirty="0">
                <a:solidFill>
                  <a:srgbClr val="204982"/>
                </a:solidFill>
              </a:rPr>
              <a:t>)</a:t>
            </a:r>
            <a:r>
              <a:rPr lang="sl-SI" sz="3600" dirty="0">
                <a:solidFill>
                  <a:srgbClr val="204982"/>
                </a:solidFill>
              </a:rPr>
              <a:t> </a:t>
            </a:r>
            <a:endParaRPr lang="sl-SI" sz="2800" dirty="0">
              <a:solidFill>
                <a:srgbClr val="2049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8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163209" y="62708"/>
            <a:ext cx="8351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204982"/>
                </a:solidFill>
              </a:rPr>
              <a:t>ETSI standardi – zahteve za ponudnike in storitve zaupanja – zbirni pregled</a:t>
            </a:r>
            <a:endParaRPr lang="sl-SI" sz="3200" b="1" dirty="0">
              <a:solidFill>
                <a:srgbClr val="204982"/>
              </a:solidFill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6FBF202-4216-45F6-B90D-94CEF7BFE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962947"/>
              </p:ext>
            </p:extLst>
          </p:nvPr>
        </p:nvGraphicFramePr>
        <p:xfrm>
          <a:off x="163209" y="453778"/>
          <a:ext cx="8817582" cy="4617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9337">
                  <a:extLst>
                    <a:ext uri="{9D8B030D-6E8A-4147-A177-3AD203B41FA5}">
                      <a16:colId xmlns:a16="http://schemas.microsoft.com/office/drawing/2014/main" val="1143730378"/>
                    </a:ext>
                  </a:extLst>
                </a:gridCol>
                <a:gridCol w="6728245">
                  <a:extLst>
                    <a:ext uri="{9D8B030D-6E8A-4147-A177-3AD203B41FA5}">
                      <a16:colId xmlns:a16="http://schemas.microsoft.com/office/drawing/2014/main" val="1953702676"/>
                    </a:ext>
                  </a:extLst>
                </a:gridCol>
              </a:tblGrid>
              <a:tr h="613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Splošno: za vsako vrsto  kvalificirane storitve zaupanja</a:t>
                      </a:r>
                      <a:endParaRPr lang="sl-SI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0" marR="589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- ETSI EN 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319 401 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V2.1.1 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CC"/>
                          </a:highlight>
                        </a:rPr>
                        <a:t>General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CC"/>
                          </a:highlight>
                        </a:rPr>
                        <a:t>Policy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CC"/>
                          </a:highlight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Requirements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Trust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Service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Providers</a:t>
                      </a:r>
                      <a:endParaRPr lang="sl-SI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0" marR="589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703852"/>
                  </a:ext>
                </a:extLst>
              </a:tr>
              <a:tr h="1841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Splošno: izdajanje kvalificiranih potrdili</a:t>
                      </a:r>
                      <a:endParaRPr lang="sl-SI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0" marR="589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- ETSI EN 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319 411-1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V1.1.1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Policy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security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requirements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Trust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Service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Providers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issuing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certificates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CC"/>
                          </a:highlight>
                        </a:rPr>
                        <a:t>General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requirements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- ETSI EN 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319 411-2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V2.1.1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Policy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security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requirements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Trust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Service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Providers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issuing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certificates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Requirements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trust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service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providers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CC"/>
                          </a:highlight>
                        </a:rPr>
                        <a:t>issuing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CC"/>
                          </a:highlight>
                        </a:rPr>
                        <a:t> EU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CC"/>
                          </a:highlight>
                        </a:rPr>
                        <a:t>qualified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CC"/>
                          </a:highlight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CC"/>
                          </a:highlight>
                        </a:rPr>
                        <a:t>certificates</a:t>
                      </a:r>
                      <a:endParaRPr lang="sl-SI" sz="1400" b="0" dirty="0">
                        <a:solidFill>
                          <a:schemeClr val="tx1"/>
                        </a:solidFill>
                        <a:effectLst/>
                        <a:highlight>
                          <a:srgbClr val="FFFFCC"/>
                        </a:highlight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l-SI" sz="1400" b="0" dirty="0">
                        <a:solidFill>
                          <a:schemeClr val="tx1"/>
                        </a:solidFill>
                        <a:effectLst/>
                        <a:highlight>
                          <a:srgbClr val="FFFFCC"/>
                        </a:highlight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- ETSI EN 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319 412-1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V1.1.1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Certificate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Profiles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Overview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common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CC"/>
                          </a:highlight>
                        </a:rPr>
                        <a:t>data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CC"/>
                          </a:highlight>
                        </a:rPr>
                        <a:t>structures</a:t>
                      </a:r>
                      <a:endParaRPr lang="sl-SI" sz="1400" b="0" dirty="0">
                        <a:solidFill>
                          <a:schemeClr val="tx1"/>
                        </a:solidFill>
                        <a:effectLst/>
                        <a:highlight>
                          <a:srgbClr val="FFFFCC"/>
                        </a:highlight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- ETSI EN 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319 412-5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V2.1.1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Certificate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Profiles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CC"/>
                          </a:highlight>
                        </a:rPr>
                        <a:t>QC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CC"/>
                          </a:highlight>
                        </a:rPr>
                        <a:t>Statements</a:t>
                      </a:r>
                      <a:endParaRPr lang="sl-SI" sz="1400" b="0" dirty="0">
                        <a:solidFill>
                          <a:schemeClr val="tx1"/>
                        </a:solidFill>
                        <a:effectLst/>
                        <a:highlight>
                          <a:srgbClr val="FFFFC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0" marR="589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63770"/>
                  </a:ext>
                </a:extLst>
              </a:tr>
              <a:tr h="409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>
                          <a:solidFill>
                            <a:schemeClr val="tx1"/>
                          </a:solidFill>
                          <a:effectLst/>
                        </a:rPr>
                        <a:t>- za elektronske podpise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0" marR="589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- ETSI EN 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319 412-2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V2.1.1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Certificate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Profiles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Certificate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profile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certificates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issued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to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CC"/>
                          </a:highlight>
                        </a:rPr>
                        <a:t>natural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CC"/>
                          </a:highlight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CC"/>
                          </a:highlight>
                        </a:rPr>
                        <a:t>persons</a:t>
                      </a:r>
                      <a:endParaRPr lang="sl-SI" sz="1400" b="0" dirty="0">
                        <a:solidFill>
                          <a:schemeClr val="tx1"/>
                        </a:solidFill>
                        <a:effectLst/>
                        <a:highlight>
                          <a:srgbClr val="FFFFC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0" marR="589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710805"/>
                  </a:ext>
                </a:extLst>
              </a:tr>
              <a:tr h="409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>
                          <a:solidFill>
                            <a:schemeClr val="tx1"/>
                          </a:solidFill>
                          <a:effectLst/>
                        </a:rPr>
                        <a:t>- za elektronske žige</a:t>
                      </a:r>
                      <a:endParaRPr lang="sl-SI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0" marR="589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- ETSI EN 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319 412-3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V1.1.1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Certificate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Profiles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Certificate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profile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certificates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issued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to 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CC"/>
                          </a:highlight>
                        </a:rPr>
                        <a:t>legal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CC"/>
                          </a:highlight>
                        </a:rPr>
                        <a:t>persons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sl-SI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0" marR="589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885294"/>
                  </a:ext>
                </a:extLst>
              </a:tr>
              <a:tr h="409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>
                          <a:solidFill>
                            <a:schemeClr val="tx1"/>
                          </a:solidFill>
                          <a:effectLst/>
                        </a:rPr>
                        <a:t>- za avtentikacije spletišč</a:t>
                      </a:r>
                      <a:endParaRPr lang="sl-SI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0" marR="589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- ETSI EN 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319 412-4 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V1.1.1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Certificate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Profiles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Certificate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profile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CC"/>
                          </a:highlight>
                        </a:rPr>
                        <a:t>web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CC"/>
                          </a:highlight>
                        </a:rPr>
                        <a:t> site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CC"/>
                          </a:highlight>
                        </a:rPr>
                        <a:t>certificates</a:t>
                      </a:r>
                      <a:endParaRPr lang="sl-SI" sz="1400" b="0" dirty="0">
                        <a:solidFill>
                          <a:schemeClr val="tx1"/>
                        </a:solidFill>
                        <a:effectLst/>
                        <a:highlight>
                          <a:srgbClr val="FFFFC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0" marR="589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480545"/>
                  </a:ext>
                </a:extLst>
              </a:tr>
              <a:tr h="818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- za časovne žige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- elektronsko priporočeno dostavo</a:t>
                      </a:r>
                      <a:endParaRPr lang="sl-SI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0" marR="589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- ETSI EN 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319 421 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V1.1.1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Policy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Security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Requirements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Trust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Service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Providers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issuing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CC"/>
                          </a:highlight>
                        </a:rPr>
                        <a:t>Time-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CC"/>
                          </a:highlight>
                        </a:rPr>
                        <a:t>Stamps</a:t>
                      </a:r>
                      <a:endParaRPr lang="sl-SI" sz="1400" b="0" dirty="0">
                        <a:solidFill>
                          <a:schemeClr val="tx1"/>
                        </a:solidFill>
                        <a:effectLst/>
                        <a:highlight>
                          <a:srgbClr val="FFFFCC"/>
                        </a:highlight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- ETSI EN 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319 422 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V1.1.1 Time-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stamping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protocol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time-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stamp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token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effectLst/>
                        </a:rPr>
                        <a:t>profiles</a:t>
                      </a:r>
                      <a:endParaRPr lang="sl-SI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0" marR="589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394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6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12091" y="187909"/>
            <a:ext cx="8425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204982"/>
                </a:solidFill>
              </a:rPr>
              <a:t>Zahteve iz </a:t>
            </a:r>
            <a:r>
              <a:rPr lang="sl-SI" sz="3600" dirty="0" err="1">
                <a:solidFill>
                  <a:srgbClr val="204982"/>
                </a:solidFill>
                <a:highlight>
                  <a:srgbClr val="FFFF00"/>
                </a:highlight>
              </a:rPr>
              <a:t>eIDAS</a:t>
            </a:r>
            <a:r>
              <a:rPr lang="sl-SI" sz="3600" dirty="0">
                <a:solidFill>
                  <a:srgbClr val="204982"/>
                </a:solidFill>
              </a:rPr>
              <a:t> Uredbe (910/2014) </a:t>
            </a:r>
            <a:endParaRPr lang="sl-SI" sz="2800" dirty="0">
              <a:solidFill>
                <a:srgbClr val="204982"/>
              </a:solidFill>
            </a:endParaRPr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C92BA51-6FD5-4451-B18E-18227DC10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504476"/>
              </p:ext>
            </p:extLst>
          </p:nvPr>
        </p:nvGraphicFramePr>
        <p:xfrm>
          <a:off x="607707" y="772411"/>
          <a:ext cx="8013779" cy="4183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9552">
                  <a:extLst>
                    <a:ext uri="{9D8B030D-6E8A-4147-A177-3AD203B41FA5}">
                      <a16:colId xmlns:a16="http://schemas.microsoft.com/office/drawing/2014/main" val="3843346818"/>
                    </a:ext>
                  </a:extLst>
                </a:gridCol>
                <a:gridCol w="3664227">
                  <a:extLst>
                    <a:ext uri="{9D8B030D-6E8A-4147-A177-3AD203B41FA5}">
                      <a16:colId xmlns:a16="http://schemas.microsoft.com/office/drawing/2014/main" val="3509192718"/>
                    </a:ext>
                  </a:extLst>
                </a:gridCol>
              </a:tblGrid>
              <a:tr h="256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FFC000"/>
                          </a:solidFill>
                          <a:effectLst/>
                        </a:rPr>
                        <a:t>Zahteve za storitve zaupanja (</a:t>
                      </a:r>
                      <a:r>
                        <a:rPr lang="sl-SI" sz="1400" dirty="0" err="1">
                          <a:solidFill>
                            <a:srgbClr val="FFC000"/>
                          </a:solidFill>
                          <a:effectLst/>
                        </a:rPr>
                        <a:t>Trust</a:t>
                      </a:r>
                      <a:r>
                        <a:rPr lang="sl-SI" sz="1400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sl-SI" sz="1400" dirty="0" err="1">
                          <a:solidFill>
                            <a:srgbClr val="FFC000"/>
                          </a:solidFill>
                          <a:effectLst/>
                        </a:rPr>
                        <a:t>Service</a:t>
                      </a:r>
                      <a:r>
                        <a:rPr lang="sl-SI" sz="1400" dirty="0">
                          <a:solidFill>
                            <a:srgbClr val="FFC000"/>
                          </a:solidFill>
                          <a:effectLst/>
                        </a:rPr>
                        <a:t>)</a:t>
                      </a:r>
                      <a:endParaRPr lang="sl-SI" sz="1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FFC000"/>
                          </a:solidFill>
                          <a:effectLst/>
                        </a:rPr>
                        <a:t>Zahteve v Uredbi </a:t>
                      </a:r>
                      <a:r>
                        <a:rPr lang="sl-SI" sz="1400" dirty="0" err="1">
                          <a:solidFill>
                            <a:srgbClr val="FFC000"/>
                          </a:solidFill>
                          <a:effectLst/>
                        </a:rPr>
                        <a:t>eIDAS</a:t>
                      </a:r>
                      <a:endParaRPr lang="sl-SI" sz="1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0621660"/>
                  </a:ext>
                </a:extLst>
              </a:tr>
              <a:tr h="792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Kvalificirani </a:t>
                      </a:r>
                      <a:r>
                        <a:rPr lang="sl-SI" sz="1400" dirty="0">
                          <a:solidFill>
                            <a:srgbClr val="FFFF00"/>
                          </a:solidFill>
                          <a:effectLst/>
                        </a:rPr>
                        <a:t>elektronski podpis</a:t>
                      </a:r>
                      <a:r>
                        <a:rPr lang="sl-SI" sz="1400" dirty="0">
                          <a:effectLst/>
                        </a:rPr>
                        <a:t>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ustvarjanje, preverjanje in potrjevanje veljavnosti, hramba;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Čl. 3/16 a) in c), Čl. 3/12,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Čl. 28, Čl. 33, Čl. 34, Priloga I.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0442940"/>
                  </a:ext>
                </a:extLst>
              </a:tr>
              <a:tr h="792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Kvalificirani </a:t>
                      </a:r>
                      <a:r>
                        <a:rPr lang="sl-SI" sz="1400" dirty="0">
                          <a:solidFill>
                            <a:srgbClr val="FFFF00"/>
                          </a:solidFill>
                          <a:effectLst/>
                        </a:rPr>
                        <a:t>elektronski žig</a:t>
                      </a:r>
                      <a:r>
                        <a:rPr lang="sl-SI" sz="1400" dirty="0">
                          <a:effectLst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ustvarjanje, preverjanje in potrjevanje veljavnosti, hramba;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Čl. 3/16 a) in c), Čl. 3/27,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Čl. 38, Čl. 40, Priloga III.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6918306"/>
                  </a:ext>
                </a:extLst>
              </a:tr>
              <a:tr h="524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Kvalificirani </a:t>
                      </a:r>
                      <a:r>
                        <a:rPr lang="sl-SI" sz="1400" dirty="0">
                          <a:solidFill>
                            <a:srgbClr val="FFFF00"/>
                          </a:solidFill>
                          <a:effectLst/>
                        </a:rPr>
                        <a:t>elektronski časovni žig</a:t>
                      </a:r>
                      <a:endParaRPr lang="sl-SI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Čl. 3/16 a) in c), Čl. 3/34,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Čl. 42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0006414"/>
                  </a:ext>
                </a:extLst>
              </a:tr>
              <a:tr h="524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Kvalificirana storitev </a:t>
                      </a:r>
                      <a:r>
                        <a:rPr lang="sl-SI" sz="1400" dirty="0">
                          <a:solidFill>
                            <a:srgbClr val="FFFF00"/>
                          </a:solidFill>
                          <a:effectLst/>
                        </a:rPr>
                        <a:t>elektronske priporočene dostave</a:t>
                      </a:r>
                      <a:endParaRPr lang="sl-SI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Čl. 3/16 a) in c), Čl. 3/37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Čl. 44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6802833"/>
                  </a:ext>
                </a:extLst>
              </a:tr>
              <a:tr h="524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Kvalificirano potrdilo </a:t>
                      </a:r>
                      <a:r>
                        <a:rPr lang="sl-SI" sz="1400" dirty="0">
                          <a:solidFill>
                            <a:srgbClr val="FFFF00"/>
                          </a:solidFill>
                          <a:effectLst/>
                        </a:rPr>
                        <a:t>za avtentikacijo spletišč</a:t>
                      </a:r>
                      <a:endParaRPr lang="sl-SI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Čl. 3/16 b), Čl. 3/39,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Čl. 45, Priloga IV.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5217156"/>
                  </a:ext>
                </a:extLst>
              </a:tr>
              <a:tr h="256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FFC000"/>
                          </a:solidFill>
                          <a:effectLst/>
                        </a:rPr>
                        <a:t>Ostale pomembne zahteve</a:t>
                      </a:r>
                      <a:endParaRPr lang="sl-SI" sz="1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0993689"/>
                  </a:ext>
                </a:extLst>
              </a:tr>
              <a:tr h="256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Zahteva za nadzor (OUS) nad TSP vsaj na 24 mesecev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Čl. 20/1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8716277"/>
                  </a:ext>
                </a:extLst>
              </a:tr>
              <a:tr h="256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Pravila za uporabo Znaka zaupanja EU (za TSP)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Čl. 23.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1266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4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261255" y="81715"/>
            <a:ext cx="867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204982"/>
                </a:solidFill>
              </a:rPr>
              <a:t> Pilotni projekt</a:t>
            </a:r>
            <a:endParaRPr lang="sl-SI" sz="2800" dirty="0">
              <a:solidFill>
                <a:srgbClr val="204982"/>
              </a:solidFill>
            </a:endParaRPr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53F106DA-4C4B-4866-99C8-4331260EF429}"/>
              </a:ext>
            </a:extLst>
          </p:cNvPr>
          <p:cNvSpPr/>
          <p:nvPr/>
        </p:nvSpPr>
        <p:spPr>
          <a:xfrm>
            <a:off x="107795" y="878979"/>
            <a:ext cx="892841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highlight>
                  <a:srgbClr val="00FFFF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Uredba o izvajanju</a:t>
            </a:r>
            <a:r>
              <a:rPr lang="sl-SI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Uredbe (EU) </a:t>
            </a:r>
            <a:r>
              <a:rPr lang="sl-SI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eIDAS</a:t>
            </a:r>
            <a:r>
              <a:rPr lang="sl-SI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(Ur. l. 46/30.6.2016), 3. člen, točka (3) – </a:t>
            </a:r>
            <a:r>
              <a:rPr lang="sl-SI" sz="2000" dirty="0"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določi pristojnost SA za izvajanje akreditacij OUS</a:t>
            </a:r>
            <a:r>
              <a:rPr lang="sl-SI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sl-SI" sz="2000" dirty="0">
                <a:latin typeface="+mj-lt"/>
              </a:rPr>
              <a:t>					</a:t>
            </a:r>
          </a:p>
          <a:p>
            <a:pPr>
              <a:lnSpc>
                <a:spcPct val="107000"/>
              </a:lnSpc>
            </a:pPr>
            <a:r>
              <a:rPr lang="sl-SI" sz="2000" dirty="0">
                <a:latin typeface="+mj-lt"/>
              </a:rPr>
              <a:t>			SPROŽEN PILOTNI PROJEKT (</a:t>
            </a:r>
            <a:r>
              <a:rPr lang="sl-SI" sz="2000" dirty="0">
                <a:highlight>
                  <a:srgbClr val="00FFFF"/>
                </a:highlight>
                <a:latin typeface="+mj-lt"/>
              </a:rPr>
              <a:t>s finančno podporo MJU</a:t>
            </a:r>
            <a:r>
              <a:rPr lang="sl-SI" sz="2000" dirty="0">
                <a:latin typeface="+mj-lt"/>
              </a:rPr>
              <a:t>)</a:t>
            </a:r>
          </a:p>
          <a:p>
            <a:pPr>
              <a:lnSpc>
                <a:spcPct val="107000"/>
              </a:lnSpc>
            </a:pPr>
            <a:endParaRPr lang="sl-SI" sz="2000" dirty="0">
              <a:latin typeface="+mj-lt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2000" b="1" dirty="0">
                <a:highlight>
                  <a:srgbClr val="00FFFF"/>
                </a:highlight>
                <a:latin typeface="+mj-lt"/>
              </a:rPr>
              <a:t>namen: vzpostavitev akreditiranja za področje </a:t>
            </a:r>
            <a:r>
              <a:rPr lang="sl-SI" sz="2000" b="1" dirty="0" err="1">
                <a:highlight>
                  <a:srgbClr val="00FFFF"/>
                </a:highlight>
                <a:latin typeface="+mj-lt"/>
              </a:rPr>
              <a:t>eIDAS</a:t>
            </a:r>
            <a:endParaRPr lang="sl-SI" sz="2000" b="1" dirty="0">
              <a:highlight>
                <a:srgbClr val="00FFFF"/>
              </a:highlight>
              <a:latin typeface="+mj-lt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sl-SI" sz="2000" b="1" dirty="0">
              <a:highlight>
                <a:srgbClr val="00FFFF"/>
              </a:highlight>
              <a:latin typeface="+mj-lt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+mj-lt"/>
              </a:rPr>
              <a:t>točno določeni roki: za državo članico (posredno tudi za vzpostavitev akreditiranja, podeljenih akreditacij, certificiranih TSP, vzpostavitve zanesljivega seznama TL)</a:t>
            </a:r>
          </a:p>
        </p:txBody>
      </p:sp>
    </p:spTree>
    <p:extLst>
      <p:ext uri="{BB962C8B-B14F-4D97-AF65-F5344CB8AC3E}">
        <p14:creationId xmlns:p14="http://schemas.microsoft.com/office/powerpoint/2010/main" val="18152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fika ptt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3709193"/>
            <a:ext cx="1548384" cy="1371600"/>
          </a:xfrm>
          <a:prstGeom prst="rect">
            <a:avLst/>
          </a:prstGeom>
        </p:spPr>
      </p:pic>
      <p:pic>
        <p:nvPicPr>
          <p:cNvPr id="8" name="Picture 7" descr="grafika ptt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90" y="184640"/>
            <a:ext cx="1548384" cy="1371600"/>
          </a:xfrm>
          <a:prstGeom prst="rect">
            <a:avLst/>
          </a:prstGeom>
        </p:spPr>
      </p:pic>
      <p:pic>
        <p:nvPicPr>
          <p:cNvPr id="6" name="Picture 5" descr="sa_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9" y="426557"/>
            <a:ext cx="2879963" cy="8557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0615" y="1255684"/>
            <a:ext cx="29607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>
                <a:solidFill>
                  <a:schemeClr val="bg1">
                    <a:lumMod val="50000"/>
                  </a:schemeClr>
                </a:solidFill>
                <a:latin typeface="Arial Rounded MT Bold"/>
                <a:cs typeface="Arial Rounded MT Bold"/>
              </a:rPr>
              <a:t>Zaupanje v usposobljenost.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B079B4F-7CD4-4877-ACC9-8CDB6F68CB87}"/>
              </a:ext>
            </a:extLst>
          </p:cNvPr>
          <p:cNvSpPr txBox="1"/>
          <p:nvPr/>
        </p:nvSpPr>
        <p:spPr>
          <a:xfrm>
            <a:off x="1939636" y="1625105"/>
            <a:ext cx="692034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300" dirty="0"/>
              <a:t>Akreditiranje po Uredbi eIDAS</a:t>
            </a:r>
          </a:p>
          <a:p>
            <a:endParaRPr lang="sl-SI" sz="1200" dirty="0">
              <a:solidFill>
                <a:srgbClr val="214982"/>
              </a:solidFill>
            </a:endParaRPr>
          </a:p>
          <a:p>
            <a:r>
              <a:rPr lang="sl-SI" sz="2800" dirty="0">
                <a:solidFill>
                  <a:srgbClr val="214982"/>
                </a:solidFill>
              </a:rPr>
              <a:t>dr. Jure Zupančič</a:t>
            </a:r>
          </a:p>
          <a:p>
            <a:r>
              <a:rPr lang="sl-SI" dirty="0"/>
              <a:t>vodja področja kalibracijski laboratoriji</a:t>
            </a:r>
          </a:p>
          <a:p>
            <a:r>
              <a:rPr lang="sl-SI" dirty="0"/>
              <a:t>Slovenska akreditacija</a:t>
            </a:r>
            <a:endParaRPr lang="sl-SI" sz="1200" dirty="0"/>
          </a:p>
          <a:p>
            <a:r>
              <a:rPr lang="sl-SI" sz="1200" dirty="0"/>
              <a:t> </a:t>
            </a:r>
          </a:p>
          <a:p>
            <a:r>
              <a:rPr lang="sl-SI" sz="2800" dirty="0">
                <a:solidFill>
                  <a:srgbClr val="214982"/>
                </a:solidFill>
              </a:rPr>
              <a:t>Dragan Petrović</a:t>
            </a:r>
            <a:br>
              <a:rPr lang="sl-SI" dirty="0"/>
            </a:br>
            <a:r>
              <a:rPr lang="sl-SI" dirty="0"/>
              <a:t>Inšpektor višji svetnik                 </a:t>
            </a:r>
            <a:br>
              <a:rPr lang="sl-SI" dirty="0"/>
            </a:br>
            <a:r>
              <a:rPr lang="sl-SI" dirty="0"/>
              <a:t>Ministrstvo za javno upravo</a:t>
            </a:r>
            <a:br>
              <a:rPr lang="sl-SI" dirty="0"/>
            </a:br>
            <a:r>
              <a:rPr lang="sl-SI" dirty="0"/>
              <a:t>Direktorat za informacijsko družbo</a:t>
            </a:r>
          </a:p>
        </p:txBody>
      </p:sp>
    </p:spTree>
    <p:extLst>
      <p:ext uri="{BB962C8B-B14F-4D97-AF65-F5344CB8AC3E}">
        <p14:creationId xmlns:p14="http://schemas.microsoft.com/office/powerpoint/2010/main" val="136199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261255" y="81715"/>
            <a:ext cx="867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204982"/>
                </a:solidFill>
              </a:rPr>
              <a:t> Potek projekta in zaključek</a:t>
            </a:r>
            <a:endParaRPr lang="sl-SI" sz="2800" dirty="0">
              <a:solidFill>
                <a:srgbClr val="204982"/>
              </a:solidFill>
            </a:endParaRPr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53F106DA-4C4B-4866-99C8-4331260EF429}"/>
              </a:ext>
            </a:extLst>
          </p:cNvPr>
          <p:cNvSpPr/>
          <p:nvPr/>
        </p:nvSpPr>
        <p:spPr>
          <a:xfrm>
            <a:off x="1325734" y="852395"/>
            <a:ext cx="7475638" cy="4340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2000" b="1" dirty="0">
                <a:latin typeface="+mj-lt"/>
              </a:rPr>
              <a:t>glavne faze v projektu (september 2016 – junij 2017)</a:t>
            </a:r>
            <a:r>
              <a:rPr lang="sl-SI" sz="2000" dirty="0">
                <a:latin typeface="+mj-lt"/>
              </a:rPr>
              <a:t>: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+mj-lt"/>
              </a:rPr>
              <a:t>Preučitev področja, intenzivno iskanje in izmenjevanje izkušenj, učenje od sorodnih </a:t>
            </a:r>
            <a:r>
              <a:rPr lang="sl-SI" sz="2000" dirty="0" err="1">
                <a:latin typeface="+mj-lt"/>
              </a:rPr>
              <a:t>akr</a:t>
            </a:r>
            <a:r>
              <a:rPr lang="sl-SI" sz="2000" dirty="0">
                <a:latin typeface="+mj-lt"/>
              </a:rPr>
              <a:t>. org. 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+mj-lt"/>
              </a:rPr>
              <a:t>Izobraževanje širšega kroga udeležencev (akreditacijski organ, strokovnjaki, ocenjevalci, regulatorji)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+mj-lt"/>
              </a:rPr>
              <a:t>Poziv potencialnim udeležencem (2 prijavi)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+mj-lt"/>
              </a:rPr>
              <a:t>Zagotovitev ocenjevalcev, izvedbe ocenjevanj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+mj-lt"/>
              </a:rPr>
              <a:t>Podelitve akreditacij (30.6.2017): (2 certifikacijska organa uspešno zaključila postopek!)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sl-SI" sz="2000" dirty="0">
              <a:latin typeface="+mj-lt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2000" b="1" dirty="0"/>
              <a:t>SA izreka javno zahvalo MJU za finančno podporo in </a:t>
            </a:r>
            <a:r>
              <a:rPr lang="sl-SI" sz="2000" b="1" dirty="0">
                <a:latin typeface="+mj-lt"/>
              </a:rPr>
              <a:t>izjemno dobro sodelovanje med SA in MJU DID!</a:t>
            </a:r>
            <a:endParaRPr lang="sl-SI" b="1" dirty="0">
              <a:highlight>
                <a:srgbClr val="00FFFF"/>
              </a:highlight>
              <a:latin typeface="+mj-lt"/>
            </a:endParaRPr>
          </a:p>
          <a:p>
            <a:pPr>
              <a:lnSpc>
                <a:spcPct val="107000"/>
              </a:lnSpc>
            </a:pPr>
            <a:endParaRPr lang="sl-SI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077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2120465" y="1659454"/>
            <a:ext cx="5068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tabLst>
                <a:tab pos="6638925" algn="l"/>
              </a:tabLst>
              <a:defRPr/>
            </a:pPr>
            <a:r>
              <a:rPr lang="sl-SI" sz="4400" b="1" kern="0" dirty="0">
                <a:solidFill>
                  <a:srgbClr val="000066"/>
                </a:solidFill>
              </a:rPr>
              <a:t>trenutno stanje v RS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3339663" y="2660220"/>
            <a:ext cx="3313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214982"/>
                </a:solidFill>
              </a:rPr>
              <a:t>Dragan Petrović</a:t>
            </a:r>
            <a:endParaRPr lang="sl-SI" dirty="0"/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0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6887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sl-SI" sz="4400" dirty="0">
                <a:solidFill>
                  <a:srgbClr val="002060"/>
                </a:solidFill>
              </a:rPr>
              <a:t>Trenutno stanje</a:t>
            </a:r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  <p:pic>
        <p:nvPicPr>
          <p:cNvPr id="8" name="Picture 1" descr="image001">
            <a:extLst>
              <a:ext uri="{FF2B5EF4-FFF2-40B4-BE49-F238E27FC236}">
                <a16:creationId xmlns:a16="http://schemas.microsoft.com/office/drawing/2014/main" id="{FB6E7798-6AA7-4B92-BC0C-1E03D3FB3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55" y="1193852"/>
            <a:ext cx="6285962" cy="377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DF099C0-4B20-4B3E-8E6C-A6356BF2F003}"/>
              </a:ext>
            </a:extLst>
          </p:cNvPr>
          <p:cNvSpPr txBox="1"/>
          <p:nvPr/>
        </p:nvSpPr>
        <p:spPr>
          <a:xfrm>
            <a:off x="48491" y="2112818"/>
            <a:ext cx="15101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400" dirty="0" err="1"/>
              <a:t>Qcert</a:t>
            </a:r>
            <a:r>
              <a:rPr lang="sl-SI" sz="1400" dirty="0"/>
              <a:t> </a:t>
            </a:r>
            <a:r>
              <a:rPr lang="sl-SI" sz="1400" dirty="0" err="1"/>
              <a:t>for</a:t>
            </a:r>
            <a:r>
              <a:rPr lang="sl-SI" sz="1400" dirty="0"/>
              <a:t> </a:t>
            </a:r>
            <a:r>
              <a:rPr lang="sl-SI" sz="1400" dirty="0" err="1"/>
              <a:t>Esig</a:t>
            </a:r>
            <a:r>
              <a:rPr lang="sl-SI" sz="1400" dirty="0"/>
              <a:t>: </a:t>
            </a:r>
            <a:r>
              <a:rPr lang="sl-SI" sz="1400" b="1" dirty="0">
                <a:solidFill>
                  <a:srgbClr val="00B050"/>
                </a:solidFill>
              </a:rPr>
              <a:t>5</a:t>
            </a:r>
          </a:p>
          <a:p>
            <a:pPr algn="r"/>
            <a:r>
              <a:rPr lang="sl-SI" sz="1400" dirty="0" err="1"/>
              <a:t>Qcert</a:t>
            </a:r>
            <a:r>
              <a:rPr lang="sl-SI" sz="1400" dirty="0"/>
              <a:t> </a:t>
            </a:r>
            <a:r>
              <a:rPr lang="sl-SI" sz="1400" dirty="0" err="1"/>
              <a:t>for</a:t>
            </a:r>
            <a:r>
              <a:rPr lang="sl-SI" sz="1400" dirty="0"/>
              <a:t> </a:t>
            </a:r>
            <a:r>
              <a:rPr lang="sl-SI" sz="1400" dirty="0" err="1"/>
              <a:t>Eseal</a:t>
            </a:r>
            <a:r>
              <a:rPr lang="sl-SI" sz="1400" dirty="0"/>
              <a:t>: </a:t>
            </a:r>
            <a:r>
              <a:rPr lang="sl-SI" sz="1400" b="1" dirty="0">
                <a:solidFill>
                  <a:srgbClr val="00B050"/>
                </a:solidFill>
              </a:rPr>
              <a:t>5</a:t>
            </a:r>
            <a:r>
              <a:rPr lang="sl-SI" sz="1400" dirty="0"/>
              <a:t>  </a:t>
            </a:r>
          </a:p>
          <a:p>
            <a:pPr algn="r"/>
            <a:r>
              <a:rPr lang="sl-SI" sz="1400" dirty="0"/>
              <a:t>QWAC: </a:t>
            </a:r>
            <a:r>
              <a:rPr lang="sl-SI" sz="1400" b="1" dirty="0">
                <a:solidFill>
                  <a:srgbClr val="00B050"/>
                </a:solidFill>
              </a:rPr>
              <a:t>3</a:t>
            </a:r>
            <a:endParaRPr lang="sl-SI" sz="1400" dirty="0"/>
          </a:p>
          <a:p>
            <a:pPr algn="r"/>
            <a:r>
              <a:rPr lang="sl-SI" sz="1400" dirty="0" err="1"/>
              <a:t>Qtimestamp</a:t>
            </a:r>
            <a:r>
              <a:rPr lang="sl-SI" sz="1400" dirty="0"/>
              <a:t>: </a:t>
            </a:r>
            <a:r>
              <a:rPr lang="sl-SI" sz="1400" b="1" dirty="0">
                <a:solidFill>
                  <a:srgbClr val="00B050"/>
                </a:solidFill>
              </a:rPr>
              <a:t>3</a:t>
            </a:r>
            <a:endParaRPr lang="sl-SI" sz="1400" dirty="0"/>
          </a:p>
          <a:p>
            <a:pPr algn="r"/>
            <a:r>
              <a:rPr lang="sl-SI" sz="1400" dirty="0" err="1"/>
              <a:t>Qval</a:t>
            </a:r>
            <a:r>
              <a:rPr lang="sl-SI" sz="1400" dirty="0"/>
              <a:t> </a:t>
            </a:r>
            <a:r>
              <a:rPr lang="sl-SI" sz="1400" dirty="0" err="1"/>
              <a:t>for</a:t>
            </a:r>
            <a:r>
              <a:rPr lang="sl-SI" sz="1400" dirty="0"/>
              <a:t> </a:t>
            </a:r>
            <a:r>
              <a:rPr lang="sl-SI" sz="1400" dirty="0" err="1"/>
              <a:t>QESig</a:t>
            </a:r>
            <a:r>
              <a:rPr lang="sl-SI" sz="1400" dirty="0"/>
              <a:t>: </a:t>
            </a:r>
            <a:r>
              <a:rPr lang="sl-SI" sz="1400" b="1" dirty="0">
                <a:solidFill>
                  <a:srgbClr val="00B050"/>
                </a:solidFill>
              </a:rPr>
              <a:t>1</a:t>
            </a:r>
            <a:endParaRPr lang="sl-SI" sz="1400" dirty="0"/>
          </a:p>
          <a:p>
            <a:pPr algn="r"/>
            <a:r>
              <a:rPr lang="sl-SI" sz="1400" dirty="0" err="1"/>
              <a:t>Qval</a:t>
            </a:r>
            <a:r>
              <a:rPr lang="sl-SI" sz="1400" dirty="0"/>
              <a:t> </a:t>
            </a:r>
            <a:r>
              <a:rPr lang="sl-SI" sz="1400" dirty="0" err="1"/>
              <a:t>for</a:t>
            </a:r>
            <a:r>
              <a:rPr lang="sl-SI" sz="1400" dirty="0"/>
              <a:t> </a:t>
            </a:r>
            <a:r>
              <a:rPr lang="sl-SI" sz="1400" dirty="0" err="1"/>
              <a:t>QESeal</a:t>
            </a:r>
            <a:r>
              <a:rPr lang="sl-SI" sz="1400" dirty="0"/>
              <a:t>: </a:t>
            </a:r>
            <a:r>
              <a:rPr lang="sl-SI" sz="1400" b="1" dirty="0">
                <a:solidFill>
                  <a:srgbClr val="00B050"/>
                </a:solidFill>
              </a:rPr>
              <a:t>1</a:t>
            </a:r>
            <a:endParaRPr lang="sl-SI" sz="1400" dirty="0"/>
          </a:p>
          <a:p>
            <a:pPr algn="r"/>
            <a:r>
              <a:rPr lang="sl-SI" sz="1400" dirty="0" err="1"/>
              <a:t>QeRDS</a:t>
            </a:r>
            <a:r>
              <a:rPr lang="sl-SI" sz="1400" dirty="0"/>
              <a:t>: </a:t>
            </a:r>
            <a:r>
              <a:rPr lang="sl-SI" sz="1400" b="1" dirty="0">
                <a:solidFill>
                  <a:srgbClr val="00B050"/>
                </a:solidFill>
              </a:rPr>
              <a:t>1</a:t>
            </a:r>
            <a:endParaRPr lang="sl-SI" sz="1400" dirty="0"/>
          </a:p>
          <a:p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307680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fika ptt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3709193"/>
            <a:ext cx="1548384" cy="1371600"/>
          </a:xfrm>
          <a:prstGeom prst="rect">
            <a:avLst/>
          </a:prstGeom>
        </p:spPr>
      </p:pic>
      <p:pic>
        <p:nvPicPr>
          <p:cNvPr id="8" name="Picture 7" descr="grafika ptt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90" y="184640"/>
            <a:ext cx="1548384" cy="1371600"/>
          </a:xfrm>
          <a:prstGeom prst="rect">
            <a:avLst/>
          </a:prstGeom>
        </p:spPr>
      </p:pic>
      <p:pic>
        <p:nvPicPr>
          <p:cNvPr id="6" name="Picture 5" descr="sa_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9" y="968095"/>
            <a:ext cx="8548448" cy="25401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13048" y="3912661"/>
            <a:ext cx="69869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000" dirty="0">
                <a:solidFill>
                  <a:schemeClr val="bg1">
                    <a:lumMod val="50000"/>
                  </a:schemeClr>
                </a:solidFill>
                <a:latin typeface="Arial Rounded MT Bold"/>
                <a:cs typeface="Arial Rounded MT Bold"/>
              </a:rPr>
              <a:t>Zaupanje v usposobljenost.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93076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4385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tabLst>
                <a:tab pos="6638925" algn="l"/>
              </a:tabLst>
              <a:defRPr/>
            </a:pPr>
            <a:r>
              <a:rPr lang="sl-SI" sz="4400" b="1" kern="0" dirty="0">
                <a:solidFill>
                  <a:srgbClr val="000066"/>
                </a:solidFill>
              </a:rPr>
              <a:t>Cilji prispevka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1663445" y="1200056"/>
            <a:ext cx="6685102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20000"/>
              </a:spcBef>
              <a:buFontTx/>
              <a:buAutoNum type="arabicPeriod"/>
              <a:tabLst>
                <a:tab pos="6638925" algn="l"/>
              </a:tabLst>
              <a:defRPr/>
            </a:pPr>
            <a:r>
              <a:rPr lang="sl-SI" sz="2400" kern="0" dirty="0">
                <a:solidFill>
                  <a:srgbClr val="000066"/>
                </a:solidFill>
              </a:rPr>
              <a:t>Informacija o </a:t>
            </a:r>
            <a:r>
              <a:rPr lang="sl-SI" sz="2400" kern="0" dirty="0">
                <a:solidFill>
                  <a:srgbClr val="000066"/>
                </a:solidFill>
                <a:highlight>
                  <a:srgbClr val="FFFF00"/>
                </a:highlight>
              </a:rPr>
              <a:t>novostih</a:t>
            </a:r>
            <a:r>
              <a:rPr lang="sl-SI" sz="2400" kern="0" dirty="0">
                <a:solidFill>
                  <a:srgbClr val="000066"/>
                </a:solidFill>
              </a:rPr>
              <a:t> na SA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  <a:tabLst>
                <a:tab pos="6638925" algn="l"/>
              </a:tabLst>
              <a:defRPr/>
            </a:pPr>
            <a:endParaRPr lang="sl-SI" sz="2400" kern="0" dirty="0">
              <a:solidFill>
                <a:srgbClr val="000066"/>
              </a:solidFill>
            </a:endParaRPr>
          </a:p>
          <a:p>
            <a:pPr marL="457200" indent="-457200">
              <a:spcBef>
                <a:spcPct val="20000"/>
              </a:spcBef>
              <a:buFontTx/>
              <a:buAutoNum type="arabicPeriod"/>
              <a:tabLst>
                <a:tab pos="6638925" algn="l"/>
              </a:tabLst>
              <a:defRPr/>
            </a:pPr>
            <a:r>
              <a:rPr lang="sl-SI" sz="2400" kern="0" dirty="0">
                <a:solidFill>
                  <a:srgbClr val="000066"/>
                </a:solidFill>
              </a:rPr>
              <a:t>(zelo) kratka predstavitev </a:t>
            </a:r>
            <a:r>
              <a:rPr lang="sl-SI" sz="2400" kern="0" dirty="0">
                <a:solidFill>
                  <a:srgbClr val="000066"/>
                </a:solidFill>
                <a:highlight>
                  <a:srgbClr val="FFFF00"/>
                </a:highlight>
              </a:rPr>
              <a:t>področja</a:t>
            </a:r>
            <a:r>
              <a:rPr lang="sl-SI" sz="2400" kern="0" dirty="0">
                <a:solidFill>
                  <a:srgbClr val="000066"/>
                </a:solidFill>
              </a:rPr>
              <a:t>                                             (e-poslovanje, </a:t>
            </a:r>
            <a:r>
              <a:rPr lang="sl-SI" sz="2400" kern="0" dirty="0" err="1">
                <a:solidFill>
                  <a:srgbClr val="000066"/>
                </a:solidFill>
              </a:rPr>
              <a:t>eIDAS</a:t>
            </a:r>
            <a:r>
              <a:rPr lang="sl-SI" sz="2400" kern="0" dirty="0">
                <a:solidFill>
                  <a:srgbClr val="000066"/>
                </a:solidFill>
              </a:rPr>
              <a:t>, kvalificirane storitve zaupanja)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  <a:tabLst>
                <a:tab pos="6638925" algn="l"/>
              </a:tabLst>
              <a:defRPr/>
            </a:pPr>
            <a:endParaRPr lang="sl-SI" sz="2400" kern="0" dirty="0">
              <a:solidFill>
                <a:srgbClr val="000066"/>
              </a:solidFill>
            </a:endParaRPr>
          </a:p>
          <a:p>
            <a:pPr marL="457200" indent="-457200">
              <a:spcBef>
                <a:spcPct val="20000"/>
              </a:spcBef>
              <a:buFontTx/>
              <a:buAutoNum type="arabicPeriod"/>
              <a:tabLst>
                <a:tab pos="6638925" algn="l"/>
              </a:tabLst>
              <a:defRPr/>
            </a:pPr>
            <a:r>
              <a:rPr lang="sl-SI" sz="2400" kern="0" dirty="0">
                <a:solidFill>
                  <a:srgbClr val="000066"/>
                </a:solidFill>
              </a:rPr>
              <a:t>prikaz </a:t>
            </a:r>
            <a:r>
              <a:rPr lang="sl-SI" sz="2400" kern="0" dirty="0">
                <a:solidFill>
                  <a:srgbClr val="000066"/>
                </a:solidFill>
                <a:highlight>
                  <a:srgbClr val="FFFF00"/>
                </a:highlight>
              </a:rPr>
              <a:t>uspešnega sodelovanja </a:t>
            </a:r>
            <a:r>
              <a:rPr lang="sl-SI" sz="2400" kern="0" dirty="0">
                <a:solidFill>
                  <a:srgbClr val="000066"/>
                </a:solidFill>
              </a:rPr>
              <a:t>med SA in pristojnim ministrstvom (MJU, Direktorat za informacijsko družbo)</a:t>
            </a:r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1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2120465" y="1659454"/>
            <a:ext cx="5068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tabLst>
                <a:tab pos="6638925" algn="l"/>
              </a:tabLst>
              <a:defRPr/>
            </a:pPr>
            <a:r>
              <a:rPr lang="sl-SI" sz="4400" b="1" kern="0" dirty="0" err="1">
                <a:solidFill>
                  <a:srgbClr val="000066"/>
                </a:solidFill>
              </a:rPr>
              <a:t>eIDAS</a:t>
            </a:r>
            <a:r>
              <a:rPr lang="sl-SI" sz="4400" b="1" kern="0" dirty="0">
                <a:solidFill>
                  <a:srgbClr val="000066"/>
                </a:solidFill>
              </a:rPr>
              <a:t> - predstavitev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3339663" y="2660220"/>
            <a:ext cx="3313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214982"/>
                </a:solidFill>
              </a:rPr>
              <a:t>Dragan Petrović</a:t>
            </a:r>
            <a:endParaRPr lang="sl-SI" dirty="0"/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4385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tabLst>
                <a:tab pos="6638925" algn="l"/>
              </a:tabLst>
              <a:defRPr/>
            </a:pPr>
            <a:r>
              <a:rPr lang="sl-SI" sz="4400" kern="0" dirty="0">
                <a:solidFill>
                  <a:srgbClr val="000066"/>
                </a:solidFill>
              </a:rPr>
              <a:t>Vsebina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1589103" y="1329482"/>
            <a:ext cx="7253055" cy="339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20000"/>
              </a:spcBef>
              <a:buFontTx/>
              <a:buAutoNum type="arabicPeriod"/>
              <a:tabLst>
                <a:tab pos="6638925" algn="l"/>
              </a:tabLst>
              <a:defRPr/>
            </a:pPr>
            <a:r>
              <a:rPr lang="sl-SI" sz="2000" kern="0" dirty="0">
                <a:solidFill>
                  <a:srgbClr val="000066"/>
                </a:solidFill>
              </a:rPr>
              <a:t>Namen </a:t>
            </a:r>
            <a:r>
              <a:rPr lang="sl-SI" altLang="sl-SI" sz="2000" dirty="0">
                <a:solidFill>
                  <a:srgbClr val="0070C0"/>
                </a:solidFill>
                <a:cs typeface="Arial" panose="020B0604020202020204" pitchFamily="34" charset="0"/>
              </a:rPr>
              <a:t>Uredbe (EU) št. 910/2014</a:t>
            </a:r>
            <a:r>
              <a:rPr lang="sl-SI" altLang="sl-SI" sz="2000" dirty="0">
                <a:cs typeface="Arial" panose="020B0604020202020204" pitchFamily="34" charset="0"/>
              </a:rPr>
              <a:t> Evropskega parlamenta in Sveta o elektronski identifikaciji in storitvah zaupanja za elektronske transakcije na notranjem </a:t>
            </a:r>
            <a:r>
              <a:rPr lang="sl-SI" altLang="sl-SI" dirty="0">
                <a:cs typeface="Arial" panose="020B0604020202020204" pitchFamily="34" charset="0"/>
              </a:rPr>
              <a:t>trgu in razveljavitvi Direktive 1999/93/ES </a:t>
            </a:r>
            <a:r>
              <a:rPr lang="sl-SI" altLang="sl-SI" dirty="0">
                <a:solidFill>
                  <a:srgbClr val="0070C0"/>
                </a:solidFill>
                <a:cs typeface="Arial" panose="020B0604020202020204" pitchFamily="34" charset="0"/>
              </a:rPr>
              <a:t>(</a:t>
            </a:r>
            <a:r>
              <a:rPr lang="sl-SI" altLang="sl-SI" b="1" dirty="0">
                <a:solidFill>
                  <a:srgbClr val="0070C0"/>
                </a:solidFill>
                <a:cs typeface="Arial" panose="020B0604020202020204" pitchFamily="34" charset="0"/>
              </a:rPr>
              <a:t>Uredba eIDAS</a:t>
            </a:r>
            <a:r>
              <a:rPr lang="sl-SI" altLang="sl-SI" dirty="0">
                <a:solidFill>
                  <a:srgbClr val="0070C0"/>
                </a:solidFill>
                <a:cs typeface="Arial" panose="020B0604020202020204" pitchFamily="34" charset="0"/>
              </a:rPr>
              <a:t>)</a:t>
            </a:r>
            <a:r>
              <a:rPr lang="sl-SI" sz="2000" kern="0" dirty="0">
                <a:solidFill>
                  <a:srgbClr val="000066"/>
                </a:solidFill>
              </a:rPr>
              <a:t> 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  <a:tabLst>
                <a:tab pos="6638925" algn="l"/>
              </a:tabLst>
              <a:defRPr/>
            </a:pPr>
            <a:r>
              <a:rPr lang="sl-SI" sz="2000" kern="0" dirty="0">
                <a:solidFill>
                  <a:srgbClr val="000066"/>
                </a:solidFill>
              </a:rPr>
              <a:t>Področje uporabe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  <a:tabLst>
                <a:tab pos="6638925" algn="l"/>
              </a:tabLst>
              <a:defRPr/>
            </a:pPr>
            <a:r>
              <a:rPr lang="sl-SI" sz="2000" kern="0" dirty="0">
                <a:solidFill>
                  <a:srgbClr val="000066"/>
                </a:solidFill>
              </a:rPr>
              <a:t>Obseg urejanja Uredbe eIDAS</a:t>
            </a:r>
          </a:p>
          <a:p>
            <a:pPr lvl="1">
              <a:spcBef>
                <a:spcPct val="20000"/>
              </a:spcBef>
              <a:tabLst>
                <a:tab pos="6638925" algn="l"/>
              </a:tabLst>
              <a:defRPr/>
            </a:pPr>
            <a:r>
              <a:rPr lang="sl-SI" sz="1600" kern="0" dirty="0">
                <a:solidFill>
                  <a:srgbClr val="000066"/>
                </a:solidFill>
              </a:rPr>
              <a:t>- Elektronska identifikacija</a:t>
            </a:r>
          </a:p>
          <a:p>
            <a:pPr lvl="1">
              <a:spcBef>
                <a:spcPct val="20000"/>
              </a:spcBef>
              <a:tabLst>
                <a:tab pos="6638925" algn="l"/>
              </a:tabLst>
              <a:defRPr/>
            </a:pPr>
            <a:r>
              <a:rPr lang="sl-SI" sz="1600" kern="0" dirty="0">
                <a:solidFill>
                  <a:srgbClr val="000066"/>
                </a:solidFill>
              </a:rPr>
              <a:t>- Storitve zaupanja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  <a:tabLst>
                <a:tab pos="6638925" algn="l"/>
              </a:tabLst>
              <a:defRPr/>
            </a:pPr>
            <a:r>
              <a:rPr lang="sl-SI" sz="2000" kern="0" dirty="0">
                <a:solidFill>
                  <a:srgbClr val="000066"/>
                </a:solidFill>
              </a:rPr>
              <a:t>Roki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  <a:tabLst>
                <a:tab pos="6638925" algn="l"/>
              </a:tabLst>
              <a:defRPr/>
            </a:pPr>
            <a:r>
              <a:rPr lang="sl-SI" sz="2000" kern="0" dirty="0">
                <a:solidFill>
                  <a:srgbClr val="000066"/>
                </a:solidFill>
              </a:rPr>
              <a:t>Trenutno stanje v Republiki Sloveniji</a:t>
            </a:r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4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6887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tabLst>
                <a:tab pos="6638925" algn="l"/>
              </a:tabLst>
              <a:defRPr/>
            </a:pPr>
            <a:r>
              <a:rPr lang="sl-SI" sz="4400" dirty="0">
                <a:solidFill>
                  <a:srgbClr val="002060"/>
                </a:solidFill>
              </a:rPr>
              <a:t>Namen Uredbe eIDAS</a:t>
            </a:r>
            <a:endParaRPr lang="sl-SI" sz="4400" kern="0" dirty="0">
              <a:solidFill>
                <a:srgbClr val="000066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1589103" y="1329482"/>
            <a:ext cx="72530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sl-SI" altLang="sl-SI" sz="2000" dirty="0">
                <a:solidFill>
                  <a:srgbClr val="FF0000"/>
                </a:solidFill>
              </a:rPr>
              <a:t>Problemi:</a:t>
            </a:r>
          </a:p>
          <a:p>
            <a:pPr marL="340460" lvl="1" indent="-340460">
              <a:buFont typeface="Arial" panose="020B0604020202020204" pitchFamily="34" charset="0"/>
              <a:buChar char="•"/>
            </a:pPr>
            <a:r>
              <a:rPr lang="sl-SI" altLang="sl-SI" dirty="0"/>
              <a:t>Odsotnost </a:t>
            </a:r>
            <a:r>
              <a:rPr lang="sl-SI" altLang="sl-SI" dirty="0">
                <a:solidFill>
                  <a:srgbClr val="00B0F0"/>
                </a:solidFill>
              </a:rPr>
              <a:t>pravne varnosti </a:t>
            </a:r>
            <a:r>
              <a:rPr lang="sl-SI" altLang="sl-SI" dirty="0"/>
              <a:t>zaradi različnih nacionalnih določb, ki izhajajo iz različnih razlag direktive o elektronskem podpisu.</a:t>
            </a:r>
          </a:p>
          <a:p>
            <a:pPr marL="340460" lvl="1" indent="-340460">
              <a:buFont typeface="Arial" panose="020B0604020202020204" pitchFamily="34" charset="0"/>
              <a:buChar char="•"/>
            </a:pPr>
            <a:r>
              <a:rPr lang="sl-SI" altLang="sl-SI" dirty="0"/>
              <a:t>Pomanjkanje </a:t>
            </a:r>
            <a:r>
              <a:rPr lang="sl-SI" altLang="sl-SI" dirty="0">
                <a:solidFill>
                  <a:srgbClr val="00B0F0"/>
                </a:solidFill>
              </a:rPr>
              <a:t>interoperabilnosti</a:t>
            </a:r>
            <a:r>
              <a:rPr lang="sl-SI" altLang="sl-SI" dirty="0"/>
              <a:t> sistemov za elektronski podpis.</a:t>
            </a:r>
          </a:p>
          <a:p>
            <a:pPr marL="340460" lvl="1" indent="-340460">
              <a:buFont typeface="Arial" panose="020B0604020202020204" pitchFamily="34" charset="0"/>
              <a:buChar char="•"/>
            </a:pPr>
            <a:r>
              <a:rPr lang="sl-SI" altLang="sl-SI" dirty="0"/>
              <a:t>Neenotna uporaba </a:t>
            </a:r>
            <a:r>
              <a:rPr lang="sl-SI" altLang="sl-SI" dirty="0">
                <a:solidFill>
                  <a:srgbClr val="00B0F0"/>
                </a:solidFill>
              </a:rPr>
              <a:t>tehničnih standardov</a:t>
            </a:r>
            <a:r>
              <a:rPr lang="sl-SI" altLang="sl-SI" dirty="0"/>
              <a:t>.</a:t>
            </a:r>
          </a:p>
          <a:p>
            <a:pPr marL="340460" lvl="1" indent="-340460">
              <a:buFont typeface="Arial" panose="020B0604020202020204" pitchFamily="34" charset="0"/>
              <a:buChar char="•"/>
            </a:pPr>
            <a:r>
              <a:rPr lang="sl-SI" altLang="sl-SI" dirty="0"/>
              <a:t>Ni bilo pravnega okvira za </a:t>
            </a:r>
            <a:r>
              <a:rPr lang="sl-SI" altLang="sl-SI" dirty="0">
                <a:solidFill>
                  <a:srgbClr val="00B0F0"/>
                </a:solidFill>
              </a:rPr>
              <a:t>vzajemno priznavanje </a:t>
            </a:r>
            <a:r>
              <a:rPr lang="sl-SI" altLang="sl-SI" dirty="0"/>
              <a:t>e-identifikacij.</a:t>
            </a:r>
          </a:p>
          <a:p>
            <a:pPr marL="0" lvl="1" indent="0">
              <a:buNone/>
            </a:pPr>
            <a:r>
              <a:rPr lang="sl-SI" altLang="sl-SI" sz="2000" dirty="0">
                <a:solidFill>
                  <a:srgbClr val="FF0000"/>
                </a:solidFill>
              </a:rPr>
              <a:t>Rešitev:</a:t>
            </a:r>
          </a:p>
          <a:p>
            <a:pPr marL="340460" lvl="1" indent="-340460">
              <a:buFont typeface="Arial" panose="020B0604020202020204" pitchFamily="34" charset="0"/>
              <a:buChar char="•"/>
            </a:pPr>
            <a:r>
              <a:rPr lang="sl-SI" altLang="sl-SI" dirty="0"/>
              <a:t>Zagotoviti pravilno delovanje notranjega trga in doseči ustrezno raven varnosti sredstev elektronske identifikacije in storitev zaupanja ter tako odpraviti ovire za čezmejno uporabo.</a:t>
            </a:r>
          </a:p>
          <a:p>
            <a:pPr marL="340460" lvl="1" indent="-340460">
              <a:buFont typeface="Arial" panose="020B0604020202020204" pitchFamily="34" charset="0"/>
              <a:buChar char="•"/>
            </a:pPr>
            <a:r>
              <a:rPr lang="sl-SI" altLang="sl-SI" dirty="0"/>
              <a:t>Okrepiti zaupanje v elektronske transakcije med državljani, podjetji in javnimi organi na notranjem trgu EU.</a:t>
            </a:r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4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6887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tabLst>
                <a:tab pos="6638925" algn="l"/>
              </a:tabLst>
              <a:defRPr/>
            </a:pPr>
            <a:r>
              <a:rPr lang="sl-SI" altLang="sl-SI" sz="4400" dirty="0">
                <a:solidFill>
                  <a:srgbClr val="002060"/>
                </a:solidFill>
              </a:rPr>
              <a:t>Področje uporabe</a:t>
            </a:r>
            <a:endParaRPr lang="sl-SI" sz="4400" kern="0" dirty="0">
              <a:solidFill>
                <a:srgbClr val="000066"/>
              </a:solidFill>
            </a:endParaRPr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  <p:pic>
        <p:nvPicPr>
          <p:cNvPr id="1026" name="Picture 2" descr="The eIDAS infographic 2016 shows the development of the legislation adoption">
            <a:extLst>
              <a:ext uri="{FF2B5EF4-FFF2-40B4-BE49-F238E27FC236}">
                <a16:creationId xmlns:a16="http://schemas.microsoft.com/office/drawing/2014/main" id="{BF79DFEA-041C-4423-9149-566163C0F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38" y="1026892"/>
            <a:ext cx="3184289" cy="405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D0C66EA-9EB8-4E20-A4F7-44857F9D6AD4}"/>
              </a:ext>
            </a:extLst>
          </p:cNvPr>
          <p:cNvSpPr txBox="1"/>
          <p:nvPr/>
        </p:nvSpPr>
        <p:spPr>
          <a:xfrm>
            <a:off x="0" y="3490074"/>
            <a:ext cx="1801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© Evropska komisija, https://ec.europa.eu/digital-single-market/en/news/eidas-infographic-2016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33A0C4C-18CC-4FBA-AB68-15BD419077EE}"/>
              </a:ext>
            </a:extLst>
          </p:cNvPr>
          <p:cNvSpPr txBox="1"/>
          <p:nvPr/>
        </p:nvSpPr>
        <p:spPr>
          <a:xfrm>
            <a:off x="5385249" y="1456722"/>
            <a:ext cx="3456909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1500" dirty="0"/>
              <a:t>eIDAS se uporablja za sheme </a:t>
            </a:r>
            <a:r>
              <a:rPr lang="sl-SI" altLang="sl-SI" sz="1500" b="1" dirty="0">
                <a:solidFill>
                  <a:srgbClr val="FF0000"/>
                </a:solidFill>
              </a:rPr>
              <a:t>elektronske identifikacije</a:t>
            </a:r>
            <a:r>
              <a:rPr lang="sl-SI" altLang="sl-SI" sz="1500" dirty="0">
                <a:solidFill>
                  <a:srgbClr val="FF0000"/>
                </a:solidFill>
              </a:rPr>
              <a:t>, </a:t>
            </a:r>
            <a:r>
              <a:rPr lang="sl-SI" altLang="sl-SI" sz="1500" dirty="0"/>
              <a:t>ki jih priglasi DČ in </a:t>
            </a:r>
            <a:r>
              <a:rPr lang="sl-SI" altLang="sl-SI" sz="1500" dirty="0">
                <a:solidFill>
                  <a:srgbClr val="FF0000"/>
                </a:solidFill>
              </a:rPr>
              <a:t>za </a:t>
            </a:r>
            <a:r>
              <a:rPr lang="sl-SI" altLang="sl-SI" sz="1500" b="1" dirty="0">
                <a:solidFill>
                  <a:srgbClr val="FF0000"/>
                </a:solidFill>
              </a:rPr>
              <a:t>ponudnike storitev zaupanja</a:t>
            </a:r>
            <a:r>
              <a:rPr lang="sl-SI" altLang="sl-SI" sz="1500" dirty="0">
                <a:solidFill>
                  <a:srgbClr val="FF0000"/>
                </a:solidFill>
              </a:rPr>
              <a:t> </a:t>
            </a:r>
            <a:r>
              <a:rPr lang="sl-SI" altLang="sl-SI" sz="1500" dirty="0"/>
              <a:t>s sedežem v Uniji</a:t>
            </a:r>
            <a:r>
              <a:rPr lang="sl-SI" altLang="sl-SI" sz="1500" dirty="0">
                <a:solidFill>
                  <a:srgbClr val="FF0000"/>
                </a:solidFill>
              </a:rPr>
              <a:t>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l-SI" altLang="sl-SI" sz="1500" dirty="0"/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1500" dirty="0"/>
              <a:t>eIDAS se </a:t>
            </a:r>
            <a:r>
              <a:rPr lang="sl-SI" altLang="sl-SI" sz="1500" dirty="0">
                <a:solidFill>
                  <a:srgbClr val="FF0000"/>
                </a:solidFill>
              </a:rPr>
              <a:t>ne uporablja</a:t>
            </a:r>
            <a:r>
              <a:rPr lang="sl-SI" altLang="sl-SI" sz="1500" dirty="0"/>
              <a:t> za zagotavljanje storitev zaupanja, ki se uporabljajo izključno </a:t>
            </a:r>
            <a:r>
              <a:rPr lang="sl-SI" altLang="sl-SI" sz="1500" dirty="0">
                <a:solidFill>
                  <a:srgbClr val="FF0000"/>
                </a:solidFill>
              </a:rPr>
              <a:t>znotraj zaprtih sistemov</a:t>
            </a:r>
            <a:r>
              <a:rPr lang="sl-SI" altLang="sl-SI" sz="1500" dirty="0"/>
              <a:t>, ki obstajajo na podlagi </a:t>
            </a:r>
            <a:r>
              <a:rPr lang="sl-SI" altLang="sl-SI" sz="1500" dirty="0">
                <a:solidFill>
                  <a:srgbClr val="0070C0"/>
                </a:solidFill>
              </a:rPr>
              <a:t>nacionalnega prava </a:t>
            </a:r>
            <a:r>
              <a:rPr lang="sl-SI" altLang="sl-SI" sz="1500" dirty="0"/>
              <a:t>ali </a:t>
            </a:r>
            <a:r>
              <a:rPr lang="sl-SI" altLang="sl-SI" sz="1500" dirty="0">
                <a:solidFill>
                  <a:srgbClr val="0070C0"/>
                </a:solidFill>
              </a:rPr>
              <a:t>dogovorov</a:t>
            </a:r>
            <a:r>
              <a:rPr lang="sl-SI" altLang="sl-SI" sz="1500" dirty="0"/>
              <a:t> med določeno skupino udeležencev.</a:t>
            </a:r>
          </a:p>
          <a:p>
            <a:pPr algn="just">
              <a:lnSpc>
                <a:spcPct val="90000"/>
              </a:lnSpc>
            </a:pPr>
            <a:endParaRPr lang="sl-SI" altLang="sl-SI" sz="1500" dirty="0"/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1500" dirty="0"/>
              <a:t>eIDAS </a:t>
            </a:r>
            <a:r>
              <a:rPr lang="sl-SI" altLang="sl-SI" sz="1500" dirty="0">
                <a:solidFill>
                  <a:srgbClr val="FF0000"/>
                </a:solidFill>
              </a:rPr>
              <a:t>ne vpliva </a:t>
            </a:r>
            <a:r>
              <a:rPr lang="sl-SI" altLang="sl-SI" sz="1500" dirty="0"/>
              <a:t>na nacionalno pravo ali pravo Unije, </a:t>
            </a:r>
            <a:r>
              <a:rPr lang="sl-SI" altLang="sl-SI" sz="1500" dirty="0">
                <a:solidFill>
                  <a:srgbClr val="00B0F0"/>
                </a:solidFill>
              </a:rPr>
              <a:t>povezano s sklenitvijo in veljavnostjo pogodb ali drugimi pravnimi ali postopkovnimi obveznostmi glede obličnosti</a:t>
            </a:r>
            <a:r>
              <a:rPr lang="sl-SI" altLang="sl-SI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1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6887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kern="0" dirty="0">
                <a:solidFill>
                  <a:srgbClr val="000066"/>
                </a:solidFill>
                <a:latin typeface="Arial" panose="020B0604020202020204" pitchFamily="34" charset="0"/>
              </a:rPr>
              <a:t>Obseg urejanja</a:t>
            </a:r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343D9ABE-60A4-4B5E-9563-251A85F92828}"/>
              </a:ext>
            </a:extLst>
          </p:cNvPr>
          <p:cNvSpPr/>
          <p:nvPr/>
        </p:nvSpPr>
        <p:spPr>
          <a:xfrm>
            <a:off x="5255859" y="1706104"/>
            <a:ext cx="3018501" cy="239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13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LOTL</a:t>
            </a:r>
            <a:endParaRPr lang="sl-SI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5EE38108-F923-4031-96C9-3F11C4E11ED2}"/>
              </a:ext>
            </a:extLst>
          </p:cNvPr>
          <p:cNvCxnSpPr>
            <a:cxnSpLocks/>
          </p:cNvCxnSpPr>
          <p:nvPr/>
        </p:nvCxnSpPr>
        <p:spPr>
          <a:xfrm>
            <a:off x="5130078" y="1390806"/>
            <a:ext cx="0" cy="3689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E6C5A260-6143-4F97-BFC3-F583F70D002E}"/>
              </a:ext>
            </a:extLst>
          </p:cNvPr>
          <p:cNvCxnSpPr>
            <a:cxnSpLocks/>
          </p:cNvCxnSpPr>
          <p:nvPr/>
        </p:nvCxnSpPr>
        <p:spPr>
          <a:xfrm flipV="1">
            <a:off x="827479" y="2391347"/>
            <a:ext cx="7461802" cy="1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>
            <a:extLst>
              <a:ext uri="{FF2B5EF4-FFF2-40B4-BE49-F238E27FC236}">
                <a16:creationId xmlns:a16="http://schemas.microsoft.com/office/drawing/2014/main" id="{6E308A55-BB17-49AC-999B-F290B3B2E566}"/>
              </a:ext>
            </a:extLst>
          </p:cNvPr>
          <p:cNvSpPr txBox="1"/>
          <p:nvPr/>
        </p:nvSpPr>
        <p:spPr>
          <a:xfrm rot="16200000">
            <a:off x="740223" y="1833675"/>
            <a:ext cx="853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1100" b="1" dirty="0">
                <a:solidFill>
                  <a:srgbClr val="FF0000"/>
                </a:solidFill>
                <a:cs typeface="Arial" panose="020B0604020202020204" pitchFamily="34" charset="0"/>
              </a:rPr>
              <a:t>ČEZMEJNO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6C0B4AC0-E00E-49B0-B232-A3030690072F}"/>
              </a:ext>
            </a:extLst>
          </p:cNvPr>
          <p:cNvSpPr/>
          <p:nvPr/>
        </p:nvSpPr>
        <p:spPr>
          <a:xfrm>
            <a:off x="1620768" y="1706105"/>
            <a:ext cx="3383530" cy="239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SHEME eID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F2EB98B3-F137-4F09-B81F-32D326B342BE}"/>
              </a:ext>
            </a:extLst>
          </p:cNvPr>
          <p:cNvSpPr txBox="1"/>
          <p:nvPr/>
        </p:nvSpPr>
        <p:spPr>
          <a:xfrm rot="16200000">
            <a:off x="652417" y="3283969"/>
            <a:ext cx="1029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1100" b="1" dirty="0">
                <a:solidFill>
                  <a:srgbClr val="FF0000"/>
                </a:solidFill>
                <a:cs typeface="Arial" panose="020B0604020202020204" pitchFamily="34" charset="0"/>
              </a:rPr>
              <a:t>NACIONALNO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755A42B-918D-47C0-B8FB-0B22B5BF4A45}"/>
              </a:ext>
            </a:extLst>
          </p:cNvPr>
          <p:cNvSpPr/>
          <p:nvPr/>
        </p:nvSpPr>
        <p:spPr>
          <a:xfrm>
            <a:off x="5255860" y="2432800"/>
            <a:ext cx="3022964" cy="3734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13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TLS</a:t>
            </a:r>
            <a:endParaRPr lang="sl-SI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CDDDFE55-7256-4062-B9E6-470BBF3D8DB3}"/>
              </a:ext>
            </a:extLst>
          </p:cNvPr>
          <p:cNvCxnSpPr>
            <a:cxnSpLocks/>
          </p:cNvCxnSpPr>
          <p:nvPr/>
        </p:nvCxnSpPr>
        <p:spPr>
          <a:xfrm>
            <a:off x="1474694" y="1337900"/>
            <a:ext cx="7303" cy="3681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0">
            <a:extLst>
              <a:ext uri="{FF2B5EF4-FFF2-40B4-BE49-F238E27FC236}">
                <a16:creationId xmlns:a16="http://schemas.microsoft.com/office/drawing/2014/main" id="{6F011E50-3695-4BF8-AC91-439A67DA1274}"/>
              </a:ext>
            </a:extLst>
          </p:cNvPr>
          <p:cNvCxnSpPr>
            <a:cxnSpLocks/>
          </p:cNvCxnSpPr>
          <p:nvPr/>
        </p:nvCxnSpPr>
        <p:spPr>
          <a:xfrm flipV="1">
            <a:off x="827478" y="1459216"/>
            <a:ext cx="7461803" cy="1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2">
            <a:extLst>
              <a:ext uri="{FF2B5EF4-FFF2-40B4-BE49-F238E27FC236}">
                <a16:creationId xmlns:a16="http://schemas.microsoft.com/office/drawing/2014/main" id="{96210CA2-822E-4587-B86B-E0B257AC6327}"/>
              </a:ext>
            </a:extLst>
          </p:cNvPr>
          <p:cNvSpPr txBox="1"/>
          <p:nvPr/>
        </p:nvSpPr>
        <p:spPr>
          <a:xfrm>
            <a:off x="1893541" y="1213697"/>
            <a:ext cx="26693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1350" b="1" dirty="0">
                <a:solidFill>
                  <a:srgbClr val="FF0000"/>
                </a:solidFill>
                <a:cs typeface="Arial" panose="020B0604020202020204" pitchFamily="34" charset="0"/>
              </a:rPr>
              <a:t>ELEKTRONSKA IDENTIFIKACIJA</a:t>
            </a: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153A3DDB-40D6-480D-B777-A6E8D9187601}"/>
              </a:ext>
            </a:extLst>
          </p:cNvPr>
          <p:cNvSpPr txBox="1"/>
          <p:nvPr/>
        </p:nvSpPr>
        <p:spPr>
          <a:xfrm>
            <a:off x="5782583" y="1213697"/>
            <a:ext cx="23039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1350" b="1" dirty="0">
                <a:solidFill>
                  <a:srgbClr val="FF0000"/>
                </a:solidFill>
                <a:cs typeface="Arial" panose="020B0604020202020204" pitchFamily="34" charset="0"/>
              </a:rPr>
              <a:t>STORITVE ZAUPANJA</a:t>
            </a:r>
          </a:p>
        </p:txBody>
      </p:sp>
      <p:sp>
        <p:nvSpPr>
          <p:cNvPr id="18" name="Arrow: Up 26">
            <a:extLst>
              <a:ext uri="{FF2B5EF4-FFF2-40B4-BE49-F238E27FC236}">
                <a16:creationId xmlns:a16="http://schemas.microsoft.com/office/drawing/2014/main" id="{D001E2A6-5805-4F08-BF3B-F1C6E3F5D8D1}"/>
              </a:ext>
            </a:extLst>
          </p:cNvPr>
          <p:cNvSpPr/>
          <p:nvPr/>
        </p:nvSpPr>
        <p:spPr>
          <a:xfrm>
            <a:off x="3863385" y="2059158"/>
            <a:ext cx="239279" cy="18126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sl-SI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4A7F2BFF-084E-40C2-8E3F-27EC58B5D6BD}"/>
              </a:ext>
            </a:extLst>
          </p:cNvPr>
          <p:cNvSpPr/>
          <p:nvPr/>
        </p:nvSpPr>
        <p:spPr>
          <a:xfrm>
            <a:off x="3188093" y="2424372"/>
            <a:ext cx="1816205" cy="25919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l-SI" altLang="sl-SI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Določa pogoje, pod katerimi države članice priznajo sredstva elektronske identifikacije fizičnih in pravnih oseb, ki so vključena v priglašeno shemo elektronske identifikacije druge države članice.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sl-SI" altLang="sl-SI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altLang="sl-SI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Ureditev področja elektronskih identitet je v pristojnosti držav članic</a:t>
            </a:r>
            <a:r>
              <a:rPr lang="sl-SI" altLang="sl-SI" sz="11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28">
            <a:extLst>
              <a:ext uri="{FF2B5EF4-FFF2-40B4-BE49-F238E27FC236}">
                <a16:creationId xmlns:a16="http://schemas.microsoft.com/office/drawing/2014/main" id="{605267B6-26A4-48C1-ABBD-9131F6C742FC}"/>
              </a:ext>
            </a:extLst>
          </p:cNvPr>
          <p:cNvSpPr txBox="1"/>
          <p:nvPr/>
        </p:nvSpPr>
        <p:spPr>
          <a:xfrm>
            <a:off x="5255860" y="3061962"/>
            <a:ext cx="3018500" cy="19543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Odgovornost in dokazno breme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Mednarodni vidiki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Nadzorni organi, postopki in nadzor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Pogoji ter zahteve za ponudnike kvalificiranih in (nekvalificiranih) storitev zaupanja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Pravni učinki storitev zaupanja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Kazni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Znak zaupanja EU za kvalificirane storitve zaupanja.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Zahteve in certificiranje naprav za ustvarjanje kvalificiranega el. podpisa.</a:t>
            </a: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3F71542C-767A-4D97-A765-366DD49FE275}"/>
              </a:ext>
            </a:extLst>
          </p:cNvPr>
          <p:cNvSpPr/>
          <p:nvPr/>
        </p:nvSpPr>
        <p:spPr>
          <a:xfrm>
            <a:off x="1620768" y="3554120"/>
            <a:ext cx="1387906" cy="146534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Ponudniki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elektronskih storitev javnega sektorja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Raven zanesljivosti: nizka, srednja, visoka</a:t>
            </a: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42908B40-099D-4F74-99E3-FD8C50CA0E84}"/>
              </a:ext>
            </a:extLst>
          </p:cNvPr>
          <p:cNvSpPr/>
          <p:nvPr/>
        </p:nvSpPr>
        <p:spPr>
          <a:xfrm rot="10800000">
            <a:off x="2195081" y="2058162"/>
            <a:ext cx="239279" cy="1812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sl-SI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Arrow: Up 21">
            <a:extLst>
              <a:ext uri="{FF2B5EF4-FFF2-40B4-BE49-F238E27FC236}">
                <a16:creationId xmlns:a16="http://schemas.microsoft.com/office/drawing/2014/main" id="{BC5943BB-55D8-44E9-BE00-7B6E6CB56B40}"/>
              </a:ext>
            </a:extLst>
          </p:cNvPr>
          <p:cNvSpPr/>
          <p:nvPr/>
        </p:nvSpPr>
        <p:spPr>
          <a:xfrm>
            <a:off x="6814901" y="2065173"/>
            <a:ext cx="239279" cy="1812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sl-SI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AF492F09-94C3-4CF0-B1BB-5EE0FBB9E6D2}"/>
              </a:ext>
            </a:extLst>
          </p:cNvPr>
          <p:cNvSpPr/>
          <p:nvPr/>
        </p:nvSpPr>
        <p:spPr>
          <a:xfrm>
            <a:off x="1620768" y="2427497"/>
            <a:ext cx="1408681" cy="58809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Nacionalno avtentikacijsko vozlišče</a:t>
            </a:r>
          </a:p>
        </p:txBody>
      </p:sp>
      <p:sp>
        <p:nvSpPr>
          <p:cNvPr id="25" name="Arrow: Up 21">
            <a:extLst>
              <a:ext uri="{FF2B5EF4-FFF2-40B4-BE49-F238E27FC236}">
                <a16:creationId xmlns:a16="http://schemas.microsoft.com/office/drawing/2014/main" id="{3BB53D74-EB52-4C6D-9C03-AF02EFB4E3D1}"/>
              </a:ext>
            </a:extLst>
          </p:cNvPr>
          <p:cNvSpPr/>
          <p:nvPr/>
        </p:nvSpPr>
        <p:spPr>
          <a:xfrm rot="10800000">
            <a:off x="2215406" y="3191355"/>
            <a:ext cx="239279" cy="1812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sl-SI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616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2366" y="257452"/>
            <a:ext cx="709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tabLst>
                <a:tab pos="6638925" algn="l"/>
              </a:tabLst>
              <a:defRPr/>
            </a:pPr>
            <a:r>
              <a:rPr lang="sl-SI" altLang="sl-SI" sz="4400" dirty="0">
                <a:solidFill>
                  <a:srgbClr val="0070C0"/>
                </a:solidFill>
              </a:rPr>
              <a:t>Elektronska identifikacija</a:t>
            </a:r>
            <a:endParaRPr lang="sl-SI" sz="4400" kern="0" dirty="0">
              <a:solidFill>
                <a:srgbClr val="000066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1589103" y="1329482"/>
            <a:ext cx="72530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sl-SI" sz="2000" dirty="0">
                <a:solidFill>
                  <a:srgbClr val="0070C0"/>
                </a:solidFill>
              </a:rPr>
              <a:t>Določa pogoje </a:t>
            </a:r>
            <a:r>
              <a:rPr lang="sl-SI" altLang="sl-SI" sz="2000" dirty="0"/>
              <a:t>za </a:t>
            </a:r>
            <a:r>
              <a:rPr lang="sl-SI" altLang="sl-SI" sz="2000" dirty="0">
                <a:solidFill>
                  <a:srgbClr val="FF0000"/>
                </a:solidFill>
              </a:rPr>
              <a:t>priglasitev elektronske identifikacijske sheme EK</a:t>
            </a:r>
            <a:r>
              <a:rPr lang="sl-SI" altLang="sl-SI" sz="2000" dirty="0"/>
              <a:t> s strani DČ.</a:t>
            </a:r>
          </a:p>
          <a:p>
            <a:pPr algn="just">
              <a:lnSpc>
                <a:spcPct val="80000"/>
              </a:lnSpc>
            </a:pPr>
            <a:endParaRPr lang="sl-SI" altLang="sl-SI" sz="2000" dirty="0"/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sl-SI" sz="2000" dirty="0"/>
              <a:t>Ureja</a:t>
            </a:r>
            <a:r>
              <a:rPr lang="sl-SI" altLang="sl-SI" sz="2000" dirty="0">
                <a:solidFill>
                  <a:srgbClr val="FF0000"/>
                </a:solidFill>
              </a:rPr>
              <a:t> </a:t>
            </a:r>
            <a:r>
              <a:rPr lang="sl-SI" altLang="sl-SI" sz="2000" dirty="0">
                <a:solidFill>
                  <a:srgbClr val="0070C0"/>
                </a:solidFill>
              </a:rPr>
              <a:t>medsebojno priznavanje in sprejemanje</a:t>
            </a:r>
            <a:r>
              <a:rPr lang="sl-SI" altLang="sl-SI" sz="2000" dirty="0"/>
              <a:t> elektronskih identifikacijskih sredstev, ki so bila izdana v drugi DČ.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sl-SI" altLang="sl-SI" sz="2000" dirty="0"/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sl-SI" sz="2000" dirty="0"/>
              <a:t>Opredeljuje </a:t>
            </a:r>
            <a:r>
              <a:rPr lang="sl-SI" altLang="sl-SI" sz="2000" dirty="0">
                <a:solidFill>
                  <a:srgbClr val="FF0000"/>
                </a:solidFill>
              </a:rPr>
              <a:t>odgovornosti</a:t>
            </a:r>
            <a:r>
              <a:rPr lang="sl-SI" altLang="sl-SI" sz="2000" dirty="0"/>
              <a:t> pri </a:t>
            </a:r>
            <a:r>
              <a:rPr lang="sl-SI" altLang="sl-SI" sz="2000" dirty="0">
                <a:solidFill>
                  <a:srgbClr val="0070C0"/>
                </a:solidFill>
              </a:rPr>
              <a:t>čezmejni</a:t>
            </a:r>
            <a:r>
              <a:rPr lang="sl-SI" altLang="sl-SI" sz="2000" dirty="0"/>
              <a:t> uporabi elektronskih identifikacijskih sredstev.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sl-SI" altLang="sl-SI" sz="2000" dirty="0"/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sl-SI" sz="2000" dirty="0"/>
              <a:t>Opredeljuje principe </a:t>
            </a:r>
            <a:r>
              <a:rPr lang="sl-SI" altLang="sl-SI" sz="2000" dirty="0">
                <a:solidFill>
                  <a:srgbClr val="FF0000"/>
                </a:solidFill>
              </a:rPr>
              <a:t>sodelovanja </a:t>
            </a:r>
            <a:r>
              <a:rPr lang="sl-SI" altLang="sl-SI" sz="2000" dirty="0"/>
              <a:t>DČ za zagotovitev </a:t>
            </a:r>
            <a:r>
              <a:rPr lang="sl-SI" altLang="sl-SI" sz="2000" dirty="0">
                <a:solidFill>
                  <a:srgbClr val="FF0000"/>
                </a:solidFill>
              </a:rPr>
              <a:t>interoperabilnosti</a:t>
            </a:r>
            <a:r>
              <a:rPr lang="sl-SI" altLang="sl-SI" sz="2000" dirty="0"/>
              <a:t> elektronskih identifikacijskih sredstev, ki so del priglašene sheme.</a:t>
            </a:r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1385</Words>
  <Application>Microsoft Office PowerPoint</Application>
  <PresentationFormat>Diaprojekcija na zaslonu (16:9)</PresentationFormat>
  <Paragraphs>210</Paragraphs>
  <Slides>23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8" baseType="lpstr">
      <vt:lpstr>Arial</vt:lpstr>
      <vt:lpstr>Arial Rounded MT Bold</vt:lpstr>
      <vt:lpstr>Calibri</vt:lpstr>
      <vt:lpstr>Times New Roman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Andreja OBLAK</dc:creator>
  <cp:lastModifiedBy>Luka Križnik</cp:lastModifiedBy>
  <cp:revision>109</cp:revision>
  <dcterms:created xsi:type="dcterms:W3CDTF">2017-10-27T08:34:39Z</dcterms:created>
  <dcterms:modified xsi:type="dcterms:W3CDTF">2017-12-05T08:41:44Z</dcterms:modified>
</cp:coreProperties>
</file>