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0" r:id="rId3"/>
    <p:sldId id="261" r:id="rId4"/>
    <p:sldId id="262" r:id="rId5"/>
    <p:sldId id="263" r:id="rId6"/>
    <p:sldId id="264" r:id="rId7"/>
    <p:sldId id="267" r:id="rId8"/>
    <p:sldId id="257" r:id="rId9"/>
    <p:sldId id="265" r:id="rId10"/>
    <p:sldId id="266" r:id="rId11"/>
    <p:sldId id="268" r:id="rId12"/>
    <p:sldId id="269" r:id="rId13"/>
    <p:sldId id="270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6D7A-BDDD-40C9-B8BF-8F62D2880DE1}" type="datetimeFigureOut">
              <a:rPr lang="sl-SI" smtClean="0"/>
              <a:pPr/>
              <a:t>30.11.2015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8C76-CE5B-469F-934F-97D6964129C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6D7A-BDDD-40C9-B8BF-8F62D2880DE1}" type="datetimeFigureOut">
              <a:rPr lang="sl-SI" smtClean="0"/>
              <a:pPr/>
              <a:t>30.11.2015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8C76-CE5B-469F-934F-97D6964129C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6D7A-BDDD-40C9-B8BF-8F62D2880DE1}" type="datetimeFigureOut">
              <a:rPr lang="sl-SI" smtClean="0"/>
              <a:pPr/>
              <a:t>30.11.2015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8C76-CE5B-469F-934F-97D6964129C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6D7A-BDDD-40C9-B8BF-8F62D2880DE1}" type="datetimeFigureOut">
              <a:rPr lang="sl-SI" smtClean="0"/>
              <a:pPr/>
              <a:t>30.11.2015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8C76-CE5B-469F-934F-97D6964129C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6D7A-BDDD-40C9-B8BF-8F62D2880DE1}" type="datetimeFigureOut">
              <a:rPr lang="sl-SI" smtClean="0"/>
              <a:pPr/>
              <a:t>30.11.2015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8C76-CE5B-469F-934F-97D6964129C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6D7A-BDDD-40C9-B8BF-8F62D2880DE1}" type="datetimeFigureOut">
              <a:rPr lang="sl-SI" smtClean="0"/>
              <a:pPr/>
              <a:t>30.11.2015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8C76-CE5B-469F-934F-97D6964129C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6D7A-BDDD-40C9-B8BF-8F62D2880DE1}" type="datetimeFigureOut">
              <a:rPr lang="sl-SI" smtClean="0"/>
              <a:pPr/>
              <a:t>30.11.2015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8C76-CE5B-469F-934F-97D6964129C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6D7A-BDDD-40C9-B8BF-8F62D2880DE1}" type="datetimeFigureOut">
              <a:rPr lang="sl-SI" smtClean="0"/>
              <a:pPr/>
              <a:t>30.11.2015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8C76-CE5B-469F-934F-97D6964129C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6D7A-BDDD-40C9-B8BF-8F62D2880DE1}" type="datetimeFigureOut">
              <a:rPr lang="sl-SI" smtClean="0"/>
              <a:pPr/>
              <a:t>30.11.2015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8C76-CE5B-469F-934F-97D6964129C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6D7A-BDDD-40C9-B8BF-8F62D2880DE1}" type="datetimeFigureOut">
              <a:rPr lang="sl-SI" smtClean="0"/>
              <a:pPr/>
              <a:t>30.11.2015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8C76-CE5B-469F-934F-97D6964129C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6D7A-BDDD-40C9-B8BF-8F62D2880DE1}" type="datetimeFigureOut">
              <a:rPr lang="sl-SI" smtClean="0"/>
              <a:pPr/>
              <a:t>30.11.2015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8C76-CE5B-469F-934F-97D6964129C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16D7A-BDDD-40C9-B8BF-8F62D2880DE1}" type="datetimeFigureOut">
              <a:rPr lang="sl-SI" smtClean="0"/>
              <a:pPr/>
              <a:t>30.11.2015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48C76-CE5B-469F-934F-97D6964129C4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857232"/>
            <a:ext cx="7772400" cy="4857783"/>
          </a:xfrm>
        </p:spPr>
        <p:txBody>
          <a:bodyPr>
            <a:normAutofit fontScale="90000"/>
          </a:bodyPr>
          <a:lstStyle/>
          <a:p>
            <a:pPr algn="l"/>
            <a:r>
              <a:rPr lang="sl-SI" sz="3200" dirty="0" smtClean="0"/>
              <a:t>                     </a:t>
            </a:r>
            <a:br>
              <a:rPr lang="sl-SI" sz="3200" dirty="0" smtClean="0"/>
            </a:b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 smtClean="0"/>
              <a:t>                      </a:t>
            </a:r>
            <a:r>
              <a:rPr lang="sl-SI" sz="3200" dirty="0" smtClean="0"/>
              <a:t> ODZIVANJE NA IZZIVE</a:t>
            </a: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 smtClean="0">
                <a:solidFill>
                  <a:srgbClr val="FF0000"/>
                </a:solidFill>
              </a:rPr>
              <a:t>          Z MOŽGANI:                        S HORMONI:</a:t>
            </a:r>
            <a:br>
              <a:rPr lang="sl-SI" sz="3200" dirty="0" smtClean="0">
                <a:solidFill>
                  <a:srgbClr val="FF0000"/>
                </a:solidFill>
              </a:rPr>
            </a:b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 smtClean="0"/>
              <a:t>          </a:t>
            </a:r>
            <a:r>
              <a:rPr lang="sl-SI" sz="3200" smtClean="0"/>
              <a:t>premišljeno                       </a:t>
            </a:r>
            <a:r>
              <a:rPr lang="sl-SI" sz="3200" dirty="0" smtClean="0"/>
              <a:t>stresno </a:t>
            </a:r>
            <a:r>
              <a:rPr lang="sl-SI" sz="3200" dirty="0" smtClean="0"/>
              <a:t>(alarm)</a:t>
            </a: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 smtClean="0"/>
              <a:t>         </a:t>
            </a:r>
            <a:r>
              <a:rPr lang="sl-SI" sz="3200" smtClean="0"/>
              <a:t>ozaveščeno                            </a:t>
            </a:r>
            <a:r>
              <a:rPr lang="sl-SI" sz="3200" dirty="0" smtClean="0"/>
              <a:t>nagonsko</a:t>
            </a:r>
            <a:r>
              <a:rPr lang="sl-SI" sz="3200" dirty="0" smtClean="0"/>
              <a:t>                      </a:t>
            </a: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smtClean="0"/>
              <a:t>             </a:t>
            </a:r>
            <a:r>
              <a:rPr lang="sl-SI" sz="3200" dirty="0" smtClean="0"/>
              <a:t>specifično                    na vedno enak način</a:t>
            </a:r>
            <a:br>
              <a:rPr lang="sl-SI" sz="3200" dirty="0" smtClean="0"/>
            </a:br>
            <a:r>
              <a:rPr lang="sl-SI" sz="3200" dirty="0" smtClean="0"/>
              <a:t> </a:t>
            </a:r>
            <a:r>
              <a:rPr lang="sl-SI" sz="3200" dirty="0" smtClean="0"/>
              <a:t>    značilno človeško                  značilno živalsko</a:t>
            </a:r>
            <a:r>
              <a:rPr lang="sl-SI" sz="3200" dirty="0" smtClean="0"/>
              <a:t> </a:t>
            </a:r>
            <a:r>
              <a:rPr lang="sl-SI" sz="3200" dirty="0" smtClean="0"/>
              <a:t>       </a:t>
            </a:r>
            <a:br>
              <a:rPr lang="sl-SI" sz="3200" dirty="0" smtClean="0"/>
            </a:br>
            <a:r>
              <a:rPr lang="sl-SI" sz="3200" dirty="0" smtClean="0"/>
              <a:t> </a:t>
            </a:r>
            <a:r>
              <a:rPr lang="sl-SI" sz="3200" dirty="0" smtClean="0"/>
              <a:t>        z reševanjem                            boj - beg</a:t>
            </a:r>
            <a:br>
              <a:rPr lang="sl-SI" sz="3200" dirty="0" smtClean="0"/>
            </a:br>
            <a:r>
              <a:rPr lang="sl-SI" sz="3200" dirty="0" smtClean="0"/>
              <a:t>  pridobivanje izkušenj             ponavljanje napak</a:t>
            </a:r>
            <a:br>
              <a:rPr lang="sl-SI" sz="3200" dirty="0" smtClean="0"/>
            </a:br>
            <a:r>
              <a:rPr lang="sl-SI" sz="3200" dirty="0" smtClean="0">
                <a:solidFill>
                  <a:srgbClr val="FF0000"/>
                </a:solidFill>
              </a:rPr>
              <a:t>              RAZVOJ                                   ZASTOJ</a:t>
            </a: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 smtClean="0"/>
              <a:t>  </a:t>
            </a:r>
            <a:br>
              <a:rPr lang="sl-SI" sz="3200" dirty="0" smtClean="0"/>
            </a:b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 smtClean="0"/>
              <a:t/>
            </a:r>
            <a:br>
              <a:rPr lang="sl-SI" sz="3200" dirty="0" smtClean="0"/>
            </a:br>
            <a:endParaRPr lang="sl-SI" sz="32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 flipV="1">
            <a:off x="1371600" y="5638800"/>
            <a:ext cx="6400800" cy="76216"/>
          </a:xfrm>
        </p:spPr>
        <p:txBody>
          <a:bodyPr>
            <a:normAutofit fontScale="25000" lnSpcReduction="20000"/>
          </a:bodyPr>
          <a:lstStyle/>
          <a:p>
            <a:endParaRPr lang="sl-SI" dirty="0" smtClean="0"/>
          </a:p>
          <a:p>
            <a:endParaRPr lang="sl-SI" dirty="0"/>
          </a:p>
        </p:txBody>
      </p:sp>
      <p:cxnSp>
        <p:nvCxnSpPr>
          <p:cNvPr id="5" name="Raven konektor 4"/>
          <p:cNvCxnSpPr/>
          <p:nvPr/>
        </p:nvCxnSpPr>
        <p:spPr>
          <a:xfrm rot="10800000" flipV="1">
            <a:off x="2428860" y="1071547"/>
            <a:ext cx="1714512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en konektor 6"/>
          <p:cNvCxnSpPr/>
          <p:nvPr/>
        </p:nvCxnSpPr>
        <p:spPr>
          <a:xfrm>
            <a:off x="4357686" y="1071546"/>
            <a:ext cx="1785950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z="3200" dirty="0" smtClean="0">
                <a:latin typeface="Arial" charset="0"/>
              </a:rPr>
              <a:t>IZGORELOST – klinični znaki 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accent2"/>
            </a:solidFill>
          </a:ln>
        </p:spPr>
        <p:txBody>
          <a:bodyPr>
            <a:normAutofit fontScale="92500" lnSpcReduction="20000"/>
          </a:bodyPr>
          <a:lstStyle/>
          <a:p>
            <a:pPr eaLnBrk="1" hangingPunct="1">
              <a:buNone/>
            </a:pPr>
            <a:r>
              <a:rPr lang="sl-SI" dirty="0" smtClean="0">
                <a:solidFill>
                  <a:schemeClr val="accent2"/>
                </a:solidFill>
                <a:latin typeface="Arial" charset="0"/>
              </a:rPr>
              <a:t>TELESNI ZNAKI</a:t>
            </a:r>
          </a:p>
          <a:p>
            <a:pPr eaLnBrk="1" hangingPunct="1">
              <a:lnSpc>
                <a:spcPts val="2000"/>
              </a:lnSpc>
              <a:spcBef>
                <a:spcPts val="0"/>
              </a:spcBef>
              <a:buNone/>
            </a:pPr>
            <a:endParaRPr lang="sl-SI" dirty="0" smtClean="0">
              <a:solidFill>
                <a:schemeClr val="accent2"/>
              </a:solidFill>
              <a:latin typeface="Arial" charset="0"/>
            </a:endParaRPr>
          </a:p>
          <a:p>
            <a:r>
              <a:rPr lang="sl-SI" sz="3000" dirty="0" smtClean="0">
                <a:solidFill>
                  <a:srgbClr val="0070C0"/>
                </a:solidFill>
              </a:rPr>
              <a:t>slabo </a:t>
            </a:r>
            <a:r>
              <a:rPr lang="sl-SI" sz="3000" dirty="0">
                <a:solidFill>
                  <a:srgbClr val="0070C0"/>
                </a:solidFill>
              </a:rPr>
              <a:t>počutje, glavobol, nespečnost, bolečine v križu,</a:t>
            </a:r>
          </a:p>
          <a:p>
            <a:r>
              <a:rPr lang="sl-SI" dirty="0" smtClean="0">
                <a:solidFill>
                  <a:srgbClr val="0070C0"/>
                </a:solidFill>
              </a:rPr>
              <a:t>kronična </a:t>
            </a:r>
            <a:r>
              <a:rPr lang="sl-SI" dirty="0">
                <a:solidFill>
                  <a:srgbClr val="0070C0"/>
                </a:solidFill>
              </a:rPr>
              <a:t>utrujenost ob najmanjšem naporu,</a:t>
            </a:r>
          </a:p>
          <a:p>
            <a:r>
              <a:rPr lang="sl-SI" dirty="0">
                <a:solidFill>
                  <a:srgbClr val="0070C0"/>
                </a:solidFill>
              </a:rPr>
              <a:t> večja obolevnost, zlasti pogostni prehladi,</a:t>
            </a:r>
          </a:p>
          <a:p>
            <a:r>
              <a:rPr lang="sl-SI" dirty="0">
                <a:solidFill>
                  <a:srgbClr val="0070C0"/>
                </a:solidFill>
              </a:rPr>
              <a:t> težave ali motnje na področju spolnosti,</a:t>
            </a:r>
          </a:p>
          <a:p>
            <a:r>
              <a:rPr lang="sl-SI" dirty="0">
                <a:solidFill>
                  <a:srgbClr val="0070C0"/>
                </a:solidFill>
              </a:rPr>
              <a:t>težave ž želodcem, prebavo in odvajanjem, </a:t>
            </a:r>
          </a:p>
          <a:p>
            <a:r>
              <a:rPr lang="sl-SI" dirty="0">
                <a:solidFill>
                  <a:srgbClr val="0070C0"/>
                </a:solidFill>
              </a:rPr>
              <a:t>upad ali prekomerno povečanje telesne teže,</a:t>
            </a:r>
          </a:p>
          <a:p>
            <a:r>
              <a:rPr lang="sl-SI" dirty="0">
                <a:solidFill>
                  <a:srgbClr val="0070C0"/>
                </a:solidFill>
              </a:rPr>
              <a:t>povišan krvni tlak, krvni sladkor in holesterol,</a:t>
            </a:r>
          </a:p>
          <a:p>
            <a:r>
              <a:rPr lang="sl-SI" dirty="0" smtClean="0">
                <a:solidFill>
                  <a:srgbClr val="0070C0"/>
                </a:solidFill>
              </a:rPr>
              <a:t>težave </a:t>
            </a:r>
            <a:r>
              <a:rPr lang="sl-SI" dirty="0">
                <a:solidFill>
                  <a:srgbClr val="0070C0"/>
                </a:solidFill>
              </a:rPr>
              <a:t>na ožilju in srcu.</a:t>
            </a:r>
            <a:endParaRPr lang="sl-SI" dirty="0" smtClean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214291"/>
            <a:ext cx="7772400" cy="50006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l-SI" sz="3200" dirty="0" smtClean="0">
                <a:latin typeface="Arial" charset="0"/>
              </a:rPr>
              <a:t/>
            </a:r>
            <a:br>
              <a:rPr lang="sl-SI" sz="3200" dirty="0" smtClean="0">
                <a:latin typeface="Arial" charset="0"/>
              </a:rPr>
            </a:br>
            <a:r>
              <a:rPr lang="sl-SI" sz="3200" dirty="0" smtClean="0">
                <a:latin typeface="Arial" charset="0"/>
              </a:rPr>
              <a:t>IZGORELOST – </a:t>
            </a:r>
            <a:r>
              <a:rPr lang="sl-SI" sz="2800" dirty="0" smtClean="0">
                <a:latin typeface="Arial" charset="0"/>
              </a:rPr>
              <a:t> klinični znaki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2910" y="1285860"/>
            <a:ext cx="8215370" cy="5286412"/>
          </a:xfrm>
          <a:ln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 algn="l"/>
            <a:r>
              <a:rPr lang="sl-SI" sz="2800" dirty="0" smtClean="0">
                <a:solidFill>
                  <a:srgbClr val="FF0000"/>
                </a:solidFill>
              </a:rPr>
              <a:t>PODROČJE ČUSTVOVANJA</a:t>
            </a:r>
          </a:p>
          <a:p>
            <a:pPr algn="l">
              <a:lnSpc>
                <a:spcPts val="2000"/>
              </a:lnSpc>
              <a:spcBef>
                <a:spcPts val="0"/>
              </a:spcBef>
            </a:pPr>
            <a:endParaRPr lang="sl-SI" sz="2800" dirty="0"/>
          </a:p>
          <a:p>
            <a:pPr algn="l">
              <a:buFont typeface="Arial" pitchFamily="34" charset="0"/>
              <a:buChar char="•"/>
            </a:pPr>
            <a:r>
              <a:rPr lang="sl-SI" sz="2800" dirty="0" smtClean="0">
                <a:solidFill>
                  <a:srgbClr val="0070C0"/>
                </a:solidFill>
              </a:rPr>
              <a:t>   občutek </a:t>
            </a:r>
            <a:r>
              <a:rPr lang="sl-SI" sz="2800" dirty="0">
                <a:solidFill>
                  <a:srgbClr val="0070C0"/>
                </a:solidFill>
              </a:rPr>
              <a:t>tesnobe ob obremenitvah na </a:t>
            </a:r>
            <a:r>
              <a:rPr lang="sl-SI" sz="2800" dirty="0" err="1" smtClean="0">
                <a:solidFill>
                  <a:srgbClr val="0070C0"/>
                </a:solidFill>
              </a:rPr>
              <a:t>deu</a:t>
            </a:r>
            <a:r>
              <a:rPr lang="sl-SI" sz="2800" dirty="0" smtClean="0">
                <a:solidFill>
                  <a:srgbClr val="0070C0"/>
                </a:solidFill>
              </a:rPr>
              <a:t>,</a:t>
            </a:r>
            <a:endParaRPr lang="sl-SI" sz="2800" dirty="0">
              <a:solidFill>
                <a:srgbClr val="0070C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sl-SI" sz="2800" dirty="0" smtClean="0">
                <a:solidFill>
                  <a:srgbClr val="0070C0"/>
                </a:solidFill>
              </a:rPr>
              <a:t>   pomanjkanje </a:t>
            </a:r>
            <a:r>
              <a:rPr lang="sl-SI" sz="2800" dirty="0">
                <a:solidFill>
                  <a:srgbClr val="0070C0"/>
                </a:solidFill>
              </a:rPr>
              <a:t>energije in volje za delo,</a:t>
            </a:r>
          </a:p>
          <a:p>
            <a:pPr algn="l">
              <a:buFont typeface="Arial" pitchFamily="34" charset="0"/>
              <a:buChar char="•"/>
            </a:pPr>
            <a:r>
              <a:rPr lang="sl-SI" sz="2800" dirty="0">
                <a:solidFill>
                  <a:srgbClr val="0070C0"/>
                </a:solidFill>
              </a:rPr>
              <a:t> </a:t>
            </a:r>
            <a:r>
              <a:rPr lang="sl-SI" sz="2800" dirty="0" smtClean="0">
                <a:solidFill>
                  <a:srgbClr val="0070C0"/>
                </a:solidFill>
              </a:rPr>
              <a:t>  nerazpoloženost, </a:t>
            </a:r>
            <a:r>
              <a:rPr lang="sl-SI" sz="2800" dirty="0">
                <a:solidFill>
                  <a:srgbClr val="0070C0"/>
                </a:solidFill>
              </a:rPr>
              <a:t>izpraznjenost, brezciljnost,</a:t>
            </a:r>
          </a:p>
          <a:p>
            <a:pPr algn="l">
              <a:buFont typeface="Arial" pitchFamily="34" charset="0"/>
              <a:buChar char="•"/>
            </a:pPr>
            <a:r>
              <a:rPr lang="sl-SI" sz="2800" dirty="0">
                <a:solidFill>
                  <a:srgbClr val="0070C0"/>
                </a:solidFill>
              </a:rPr>
              <a:t> </a:t>
            </a:r>
            <a:r>
              <a:rPr lang="sl-SI" sz="2800" dirty="0" smtClean="0">
                <a:solidFill>
                  <a:srgbClr val="0070C0"/>
                </a:solidFill>
              </a:rPr>
              <a:t>  otopelost </a:t>
            </a:r>
            <a:r>
              <a:rPr lang="sl-SI" sz="2800" dirty="0">
                <a:solidFill>
                  <a:srgbClr val="0070C0"/>
                </a:solidFill>
              </a:rPr>
              <a:t>za vsakršna dogajanja v sebi in okolju,</a:t>
            </a:r>
          </a:p>
          <a:p>
            <a:pPr algn="l">
              <a:buFont typeface="Arial" pitchFamily="34" charset="0"/>
              <a:buChar char="•"/>
            </a:pPr>
            <a:r>
              <a:rPr lang="sl-SI" sz="2800" dirty="0">
                <a:solidFill>
                  <a:srgbClr val="0070C0"/>
                </a:solidFill>
              </a:rPr>
              <a:t> </a:t>
            </a:r>
            <a:r>
              <a:rPr lang="sl-SI" sz="2800" dirty="0" smtClean="0">
                <a:solidFill>
                  <a:srgbClr val="0070C0"/>
                </a:solidFill>
              </a:rPr>
              <a:t>  zavračanje </a:t>
            </a:r>
            <a:r>
              <a:rPr lang="sl-SI" sz="2800" dirty="0">
                <a:solidFill>
                  <a:srgbClr val="0070C0"/>
                </a:solidFill>
              </a:rPr>
              <a:t>pomoči s strani sodelavcev,</a:t>
            </a:r>
          </a:p>
          <a:p>
            <a:pPr algn="l">
              <a:buFont typeface="Arial" pitchFamily="34" charset="0"/>
              <a:buChar char="•"/>
            </a:pPr>
            <a:r>
              <a:rPr lang="sl-SI" sz="2800" dirty="0">
                <a:solidFill>
                  <a:srgbClr val="0070C0"/>
                </a:solidFill>
              </a:rPr>
              <a:t> </a:t>
            </a:r>
            <a:r>
              <a:rPr lang="sl-SI" sz="2800" dirty="0" smtClean="0">
                <a:solidFill>
                  <a:srgbClr val="0070C0"/>
                </a:solidFill>
              </a:rPr>
              <a:t>  izguba </a:t>
            </a:r>
            <a:r>
              <a:rPr lang="sl-SI" sz="2800" dirty="0">
                <a:solidFill>
                  <a:srgbClr val="0070C0"/>
                </a:solidFill>
              </a:rPr>
              <a:t>smisla za humor, sprostitev in razvedrilo</a:t>
            </a:r>
            <a:r>
              <a:rPr lang="sl-SI" sz="2800" dirty="0" smtClean="0">
                <a:solidFill>
                  <a:srgbClr val="0070C0"/>
                </a:solidFill>
              </a:rPr>
              <a:t>, </a:t>
            </a:r>
            <a:endParaRPr lang="sl-SI" sz="2800" dirty="0">
              <a:solidFill>
                <a:srgbClr val="0070C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sl-SI" sz="2800" dirty="0" smtClean="0">
                <a:solidFill>
                  <a:srgbClr val="0070C0"/>
                </a:solidFill>
              </a:rPr>
              <a:t>   nesposobnost </a:t>
            </a:r>
            <a:r>
              <a:rPr lang="sl-SI" sz="2800" dirty="0">
                <a:solidFill>
                  <a:srgbClr val="0070C0"/>
                </a:solidFill>
              </a:rPr>
              <a:t>iznašanja čustvenih vsebin,</a:t>
            </a:r>
          </a:p>
          <a:p>
            <a:pPr algn="l">
              <a:buFont typeface="Arial" pitchFamily="34" charset="0"/>
              <a:buChar char="•"/>
            </a:pPr>
            <a:r>
              <a:rPr lang="sl-SI" sz="2800" dirty="0" smtClean="0">
                <a:solidFill>
                  <a:srgbClr val="0070C0"/>
                </a:solidFill>
              </a:rPr>
              <a:t>   prezirljiv </a:t>
            </a:r>
            <a:r>
              <a:rPr lang="sl-SI" sz="2800" dirty="0">
                <a:solidFill>
                  <a:srgbClr val="0070C0"/>
                </a:solidFill>
              </a:rPr>
              <a:t>odnos do znancev in sodelavcev.</a:t>
            </a:r>
          </a:p>
          <a:p>
            <a:r>
              <a:rPr lang="sl-SI" sz="2400" dirty="0"/>
              <a:t/>
            </a:r>
            <a:br>
              <a:rPr lang="sl-SI" sz="2400" dirty="0"/>
            </a:br>
            <a:endParaRPr lang="sl-SI" sz="2400" dirty="0" smtClean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4291"/>
            <a:ext cx="7772400" cy="100013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l-SI" sz="3200" dirty="0" smtClean="0">
                <a:latin typeface="Arial" charset="0"/>
              </a:rPr>
              <a:t/>
            </a:r>
            <a:br>
              <a:rPr lang="sl-SI" sz="3200" dirty="0" smtClean="0">
                <a:latin typeface="Arial" charset="0"/>
              </a:rPr>
            </a:br>
            <a:r>
              <a:rPr lang="sl-SI" sz="3200" dirty="0" smtClean="0">
                <a:latin typeface="Arial" charset="0"/>
              </a:rPr>
              <a:t>IZGORELOST – klinični znaki</a:t>
            </a:r>
            <a:endParaRPr lang="sl-SI" sz="2800" dirty="0" smtClean="0">
              <a:latin typeface="Arial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2910" y="1142984"/>
            <a:ext cx="8501090" cy="5572164"/>
          </a:xfrm>
        </p:spPr>
        <p:txBody>
          <a:bodyPr>
            <a:noAutofit/>
          </a:bodyPr>
          <a:lstStyle/>
          <a:p>
            <a:pPr algn="l"/>
            <a:endParaRPr lang="sl-SI" sz="2800" dirty="0" smtClean="0">
              <a:solidFill>
                <a:srgbClr val="FF0000"/>
              </a:solidFill>
            </a:endParaRPr>
          </a:p>
          <a:p>
            <a:pPr algn="l"/>
            <a:r>
              <a:rPr lang="sl-SI" sz="2800" dirty="0" smtClean="0">
                <a:solidFill>
                  <a:srgbClr val="FF0000"/>
                </a:solidFill>
              </a:rPr>
              <a:t>PODROČJE </a:t>
            </a:r>
            <a:r>
              <a:rPr lang="sl-SI" sz="2800" dirty="0" smtClean="0">
                <a:solidFill>
                  <a:srgbClr val="FF0000"/>
                </a:solidFill>
              </a:rPr>
              <a:t>VEDENJA</a:t>
            </a:r>
          </a:p>
          <a:p>
            <a:pPr algn="l">
              <a:lnSpc>
                <a:spcPts val="2000"/>
              </a:lnSpc>
              <a:spcBef>
                <a:spcPts val="0"/>
              </a:spcBef>
            </a:pPr>
            <a:endParaRPr lang="sl-SI" sz="2800" dirty="0" smtClean="0">
              <a:solidFill>
                <a:srgbClr val="FF000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sl-SI" sz="2800" dirty="0" smtClean="0">
                <a:solidFill>
                  <a:srgbClr val="0070C0"/>
                </a:solidFill>
              </a:rPr>
              <a:t>  izogibanje </a:t>
            </a:r>
            <a:r>
              <a:rPr lang="sl-SI" sz="2800" dirty="0">
                <a:solidFill>
                  <a:srgbClr val="0070C0"/>
                </a:solidFill>
              </a:rPr>
              <a:t>delovnim obveznostim, površnost,</a:t>
            </a:r>
          </a:p>
          <a:p>
            <a:pPr algn="l">
              <a:buFont typeface="Arial" pitchFamily="34" charset="0"/>
              <a:buChar char="•"/>
            </a:pPr>
            <a:r>
              <a:rPr lang="sl-SI" sz="2800" dirty="0" smtClean="0">
                <a:solidFill>
                  <a:srgbClr val="0070C0"/>
                </a:solidFill>
              </a:rPr>
              <a:t>  naraščanje </a:t>
            </a:r>
            <a:r>
              <a:rPr lang="sl-SI" sz="2800" dirty="0">
                <a:solidFill>
                  <a:srgbClr val="0070C0"/>
                </a:solidFill>
              </a:rPr>
              <a:t>odsotnosti z dela, lahko tudi neupravičene,</a:t>
            </a:r>
          </a:p>
          <a:p>
            <a:pPr algn="l">
              <a:buFont typeface="Arial" pitchFamily="34" charset="0"/>
              <a:buChar char="•"/>
            </a:pPr>
            <a:r>
              <a:rPr lang="sl-SI" sz="2800" dirty="0" smtClean="0">
                <a:solidFill>
                  <a:srgbClr val="0070C0"/>
                </a:solidFill>
              </a:rPr>
              <a:t>  pogosti </a:t>
            </a:r>
            <a:r>
              <a:rPr lang="sl-SI" sz="2800" dirty="0">
                <a:solidFill>
                  <a:srgbClr val="0070C0"/>
                </a:solidFill>
              </a:rPr>
              <a:t>prepiri s sodelavci, naraščajoča sovražnost,</a:t>
            </a:r>
          </a:p>
          <a:p>
            <a:pPr algn="l">
              <a:buFont typeface="Arial" pitchFamily="34" charset="0"/>
              <a:buChar char="•"/>
            </a:pPr>
            <a:r>
              <a:rPr lang="sl-SI" sz="2800" dirty="0" smtClean="0">
                <a:solidFill>
                  <a:srgbClr val="0070C0"/>
                </a:solidFill>
              </a:rPr>
              <a:t>  pogostejši </a:t>
            </a:r>
            <a:r>
              <a:rPr lang="sl-SI" sz="2800" dirty="0">
                <a:solidFill>
                  <a:srgbClr val="0070C0"/>
                </a:solidFill>
              </a:rPr>
              <a:t>problemi v domačem okolju, prepiri,</a:t>
            </a:r>
          </a:p>
          <a:p>
            <a:pPr algn="l">
              <a:buFont typeface="Arial" pitchFamily="34" charset="0"/>
              <a:buChar char="•"/>
            </a:pPr>
            <a:r>
              <a:rPr lang="sl-SI" sz="2800" dirty="0" smtClean="0">
                <a:solidFill>
                  <a:srgbClr val="0070C0"/>
                </a:solidFill>
              </a:rPr>
              <a:t>  zlorabe </a:t>
            </a:r>
            <a:r>
              <a:rPr lang="sl-SI" sz="2800" dirty="0">
                <a:solidFill>
                  <a:srgbClr val="0070C0"/>
                </a:solidFill>
              </a:rPr>
              <a:t>pomirjeval, uspaval, alkohola ali drugih </a:t>
            </a:r>
            <a:r>
              <a:rPr lang="sl-SI" sz="2800" dirty="0" smtClean="0">
                <a:solidFill>
                  <a:srgbClr val="0070C0"/>
                </a:solidFill>
              </a:rPr>
              <a:t>drog,</a:t>
            </a:r>
            <a:endParaRPr lang="sl-SI" sz="2800" dirty="0">
              <a:solidFill>
                <a:srgbClr val="0070C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sl-SI" sz="2800" dirty="0" smtClean="0">
                <a:solidFill>
                  <a:srgbClr val="0070C0"/>
                </a:solidFill>
              </a:rPr>
              <a:t>  upad </a:t>
            </a:r>
            <a:r>
              <a:rPr lang="sl-SI" sz="2800" dirty="0">
                <a:solidFill>
                  <a:srgbClr val="0070C0"/>
                </a:solidFill>
              </a:rPr>
              <a:t>delovne vneme, zmanjšana delovna učinkovitost,</a:t>
            </a:r>
          </a:p>
          <a:p>
            <a:pPr algn="l">
              <a:buFont typeface="Arial" pitchFamily="34" charset="0"/>
              <a:buChar char="•"/>
            </a:pPr>
            <a:r>
              <a:rPr lang="sl-SI" sz="2800" dirty="0" smtClean="0">
                <a:solidFill>
                  <a:srgbClr val="0070C0"/>
                </a:solidFill>
              </a:rPr>
              <a:t>  odpor </a:t>
            </a:r>
            <a:r>
              <a:rPr lang="sl-SI" sz="2800" dirty="0">
                <a:solidFill>
                  <a:srgbClr val="0070C0"/>
                </a:solidFill>
              </a:rPr>
              <a:t>do službe, sodelavcev in nadrejenih,</a:t>
            </a:r>
          </a:p>
          <a:p>
            <a:pPr algn="l">
              <a:buFont typeface="Arial" pitchFamily="34" charset="0"/>
              <a:buChar char="•"/>
            </a:pPr>
            <a:r>
              <a:rPr lang="sl-SI" sz="2800" dirty="0" smtClean="0">
                <a:solidFill>
                  <a:srgbClr val="0070C0"/>
                </a:solidFill>
              </a:rPr>
              <a:t>  opuščanje </a:t>
            </a:r>
            <a:r>
              <a:rPr lang="sl-SI" sz="2800" dirty="0">
                <a:solidFill>
                  <a:srgbClr val="0070C0"/>
                </a:solidFill>
              </a:rPr>
              <a:t>športnih, </a:t>
            </a:r>
            <a:r>
              <a:rPr lang="sl-SI" sz="2800" dirty="0" smtClean="0">
                <a:solidFill>
                  <a:srgbClr val="0070C0"/>
                </a:solidFill>
              </a:rPr>
              <a:t>družabnih </a:t>
            </a:r>
            <a:r>
              <a:rPr lang="sl-SI" sz="2800" dirty="0">
                <a:solidFill>
                  <a:srgbClr val="0070C0"/>
                </a:solidFill>
              </a:rPr>
              <a:t>ali kulturnih aktivnosti.</a:t>
            </a:r>
          </a:p>
          <a:p>
            <a:r>
              <a:rPr lang="sl-SI" sz="2400" dirty="0"/>
              <a:t/>
            </a:r>
            <a:br>
              <a:rPr lang="sl-SI" sz="2400" dirty="0"/>
            </a:br>
            <a:endParaRPr lang="sl-SI" sz="24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sl-SI" sz="3200" dirty="0" smtClean="0"/>
              <a:t>IZGORELOST – klinični znaki</a:t>
            </a:r>
            <a:endParaRPr lang="sl-SI" sz="32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sl-SI" sz="33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l-SI" sz="3300" dirty="0" smtClean="0">
                <a:solidFill>
                  <a:srgbClr val="FF0000"/>
                </a:solidFill>
              </a:rPr>
              <a:t>PODROČJE </a:t>
            </a:r>
            <a:r>
              <a:rPr lang="sl-SI" sz="3300" dirty="0" smtClean="0">
                <a:solidFill>
                  <a:srgbClr val="FF0000"/>
                </a:solidFill>
              </a:rPr>
              <a:t>MIŠLJENJA</a:t>
            </a:r>
          </a:p>
          <a:p>
            <a:pPr>
              <a:lnSpc>
                <a:spcPts val="2000"/>
              </a:lnSpc>
              <a:spcBef>
                <a:spcPts val="0"/>
              </a:spcBef>
              <a:buNone/>
            </a:pPr>
            <a:endParaRPr lang="sl-SI" sz="3300" dirty="0" smtClean="0">
              <a:solidFill>
                <a:srgbClr val="FF0000"/>
              </a:solidFill>
            </a:endParaRPr>
          </a:p>
          <a:p>
            <a:r>
              <a:rPr lang="sl-SI" sz="3300" dirty="0" smtClean="0">
                <a:solidFill>
                  <a:srgbClr val="0070C0"/>
                </a:solidFill>
              </a:rPr>
              <a:t>slabša </a:t>
            </a:r>
            <a:r>
              <a:rPr lang="sl-SI" sz="3300" dirty="0">
                <a:solidFill>
                  <a:srgbClr val="0070C0"/>
                </a:solidFill>
              </a:rPr>
              <a:t>sposobnost koncentracije, pozabljivost,</a:t>
            </a:r>
          </a:p>
          <a:p>
            <a:r>
              <a:rPr lang="sl-SI" sz="3300" dirty="0">
                <a:solidFill>
                  <a:srgbClr val="0070C0"/>
                </a:solidFill>
              </a:rPr>
              <a:t>izguba motivacije za ustvarjalno delo, </a:t>
            </a:r>
          </a:p>
          <a:p>
            <a:r>
              <a:rPr lang="sl-SI" sz="3300" dirty="0">
                <a:solidFill>
                  <a:srgbClr val="0070C0"/>
                </a:solidFill>
              </a:rPr>
              <a:t>izogibanje novostim na delovnem mestu,</a:t>
            </a:r>
          </a:p>
          <a:p>
            <a:r>
              <a:rPr lang="sl-SI" sz="3300" dirty="0">
                <a:solidFill>
                  <a:srgbClr val="0070C0"/>
                </a:solidFill>
              </a:rPr>
              <a:t>iskanje »krivcev« za lastno neuspešnost zunaj sebe,</a:t>
            </a:r>
          </a:p>
          <a:p>
            <a:r>
              <a:rPr lang="sl-SI" sz="3300" dirty="0">
                <a:solidFill>
                  <a:srgbClr val="0070C0"/>
                </a:solidFill>
              </a:rPr>
              <a:t>razdiralen odnos do zahtev nadrejenih,</a:t>
            </a:r>
          </a:p>
          <a:p>
            <a:r>
              <a:rPr lang="sl-SI" sz="3300" dirty="0">
                <a:solidFill>
                  <a:srgbClr val="0070C0"/>
                </a:solidFill>
              </a:rPr>
              <a:t>zmanjšana kritična presoja za dogajanja v okolju,</a:t>
            </a:r>
          </a:p>
          <a:p>
            <a:r>
              <a:rPr lang="sl-SI" sz="3300" dirty="0">
                <a:solidFill>
                  <a:srgbClr val="0070C0"/>
                </a:solidFill>
              </a:rPr>
              <a:t>odpori do timskega dela in skupinske pripadnosti,</a:t>
            </a:r>
          </a:p>
          <a:p>
            <a:r>
              <a:rPr lang="sl-SI" sz="3300" dirty="0">
                <a:solidFill>
                  <a:srgbClr val="0070C0"/>
                </a:solidFill>
              </a:rPr>
              <a:t>izogibanje pogovorom, sestankom, dogovarjanju,</a:t>
            </a:r>
          </a:p>
          <a:p>
            <a:r>
              <a:rPr lang="sl-SI" sz="3300" dirty="0" smtClean="0">
                <a:solidFill>
                  <a:srgbClr val="0070C0"/>
                </a:solidFill>
              </a:rPr>
              <a:t>zmanjšano </a:t>
            </a:r>
            <a:r>
              <a:rPr lang="sl-SI" sz="3300" dirty="0" smtClean="0">
                <a:solidFill>
                  <a:srgbClr val="0070C0"/>
                </a:solidFill>
              </a:rPr>
              <a:t>samospoštovanje.</a:t>
            </a:r>
            <a:endParaRPr lang="sl-SI" sz="3300" dirty="0">
              <a:solidFill>
                <a:srgbClr val="0070C0"/>
              </a:solidFill>
            </a:endParaRPr>
          </a:p>
          <a:p>
            <a:endParaRPr lang="sl-SI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z="3200" smtClean="0">
                <a:latin typeface="Arial" charset="0"/>
              </a:rPr>
              <a:t>IZGORELOST – možnosti ukrepanja 1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3300"/>
            </a:solidFill>
          </a:ln>
        </p:spPr>
        <p:txBody>
          <a:bodyPr/>
          <a:lstStyle/>
          <a:p>
            <a:pPr eaLnBrk="1" hangingPunct="1"/>
            <a:r>
              <a:rPr lang="sl-SI" sz="2800" smtClean="0">
                <a:solidFill>
                  <a:srgbClr val="FF3300"/>
                </a:solidFill>
                <a:latin typeface="Arial" charset="0"/>
              </a:rPr>
              <a:t>Ozaveščenost trenutnega dogajanja</a:t>
            </a:r>
          </a:p>
          <a:p>
            <a:pPr eaLnBrk="1" hangingPunct="1"/>
            <a:r>
              <a:rPr lang="sl-SI" sz="2800" smtClean="0">
                <a:solidFill>
                  <a:srgbClr val="FF3300"/>
                </a:solidFill>
                <a:latin typeface="Arial" charset="0"/>
              </a:rPr>
              <a:t>Prepoznati lasten temperament in značaj</a:t>
            </a:r>
          </a:p>
          <a:p>
            <a:pPr eaLnBrk="1" hangingPunct="1"/>
            <a:r>
              <a:rPr lang="sl-SI" sz="2800" smtClean="0">
                <a:solidFill>
                  <a:srgbClr val="FF3300"/>
                </a:solidFill>
                <a:latin typeface="Arial" charset="0"/>
              </a:rPr>
              <a:t>Komunikacijski trening</a:t>
            </a:r>
          </a:p>
          <a:p>
            <a:pPr eaLnBrk="1" hangingPunct="1"/>
            <a:r>
              <a:rPr lang="sl-SI" sz="2800" smtClean="0">
                <a:solidFill>
                  <a:srgbClr val="FF3300"/>
                </a:solidFill>
                <a:latin typeface="Arial" charset="0"/>
              </a:rPr>
              <a:t>Trening asertivnosti</a:t>
            </a:r>
          </a:p>
          <a:p>
            <a:pPr eaLnBrk="1" hangingPunct="1"/>
            <a:r>
              <a:rPr lang="sl-SI" sz="2800" smtClean="0">
                <a:solidFill>
                  <a:srgbClr val="FF3300"/>
                </a:solidFill>
                <a:latin typeface="Arial" charset="0"/>
              </a:rPr>
              <a:t>Sposobnost miselne predelave čustev</a:t>
            </a:r>
          </a:p>
          <a:p>
            <a:pPr eaLnBrk="1" hangingPunct="1"/>
            <a:r>
              <a:rPr lang="sl-SI" sz="2800" smtClean="0">
                <a:solidFill>
                  <a:srgbClr val="FF3300"/>
                </a:solidFill>
                <a:latin typeface="Arial" charset="0"/>
              </a:rPr>
              <a:t>Sposobnost doživljanja </a:t>
            </a:r>
          </a:p>
          <a:p>
            <a:pPr eaLnBrk="1" hangingPunct="1"/>
            <a:r>
              <a:rPr lang="sl-SI" sz="2800" smtClean="0">
                <a:solidFill>
                  <a:srgbClr val="FF3300"/>
                </a:solidFill>
                <a:latin typeface="Arial" charset="0"/>
              </a:rPr>
              <a:t>Sposobnost sproščanja</a:t>
            </a:r>
          </a:p>
          <a:p>
            <a:pPr eaLnBrk="1" hangingPunct="1"/>
            <a:endParaRPr lang="sl-SI" sz="2800" smtClean="0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z="3200" smtClean="0">
                <a:latin typeface="Arial" charset="0"/>
              </a:rPr>
              <a:t>IZGORELOST – možnosti ukrepanja 2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009999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sl-SI" sz="2800" dirty="0" smtClean="0">
                <a:solidFill>
                  <a:srgbClr val="009999"/>
                </a:solidFill>
                <a:latin typeface="Arial" charset="0"/>
              </a:rPr>
              <a:t>Urediti komunikacijski sistem ustanove</a:t>
            </a:r>
          </a:p>
          <a:p>
            <a:pPr eaLnBrk="1" hangingPunct="1"/>
            <a:r>
              <a:rPr lang="sl-SI" sz="2800" dirty="0" smtClean="0">
                <a:solidFill>
                  <a:srgbClr val="009999"/>
                </a:solidFill>
                <a:latin typeface="Arial" charset="0"/>
              </a:rPr>
              <a:t>Vpeljati redne </a:t>
            </a:r>
            <a:r>
              <a:rPr lang="sl-SI" sz="2800" dirty="0" err="1" smtClean="0">
                <a:solidFill>
                  <a:srgbClr val="009999"/>
                </a:solidFill>
                <a:latin typeface="Arial" charset="0"/>
              </a:rPr>
              <a:t>raportne</a:t>
            </a:r>
            <a:r>
              <a:rPr lang="sl-SI" sz="2800" dirty="0" smtClean="0">
                <a:solidFill>
                  <a:srgbClr val="009999"/>
                </a:solidFill>
                <a:latin typeface="Arial" charset="0"/>
              </a:rPr>
              <a:t> skupine</a:t>
            </a:r>
          </a:p>
          <a:p>
            <a:pPr eaLnBrk="1" hangingPunct="1"/>
            <a:r>
              <a:rPr lang="sl-SI" sz="2800" dirty="0" smtClean="0">
                <a:solidFill>
                  <a:srgbClr val="009999"/>
                </a:solidFill>
                <a:latin typeface="Arial" charset="0"/>
              </a:rPr>
              <a:t>Strokovna </a:t>
            </a:r>
            <a:r>
              <a:rPr lang="sl-SI" sz="2800" dirty="0" err="1" smtClean="0">
                <a:solidFill>
                  <a:srgbClr val="009999"/>
                </a:solidFill>
                <a:latin typeface="Arial" charset="0"/>
              </a:rPr>
              <a:t>supervizija</a:t>
            </a:r>
            <a:r>
              <a:rPr lang="sl-SI" sz="2800" dirty="0" smtClean="0">
                <a:solidFill>
                  <a:srgbClr val="009999"/>
                </a:solidFill>
                <a:latin typeface="Arial" charset="0"/>
              </a:rPr>
              <a:t> (ali </a:t>
            </a:r>
            <a:r>
              <a:rPr lang="sl-SI" sz="2800" dirty="0" err="1" smtClean="0">
                <a:solidFill>
                  <a:srgbClr val="009999"/>
                </a:solidFill>
                <a:latin typeface="Arial" charset="0"/>
              </a:rPr>
              <a:t>intervizija</a:t>
            </a:r>
            <a:r>
              <a:rPr lang="sl-SI" sz="2800" dirty="0" smtClean="0">
                <a:solidFill>
                  <a:srgbClr val="009999"/>
                </a:solidFill>
                <a:latin typeface="Arial" charset="0"/>
              </a:rPr>
              <a:t>)</a:t>
            </a:r>
          </a:p>
          <a:p>
            <a:pPr eaLnBrk="1" hangingPunct="1"/>
            <a:r>
              <a:rPr lang="sl-SI" sz="2800" dirty="0" smtClean="0">
                <a:solidFill>
                  <a:srgbClr val="009999"/>
                </a:solidFill>
                <a:latin typeface="Arial" charset="0"/>
              </a:rPr>
              <a:t>Trening ustvarjalne komunikacije</a:t>
            </a:r>
          </a:p>
          <a:p>
            <a:pPr eaLnBrk="1" hangingPunct="1"/>
            <a:r>
              <a:rPr lang="sl-SI" sz="2800" dirty="0" smtClean="0">
                <a:solidFill>
                  <a:srgbClr val="009999"/>
                </a:solidFill>
                <a:latin typeface="Arial" charset="0"/>
              </a:rPr>
              <a:t>Celostna informacija o </a:t>
            </a:r>
            <a:r>
              <a:rPr lang="sl-SI" sz="2800" dirty="0" err="1" smtClean="0">
                <a:solidFill>
                  <a:srgbClr val="009999"/>
                </a:solidFill>
                <a:latin typeface="Arial" charset="0"/>
              </a:rPr>
              <a:t>izgorelosti</a:t>
            </a:r>
            <a:endParaRPr lang="sl-SI" sz="2800" dirty="0" smtClean="0">
              <a:solidFill>
                <a:srgbClr val="009999"/>
              </a:solidFill>
              <a:latin typeface="Arial" charset="0"/>
            </a:endParaRPr>
          </a:p>
          <a:p>
            <a:pPr eaLnBrk="1" hangingPunct="1"/>
            <a:r>
              <a:rPr lang="sl-SI" sz="2800" dirty="0" smtClean="0">
                <a:solidFill>
                  <a:srgbClr val="009999"/>
                </a:solidFill>
                <a:latin typeface="Arial" charset="0"/>
              </a:rPr>
              <a:t>Redno strokovno izpopolnjevanje</a:t>
            </a:r>
          </a:p>
          <a:p>
            <a:pPr eaLnBrk="1" hangingPunct="1"/>
            <a:r>
              <a:rPr lang="sl-SI" sz="2800" dirty="0" smtClean="0">
                <a:solidFill>
                  <a:srgbClr val="009999"/>
                </a:solidFill>
                <a:latin typeface="Arial" charset="0"/>
              </a:rPr>
              <a:t>Preveriti lasten odnos do dela</a:t>
            </a:r>
          </a:p>
          <a:p>
            <a:pPr eaLnBrk="1" hangingPunct="1"/>
            <a:r>
              <a:rPr lang="sl-SI" sz="2800" dirty="0" smtClean="0">
                <a:solidFill>
                  <a:srgbClr val="009999"/>
                </a:solidFill>
                <a:latin typeface="Arial" charset="0"/>
              </a:rPr>
              <a:t>Terapevtski klub</a:t>
            </a:r>
            <a:r>
              <a:rPr lang="sl-SI" sz="2800" dirty="0" smtClean="0">
                <a:solidFill>
                  <a:srgbClr val="009999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z="3200" smtClean="0">
                <a:latin typeface="Arial" charset="0"/>
              </a:rPr>
              <a:t>IZGORELOST – možnosti ukrepanja 3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accent2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sz="2800" smtClean="0">
                <a:solidFill>
                  <a:schemeClr val="accent2"/>
                </a:solidFill>
                <a:latin typeface="Arial" charset="0"/>
              </a:rPr>
              <a:t>Gibalni trening</a:t>
            </a:r>
          </a:p>
          <a:p>
            <a:pPr eaLnBrk="1" hangingPunct="1">
              <a:lnSpc>
                <a:spcPct val="90000"/>
              </a:lnSpc>
            </a:pPr>
            <a:r>
              <a:rPr lang="sl-SI" sz="2800" smtClean="0">
                <a:solidFill>
                  <a:schemeClr val="accent2"/>
                </a:solidFill>
                <a:latin typeface="Arial" charset="0"/>
              </a:rPr>
              <a:t>Zdrav način prehranjevanja</a:t>
            </a:r>
          </a:p>
          <a:p>
            <a:pPr eaLnBrk="1" hangingPunct="1">
              <a:lnSpc>
                <a:spcPct val="90000"/>
              </a:lnSpc>
            </a:pPr>
            <a:r>
              <a:rPr lang="sl-SI" sz="2800" smtClean="0">
                <a:solidFill>
                  <a:schemeClr val="accent2"/>
                </a:solidFill>
                <a:latin typeface="Arial" charset="0"/>
              </a:rPr>
              <a:t>Rekreativne in kulturne dejavnosti</a:t>
            </a:r>
          </a:p>
          <a:p>
            <a:pPr eaLnBrk="1" hangingPunct="1">
              <a:lnSpc>
                <a:spcPct val="90000"/>
              </a:lnSpc>
            </a:pPr>
            <a:r>
              <a:rPr lang="sl-SI" sz="2800" smtClean="0">
                <a:solidFill>
                  <a:schemeClr val="accent2"/>
                </a:solidFill>
                <a:latin typeface="Arial" charset="0"/>
              </a:rPr>
              <a:t>Psihohigienski trening</a:t>
            </a:r>
          </a:p>
          <a:p>
            <a:pPr eaLnBrk="1" hangingPunct="1">
              <a:lnSpc>
                <a:spcPct val="90000"/>
              </a:lnSpc>
            </a:pPr>
            <a:r>
              <a:rPr lang="sl-SI" sz="2800" smtClean="0">
                <a:solidFill>
                  <a:schemeClr val="accent2"/>
                </a:solidFill>
                <a:latin typeface="Arial" charset="0"/>
              </a:rPr>
              <a:t>Skupine za osebnostno rast</a:t>
            </a:r>
          </a:p>
          <a:p>
            <a:pPr eaLnBrk="1" hangingPunct="1">
              <a:lnSpc>
                <a:spcPct val="90000"/>
              </a:lnSpc>
            </a:pPr>
            <a:r>
              <a:rPr lang="sl-SI" sz="2800" smtClean="0">
                <a:solidFill>
                  <a:schemeClr val="accent2"/>
                </a:solidFill>
                <a:latin typeface="Arial" charset="0"/>
              </a:rPr>
              <a:t>Skupinska psihoterapija</a:t>
            </a:r>
          </a:p>
          <a:p>
            <a:pPr eaLnBrk="1" hangingPunct="1">
              <a:lnSpc>
                <a:spcPct val="90000"/>
              </a:lnSpc>
            </a:pPr>
            <a:r>
              <a:rPr lang="sl-SI" sz="2800" smtClean="0">
                <a:solidFill>
                  <a:schemeClr val="accent2"/>
                </a:solidFill>
                <a:latin typeface="Arial" charset="0"/>
              </a:rPr>
              <a:t>Redne zdravniške kontrole</a:t>
            </a:r>
          </a:p>
          <a:p>
            <a:pPr eaLnBrk="1" hangingPunct="1">
              <a:lnSpc>
                <a:spcPct val="90000"/>
              </a:lnSpc>
            </a:pPr>
            <a:r>
              <a:rPr lang="sl-SI" sz="2800" smtClean="0">
                <a:solidFill>
                  <a:schemeClr val="accent2"/>
                </a:solidFill>
                <a:latin typeface="Arial" charset="0"/>
              </a:rPr>
              <a:t>Sprememba življenjskega sloga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Slika 1" descr="C:\Users\Šola osebnosti\Documents\MOŽGANI osnovna shema - slika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1000125"/>
            <a:ext cx="828675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Naslov 2"/>
          <p:cNvSpPr>
            <a:spLocks noGrp="1"/>
          </p:cNvSpPr>
          <p:nvPr>
            <p:ph type="ctrTitle"/>
          </p:nvPr>
        </p:nvSpPr>
        <p:spPr>
          <a:xfrm>
            <a:off x="685800" y="214313"/>
            <a:ext cx="7772400" cy="642937"/>
          </a:xfrm>
        </p:spPr>
        <p:txBody>
          <a:bodyPr/>
          <a:lstStyle/>
          <a:p>
            <a:pPr algn="l"/>
            <a:r>
              <a:rPr lang="sl-SI" sz="1800" b="1" smtClean="0">
                <a:latin typeface="Arial" charset="0"/>
                <a:cs typeface="Arial" charset="0"/>
              </a:rPr>
              <a:t>ZMOŽNOSTI ČLOVEKOVIH MOŽGANOV</a:t>
            </a:r>
          </a:p>
        </p:txBody>
      </p:sp>
      <p:sp>
        <p:nvSpPr>
          <p:cNvPr id="8196" name="Podnaslov 3"/>
          <p:cNvSpPr>
            <a:spLocks noGrp="1"/>
          </p:cNvSpPr>
          <p:nvPr>
            <p:ph type="subTitle" idx="1"/>
          </p:nvPr>
        </p:nvSpPr>
        <p:spPr>
          <a:xfrm>
            <a:off x="571500" y="3886200"/>
            <a:ext cx="7200900" cy="17526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sl-SI" sz="1600" smtClean="0">
                <a:solidFill>
                  <a:srgbClr val="FF0000"/>
                </a:solidFill>
                <a:latin typeface="Arial" charset="0"/>
                <a:cs typeface="Arial" charset="0"/>
              </a:rPr>
              <a:t> Sto milijard živčnih celic</a:t>
            </a:r>
          </a:p>
          <a:p>
            <a:pPr algn="l">
              <a:buFontTx/>
              <a:buChar char="•"/>
            </a:pPr>
            <a:r>
              <a:rPr lang="sl-SI" sz="1600" smtClean="0">
                <a:solidFill>
                  <a:srgbClr val="FF0000"/>
                </a:solidFill>
                <a:latin typeface="Arial" charset="0"/>
                <a:cs typeface="Arial" charset="0"/>
              </a:rPr>
              <a:t> 500 trilijonov možnih povezav</a:t>
            </a:r>
          </a:p>
          <a:p>
            <a:pPr algn="l">
              <a:buFontTx/>
              <a:buChar char="•"/>
            </a:pPr>
            <a:r>
              <a:rPr lang="sl-SI" sz="1600" smtClean="0">
                <a:solidFill>
                  <a:srgbClr val="FF0000"/>
                </a:solidFill>
                <a:latin typeface="Arial" charset="0"/>
                <a:cs typeface="Arial" charset="0"/>
              </a:rPr>
              <a:t> divergentnost asociacij</a:t>
            </a:r>
          </a:p>
          <a:p>
            <a:pPr algn="l">
              <a:buFontTx/>
              <a:buChar char="•"/>
            </a:pPr>
            <a:r>
              <a:rPr lang="sl-SI" sz="1600" smtClean="0">
                <a:solidFill>
                  <a:srgbClr val="FF0000"/>
                </a:solidFill>
                <a:latin typeface="Arial" charset="0"/>
                <a:cs typeface="Arial" charset="0"/>
              </a:rPr>
              <a:t> možnost hotenega (zavestnega) delovanja</a:t>
            </a:r>
          </a:p>
          <a:p>
            <a:pPr algn="l">
              <a:buFontTx/>
              <a:buChar char="•"/>
            </a:pPr>
            <a:r>
              <a:rPr lang="sl-SI" sz="1600" smtClean="0">
                <a:solidFill>
                  <a:srgbClr val="FF0000"/>
                </a:solidFill>
                <a:latin typeface="Arial" charset="0"/>
                <a:cs typeface="Arial" charset="0"/>
              </a:rPr>
              <a:t> prehitevanje evolucije, ustvarjalnost </a:t>
            </a:r>
          </a:p>
          <a:p>
            <a:pPr algn="l">
              <a:buFontTx/>
              <a:buChar char="•"/>
            </a:pPr>
            <a:endParaRPr lang="sl-SI" sz="160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l">
              <a:buFontTx/>
              <a:buChar char="•"/>
            </a:pPr>
            <a:endParaRPr lang="sl-SI" sz="16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Šola osebnosti\Documents\MOŽGANI\MOŽGANI plazilc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1279525"/>
            <a:ext cx="7486650" cy="457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Naslov 2"/>
          <p:cNvSpPr>
            <a:spLocks noGrp="1"/>
          </p:cNvSpPr>
          <p:nvPr>
            <p:ph type="ctrTitle"/>
          </p:nvPr>
        </p:nvSpPr>
        <p:spPr>
          <a:xfrm>
            <a:off x="685800" y="571500"/>
            <a:ext cx="7772400" cy="571500"/>
          </a:xfrm>
        </p:spPr>
        <p:txBody>
          <a:bodyPr>
            <a:normAutofit fontScale="90000"/>
          </a:bodyPr>
          <a:lstStyle/>
          <a:p>
            <a:pPr algn="l"/>
            <a:r>
              <a:rPr lang="sl-SI" sz="2000" b="1" smtClean="0">
                <a:latin typeface="Arial" charset="0"/>
                <a:cs typeface="Arial" charset="0"/>
              </a:rPr>
              <a:t>ENODIMENZIONALNOST  </a:t>
            </a:r>
            <a:r>
              <a:rPr lang="sl-SI" sz="2000" smtClean="0">
                <a:latin typeface="Arial" charset="0"/>
                <a:cs typeface="Arial" charset="0"/>
              </a:rPr>
              <a:t>=  </a:t>
            </a:r>
            <a:r>
              <a:rPr lang="sl-SI" sz="2000" b="1" smtClean="0">
                <a:latin typeface="Arial" charset="0"/>
                <a:cs typeface="Arial" charset="0"/>
              </a:rPr>
              <a:t>preživetje</a:t>
            </a:r>
            <a:r>
              <a:rPr lang="sl-SI" sz="1600" b="1" smtClean="0">
                <a:latin typeface="Arial" charset="0"/>
                <a:cs typeface="Arial" charset="0"/>
              </a:rPr>
              <a:t/>
            </a:r>
            <a:br>
              <a:rPr lang="sl-SI" sz="1600" b="1" smtClean="0">
                <a:latin typeface="Arial" charset="0"/>
                <a:cs typeface="Arial" charset="0"/>
              </a:rPr>
            </a:br>
            <a:r>
              <a:rPr lang="sl-SI" sz="1600" b="1" smtClean="0">
                <a:latin typeface="Arial" charset="0"/>
                <a:cs typeface="Arial" charset="0"/>
              </a:rPr>
              <a:t/>
            </a:r>
            <a:br>
              <a:rPr lang="sl-SI" sz="1600" b="1" smtClean="0">
                <a:latin typeface="Arial" charset="0"/>
                <a:cs typeface="Arial" charset="0"/>
              </a:rPr>
            </a:br>
            <a:endParaRPr lang="sl-SI" sz="1600" u="sng" smtClean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9220" name="Podnaslov 3"/>
          <p:cNvSpPr>
            <a:spLocks noGrp="1"/>
          </p:cNvSpPr>
          <p:nvPr>
            <p:ph type="subTitle" idx="1"/>
          </p:nvPr>
        </p:nvSpPr>
        <p:spPr>
          <a:xfrm>
            <a:off x="928688" y="3886200"/>
            <a:ext cx="6843712" cy="1752600"/>
          </a:xfrm>
        </p:spPr>
        <p:txBody>
          <a:bodyPr>
            <a:normAutofit fontScale="92500" lnSpcReduction="20000"/>
          </a:bodyPr>
          <a:lstStyle/>
          <a:p>
            <a:pPr algn="l"/>
            <a:endParaRPr lang="sl-SI" sz="160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l"/>
            <a:r>
              <a:rPr lang="sl-SI" sz="1600" smtClean="0">
                <a:solidFill>
                  <a:srgbClr val="FF0000"/>
                </a:solidFill>
                <a:latin typeface="Arial" charset="0"/>
                <a:cs typeface="Arial" charset="0"/>
              </a:rPr>
              <a:t>PLAZILSKI MOŽGANI</a:t>
            </a:r>
          </a:p>
          <a:p>
            <a:pPr algn="l">
              <a:buFontTx/>
              <a:buChar char="-"/>
            </a:pPr>
            <a:r>
              <a:rPr lang="sl-SI" sz="1600" smtClean="0">
                <a:solidFill>
                  <a:srgbClr val="FF0000"/>
                </a:solidFill>
                <a:latin typeface="Arial" charset="0"/>
                <a:cs typeface="Arial" charset="0"/>
              </a:rPr>
              <a:t> nagon hranjenja</a:t>
            </a:r>
          </a:p>
          <a:p>
            <a:pPr algn="l">
              <a:buFontTx/>
              <a:buChar char="-"/>
            </a:pPr>
            <a:r>
              <a:rPr lang="sl-SI" sz="1600" smtClean="0">
                <a:solidFill>
                  <a:srgbClr val="FF0000"/>
                </a:solidFill>
                <a:latin typeface="Arial" charset="0"/>
                <a:cs typeface="Arial" charset="0"/>
              </a:rPr>
              <a:t> nagon prilaščanja</a:t>
            </a:r>
          </a:p>
          <a:p>
            <a:pPr algn="l">
              <a:buFontTx/>
              <a:buChar char="-"/>
            </a:pPr>
            <a:r>
              <a:rPr lang="sl-SI" sz="1600" smtClean="0">
                <a:solidFill>
                  <a:srgbClr val="FF0000"/>
                </a:solidFill>
                <a:latin typeface="Arial" charset="0"/>
                <a:cs typeface="Arial" charset="0"/>
              </a:rPr>
              <a:t> nagon razmnoževanja</a:t>
            </a:r>
          </a:p>
          <a:p>
            <a:pPr algn="l">
              <a:buFontTx/>
              <a:buChar char="-"/>
            </a:pPr>
            <a:r>
              <a:rPr lang="sl-SI" sz="1600" smtClean="0">
                <a:solidFill>
                  <a:srgbClr val="FF0000"/>
                </a:solidFill>
                <a:latin typeface="Arial" charset="0"/>
                <a:cs typeface="Arial" charset="0"/>
              </a:rPr>
              <a:t> nagon obrambe (obvladovanja okolja)</a:t>
            </a:r>
          </a:p>
          <a:p>
            <a:pPr algn="l"/>
            <a:r>
              <a:rPr lang="sl-SI" sz="160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Šola osebnosti\Documents\MOŽGANI\MOŽGANI plazilc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571500"/>
            <a:ext cx="9001125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Naslov 2"/>
          <p:cNvSpPr>
            <a:spLocks noGrp="1"/>
          </p:cNvSpPr>
          <p:nvPr>
            <p:ph type="ctrTitle"/>
          </p:nvPr>
        </p:nvSpPr>
        <p:spPr>
          <a:xfrm>
            <a:off x="428625" y="428625"/>
            <a:ext cx="7772400" cy="428625"/>
          </a:xfrm>
        </p:spPr>
        <p:txBody>
          <a:bodyPr>
            <a:normAutofit fontScale="90000"/>
          </a:bodyPr>
          <a:lstStyle/>
          <a:p>
            <a:pPr algn="l"/>
            <a:r>
              <a:rPr lang="sl-SI" sz="2000" b="1" smtClean="0">
                <a:latin typeface="Arial" charset="0"/>
                <a:cs typeface="Arial" charset="0"/>
              </a:rPr>
              <a:t>DVODIMNEZIONALNOST =  </a:t>
            </a:r>
            <a:r>
              <a:rPr lang="sl-SI" sz="1800" b="1" smtClean="0">
                <a:latin typeface="Arial" charset="0"/>
                <a:cs typeface="Arial" charset="0"/>
              </a:rPr>
              <a:t>preživetje</a:t>
            </a:r>
            <a:r>
              <a:rPr lang="sl-SI" sz="1800" smtClean="0">
                <a:latin typeface="Arial" charset="0"/>
                <a:cs typeface="Arial" charset="0"/>
              </a:rPr>
              <a:t> + </a:t>
            </a:r>
            <a:r>
              <a:rPr lang="sl-SI" sz="1800" b="1" smtClean="0">
                <a:latin typeface="Arial" charset="0"/>
                <a:cs typeface="Arial" charset="0"/>
              </a:rPr>
              <a:t>čustva, znanje, razvoj</a:t>
            </a:r>
            <a:r>
              <a:rPr lang="sl-SI" sz="1600" b="1" smtClean="0">
                <a:latin typeface="Arial" charset="0"/>
                <a:cs typeface="Arial" charset="0"/>
              </a:rPr>
              <a:t/>
            </a:r>
            <a:br>
              <a:rPr lang="sl-SI" sz="1600" b="1" smtClean="0">
                <a:latin typeface="Arial" charset="0"/>
                <a:cs typeface="Arial" charset="0"/>
              </a:rPr>
            </a:br>
            <a:r>
              <a:rPr lang="sl-SI" sz="1600" b="1" smtClean="0">
                <a:latin typeface="Arial" charset="0"/>
                <a:cs typeface="Arial" charset="0"/>
              </a:rPr>
              <a:t/>
            </a:r>
            <a:br>
              <a:rPr lang="sl-SI" sz="1600" b="1" smtClean="0">
                <a:latin typeface="Arial" charset="0"/>
                <a:cs typeface="Arial" charset="0"/>
              </a:rPr>
            </a:br>
            <a:endParaRPr lang="sl-SI" sz="1600" u="sng" smtClean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10244" name="Podnaslov 3"/>
          <p:cNvSpPr>
            <a:spLocks noGrp="1"/>
          </p:cNvSpPr>
          <p:nvPr>
            <p:ph type="subTitle" idx="1"/>
          </p:nvPr>
        </p:nvSpPr>
        <p:spPr>
          <a:xfrm>
            <a:off x="714375" y="4071938"/>
            <a:ext cx="7058025" cy="1566862"/>
          </a:xfrm>
        </p:spPr>
        <p:txBody>
          <a:bodyPr/>
          <a:lstStyle/>
          <a:p>
            <a:pPr algn="l"/>
            <a:r>
              <a:rPr lang="sl-SI" sz="1600" smtClean="0">
                <a:solidFill>
                  <a:srgbClr val="FF0000"/>
                </a:solidFill>
                <a:latin typeface="Arial" charset="0"/>
                <a:cs typeface="Arial" charset="0"/>
              </a:rPr>
              <a:t>SESALSKI MOŽGANI</a:t>
            </a:r>
          </a:p>
          <a:p>
            <a:pPr algn="l">
              <a:buFontTx/>
              <a:buChar char="•"/>
            </a:pPr>
            <a:r>
              <a:rPr lang="sl-SI" sz="1600" smtClean="0">
                <a:solidFill>
                  <a:srgbClr val="FF0000"/>
                </a:solidFill>
                <a:latin typeface="Arial" charset="0"/>
                <a:cs typeface="Arial" charset="0"/>
              </a:rPr>
              <a:t> čustvovanje, </a:t>
            </a:r>
          </a:p>
          <a:p>
            <a:pPr algn="l">
              <a:buFontTx/>
              <a:buChar char="•"/>
            </a:pPr>
            <a:r>
              <a:rPr lang="sl-SI" sz="1600" smtClean="0">
                <a:solidFill>
                  <a:srgbClr val="FF0000"/>
                </a:solidFill>
                <a:latin typeface="Arial" charset="0"/>
                <a:cs typeface="Arial" charset="0"/>
              </a:rPr>
              <a:t> spomin</a:t>
            </a:r>
          </a:p>
          <a:p>
            <a:pPr algn="l">
              <a:buFontTx/>
              <a:buChar char="•"/>
            </a:pPr>
            <a:r>
              <a:rPr lang="sl-SI" sz="1600" smtClean="0">
                <a:solidFill>
                  <a:srgbClr val="FF0000"/>
                </a:solidFill>
                <a:latin typeface="Arial" charset="0"/>
                <a:cs typeface="Arial" charset="0"/>
              </a:rPr>
              <a:t> učenje, mišljenje,</a:t>
            </a:r>
          </a:p>
          <a:p>
            <a:pPr algn="l">
              <a:buFontTx/>
              <a:buChar char="•"/>
            </a:pPr>
            <a:r>
              <a:rPr lang="sl-SI" sz="1600" smtClean="0">
                <a:solidFill>
                  <a:srgbClr val="FF0000"/>
                </a:solidFill>
                <a:latin typeface="Arial" charset="0"/>
                <a:cs typeface="Arial" charset="0"/>
              </a:rPr>
              <a:t> znanje, razvoj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Šola osebnosti\Documents\MOŽGANI\MOŽGANI triplastno - člove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50"/>
            <a:ext cx="8761413" cy="535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Naslov 2"/>
          <p:cNvSpPr>
            <a:spLocks noGrp="1"/>
          </p:cNvSpPr>
          <p:nvPr>
            <p:ph type="ctrTitle"/>
          </p:nvPr>
        </p:nvSpPr>
        <p:spPr>
          <a:xfrm>
            <a:off x="500063" y="214313"/>
            <a:ext cx="7772400" cy="571500"/>
          </a:xfrm>
        </p:spPr>
        <p:txBody>
          <a:bodyPr>
            <a:normAutofit fontScale="90000"/>
          </a:bodyPr>
          <a:lstStyle/>
          <a:p>
            <a:pPr algn="l"/>
            <a:r>
              <a:rPr lang="sl-SI" sz="2000" smtClean="0">
                <a:latin typeface="Arial" charset="0"/>
                <a:cs typeface="Arial" charset="0"/>
              </a:rPr>
              <a:t/>
            </a:r>
            <a:br>
              <a:rPr lang="sl-SI" sz="2000" smtClean="0">
                <a:latin typeface="Arial" charset="0"/>
                <a:cs typeface="Arial" charset="0"/>
              </a:rPr>
            </a:br>
            <a:r>
              <a:rPr lang="sl-SI" sz="2000" smtClean="0">
                <a:latin typeface="Arial" charset="0"/>
                <a:cs typeface="Arial" charset="0"/>
              </a:rPr>
              <a:t/>
            </a:r>
            <a:br>
              <a:rPr lang="sl-SI" sz="2000" smtClean="0">
                <a:latin typeface="Arial" charset="0"/>
                <a:cs typeface="Arial" charset="0"/>
              </a:rPr>
            </a:br>
            <a:r>
              <a:rPr lang="sl-SI" sz="2000" smtClean="0">
                <a:latin typeface="Arial" charset="0"/>
                <a:cs typeface="Arial" charset="0"/>
              </a:rPr>
              <a:t>TRIDIMENZIONALNOST = </a:t>
            </a:r>
            <a:r>
              <a:rPr lang="sl-SI" sz="2000" b="1" smtClean="0">
                <a:latin typeface="Arial" charset="0"/>
                <a:cs typeface="Arial" charset="0"/>
              </a:rPr>
              <a:t>preživetje + razvoj + samozavedanje</a:t>
            </a:r>
            <a:br>
              <a:rPr lang="sl-SI" sz="2000" b="1" smtClean="0">
                <a:latin typeface="Arial" charset="0"/>
                <a:cs typeface="Arial" charset="0"/>
              </a:rPr>
            </a:br>
            <a:r>
              <a:rPr lang="sl-SI" sz="2000" b="1" smtClean="0">
                <a:latin typeface="Arial" charset="0"/>
                <a:cs typeface="Arial" charset="0"/>
              </a:rPr>
              <a:t/>
            </a:r>
            <a:br>
              <a:rPr lang="sl-SI" sz="2000" b="1" smtClean="0">
                <a:latin typeface="Arial" charset="0"/>
                <a:cs typeface="Arial" charset="0"/>
              </a:rPr>
            </a:br>
            <a:endParaRPr lang="sl-SI" sz="2000" b="1" smtClean="0">
              <a:latin typeface="Arial" charset="0"/>
              <a:cs typeface="Arial" charset="0"/>
            </a:endParaRPr>
          </a:p>
        </p:txBody>
      </p:sp>
      <p:sp>
        <p:nvSpPr>
          <p:cNvPr id="11268" name="Podnaslov 3"/>
          <p:cNvSpPr>
            <a:spLocks noGrp="1"/>
          </p:cNvSpPr>
          <p:nvPr>
            <p:ph type="subTitle" idx="1"/>
          </p:nvPr>
        </p:nvSpPr>
        <p:spPr>
          <a:xfrm>
            <a:off x="642938" y="4143375"/>
            <a:ext cx="7129462" cy="2071688"/>
          </a:xfrm>
        </p:spPr>
        <p:txBody>
          <a:bodyPr>
            <a:normAutofit lnSpcReduction="10000"/>
          </a:bodyPr>
          <a:lstStyle/>
          <a:p>
            <a:pPr algn="l"/>
            <a:r>
              <a:rPr lang="sl-SI" sz="1600" smtClean="0">
                <a:solidFill>
                  <a:srgbClr val="FF0000"/>
                </a:solidFill>
                <a:latin typeface="Arial" charset="0"/>
                <a:cs typeface="Arial" charset="0"/>
              </a:rPr>
              <a:t>ČLOVEKOVI MOŽGANI:</a:t>
            </a:r>
          </a:p>
          <a:p>
            <a:pPr algn="l">
              <a:buFontTx/>
              <a:buChar char="•"/>
            </a:pPr>
            <a:r>
              <a:rPr lang="sl-SI" sz="1600" smtClean="0">
                <a:solidFill>
                  <a:srgbClr val="FF0000"/>
                </a:solidFill>
                <a:latin typeface="Arial" charset="0"/>
                <a:cs typeface="Arial" charset="0"/>
              </a:rPr>
              <a:t> ozaveščenost sebe</a:t>
            </a:r>
          </a:p>
          <a:p>
            <a:pPr algn="l">
              <a:buFontTx/>
              <a:buChar char="•"/>
            </a:pPr>
            <a:r>
              <a:rPr lang="sl-SI" sz="1600" smtClean="0">
                <a:solidFill>
                  <a:srgbClr val="FF0000"/>
                </a:solidFill>
                <a:latin typeface="Arial" charset="0"/>
                <a:cs typeface="Arial" charset="0"/>
              </a:rPr>
              <a:t> doživljanje dogajanja</a:t>
            </a:r>
          </a:p>
          <a:p>
            <a:pPr algn="l">
              <a:buFontTx/>
              <a:buChar char="•"/>
            </a:pPr>
            <a:r>
              <a:rPr lang="sl-SI" sz="1600" smtClean="0">
                <a:solidFill>
                  <a:srgbClr val="FF0000"/>
                </a:solidFill>
                <a:latin typeface="Arial" charset="0"/>
                <a:cs typeface="Arial" charset="0"/>
              </a:rPr>
              <a:t> vrednotenje doživetega</a:t>
            </a:r>
          </a:p>
          <a:p>
            <a:pPr algn="l">
              <a:buFontTx/>
              <a:buChar char="•"/>
            </a:pPr>
            <a:r>
              <a:rPr lang="sl-SI" sz="1600" smtClean="0">
                <a:solidFill>
                  <a:srgbClr val="FF0000"/>
                </a:solidFill>
                <a:latin typeface="Arial" charset="0"/>
                <a:cs typeface="Arial" charset="0"/>
              </a:rPr>
              <a:t> osmišljanje bivanja in delovanja</a:t>
            </a:r>
          </a:p>
          <a:p>
            <a:pPr algn="l">
              <a:buFontTx/>
              <a:buChar char="•"/>
            </a:pPr>
            <a:r>
              <a:rPr lang="sl-SI" sz="1600" smtClean="0">
                <a:solidFill>
                  <a:srgbClr val="FF0000"/>
                </a:solidFill>
                <a:latin typeface="Arial" charset="0"/>
                <a:cs typeface="Arial" charset="0"/>
              </a:rPr>
              <a:t> ustvarjalna svoboda</a:t>
            </a:r>
          </a:p>
          <a:p>
            <a:pPr algn="l">
              <a:buFontTx/>
              <a:buChar char="•"/>
            </a:pPr>
            <a:r>
              <a:rPr lang="sl-SI" sz="1600" smtClean="0">
                <a:solidFill>
                  <a:srgbClr val="FF0000"/>
                </a:solidFill>
                <a:latin typeface="Arial" charset="0"/>
                <a:cs typeface="Arial" charset="0"/>
              </a:rPr>
              <a:t> odgovornost.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l-SI" sz="2000" b="1" smtClean="0">
                <a:latin typeface="Arial" charset="0"/>
                <a:cs typeface="Arial" charset="0"/>
              </a:rPr>
              <a:t>POT OD ENE DO TREH DIMENZIJ</a:t>
            </a:r>
          </a:p>
        </p:txBody>
      </p:sp>
      <p:sp>
        <p:nvSpPr>
          <p:cNvPr id="12291" name="Ograda vsebine 2"/>
          <p:cNvSpPr>
            <a:spLocks noGrp="1"/>
          </p:cNvSpPr>
          <p:nvPr>
            <p:ph idx="1"/>
          </p:nvPr>
        </p:nvSpPr>
        <p:spPr>
          <a:xfrm>
            <a:off x="500063" y="1500188"/>
            <a:ext cx="8215312" cy="4714875"/>
          </a:xfrm>
        </p:spPr>
        <p:txBody>
          <a:bodyPr/>
          <a:lstStyle/>
          <a:p>
            <a:pPr>
              <a:buFontTx/>
              <a:buNone/>
            </a:pPr>
            <a:r>
              <a:rPr lang="sl-SI" sz="1600" b="1" smtClean="0">
                <a:latin typeface="Arial" charset="0"/>
                <a:cs typeface="Arial" charset="0"/>
              </a:rPr>
              <a:t> </a:t>
            </a:r>
            <a:endParaRPr lang="sl-SI" sz="1600" smtClean="0"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sl-SI" sz="1600" b="1" smtClean="0">
                <a:latin typeface="Arial" charset="0"/>
                <a:cs typeface="Arial" charset="0"/>
              </a:rPr>
              <a:t>        </a:t>
            </a:r>
            <a:r>
              <a:rPr lang="sl-SI" sz="1800" b="1" smtClean="0">
                <a:latin typeface="Arial" charset="0"/>
                <a:cs typeface="Arial" charset="0"/>
              </a:rPr>
              <a:t>                               </a:t>
            </a:r>
            <a:r>
              <a:rPr lang="sl-SI" sz="1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 modrost</a:t>
            </a:r>
            <a:r>
              <a:rPr lang="sl-SI" sz="180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</a:p>
          <a:p>
            <a:pPr>
              <a:buFontTx/>
              <a:buNone/>
            </a:pPr>
            <a:r>
              <a:rPr lang="sl-SI" sz="1800" smtClean="0">
                <a:latin typeface="Arial" charset="0"/>
                <a:cs typeface="Arial" charset="0"/>
              </a:rPr>
              <a:t>        DUHOVNO                      </a:t>
            </a:r>
            <a:r>
              <a:rPr lang="sl-SI" sz="1800" b="1" smtClean="0">
                <a:solidFill>
                  <a:srgbClr val="00CC66"/>
                </a:solidFill>
                <a:latin typeface="Arial" charset="0"/>
                <a:cs typeface="Arial" charset="0"/>
              </a:rPr>
              <a:t>+  </a:t>
            </a:r>
            <a:r>
              <a:rPr lang="sl-SI" sz="1800" b="1" i="1" smtClean="0">
                <a:solidFill>
                  <a:srgbClr val="00CC66"/>
                </a:solidFill>
                <a:latin typeface="Arial" charset="0"/>
                <a:cs typeface="Arial" charset="0"/>
              </a:rPr>
              <a:t>zavest o sebi</a:t>
            </a:r>
            <a:endParaRPr lang="sl-SI" sz="1800" b="1" smtClean="0">
              <a:solidFill>
                <a:srgbClr val="00CC66"/>
              </a:solidFill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sl-SI" sz="1800" smtClean="0">
                <a:latin typeface="Arial" charset="0"/>
                <a:cs typeface="Arial" charset="0"/>
              </a:rPr>
              <a:t>                                         </a:t>
            </a:r>
            <a:r>
              <a:rPr lang="sl-SI" sz="1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pamet</a:t>
            </a:r>
            <a:endParaRPr lang="sl-SI" sz="180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sl-SI" sz="1800" smtClean="0">
                <a:latin typeface="Arial" charset="0"/>
                <a:cs typeface="Arial" charset="0"/>
              </a:rPr>
              <a:t>                                                </a:t>
            </a:r>
            <a:r>
              <a:rPr lang="sl-SI" sz="1800" b="1" smtClean="0">
                <a:solidFill>
                  <a:srgbClr val="00CC66"/>
                </a:solidFill>
                <a:latin typeface="Arial" charset="0"/>
                <a:cs typeface="Arial" charset="0"/>
              </a:rPr>
              <a:t> +  </a:t>
            </a:r>
            <a:r>
              <a:rPr lang="sl-SI" sz="1800" b="1" i="1" smtClean="0">
                <a:solidFill>
                  <a:srgbClr val="00CC66"/>
                </a:solidFill>
                <a:latin typeface="Arial" charset="0"/>
                <a:cs typeface="Arial" charset="0"/>
              </a:rPr>
              <a:t>izkušnje</a:t>
            </a:r>
            <a:endParaRPr lang="sl-SI" sz="1800" b="1" smtClean="0">
              <a:solidFill>
                <a:srgbClr val="00CC66"/>
              </a:solidFill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sl-SI" sz="1800" smtClean="0">
                <a:latin typeface="Arial" charset="0"/>
                <a:cs typeface="Arial" charset="0"/>
              </a:rPr>
              <a:t>                                         </a:t>
            </a:r>
            <a:r>
              <a:rPr lang="sl-SI" sz="1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razum</a:t>
            </a:r>
            <a:endParaRPr lang="sl-SI" sz="180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sl-SI" sz="1800" b="1" smtClean="0">
                <a:solidFill>
                  <a:srgbClr val="00CC66"/>
                </a:solidFill>
                <a:latin typeface="Arial" charset="0"/>
                <a:cs typeface="Arial" charset="0"/>
              </a:rPr>
              <a:t>         </a:t>
            </a:r>
            <a:r>
              <a:rPr lang="sl-SI" sz="1800" smtClean="0">
                <a:latin typeface="Arial" charset="0"/>
                <a:cs typeface="Arial" charset="0"/>
              </a:rPr>
              <a:t>DUŠEVNO</a:t>
            </a:r>
            <a:r>
              <a:rPr lang="sl-SI" sz="1800" b="1" smtClean="0">
                <a:solidFill>
                  <a:srgbClr val="00CC66"/>
                </a:solidFill>
                <a:latin typeface="Arial" charset="0"/>
                <a:cs typeface="Arial" charset="0"/>
              </a:rPr>
              <a:t>                       +</a:t>
            </a:r>
            <a:r>
              <a:rPr lang="sl-SI" sz="1800" b="1" i="1" smtClean="0">
                <a:solidFill>
                  <a:srgbClr val="00CC66"/>
                </a:solidFill>
                <a:latin typeface="Arial" charset="0"/>
                <a:cs typeface="Arial" charset="0"/>
              </a:rPr>
              <a:t>  mišljenje</a:t>
            </a:r>
            <a:endParaRPr lang="sl-SI" sz="1800" b="1" smtClean="0">
              <a:solidFill>
                <a:srgbClr val="00CC66"/>
              </a:solidFill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sl-SI" sz="1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                                         čustva</a:t>
            </a:r>
            <a:r>
              <a:rPr lang="sl-SI" sz="1800" b="1" smtClean="0">
                <a:latin typeface="Arial" charset="0"/>
                <a:cs typeface="Arial" charset="0"/>
              </a:rPr>
              <a:t>                         </a:t>
            </a:r>
            <a:endParaRPr lang="sl-SI" sz="1800" smtClean="0"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sl-SI" sz="1800" smtClean="0">
                <a:latin typeface="Arial" charset="0"/>
                <a:cs typeface="Arial" charset="0"/>
              </a:rPr>
              <a:t>                                       </a:t>
            </a:r>
            <a:r>
              <a:rPr lang="sl-SI" sz="1800" b="1" smtClean="0">
                <a:solidFill>
                  <a:srgbClr val="00CC66"/>
                </a:solidFill>
                <a:latin typeface="Arial" charset="0"/>
                <a:cs typeface="Arial" charset="0"/>
              </a:rPr>
              <a:t>          +</a:t>
            </a:r>
            <a:r>
              <a:rPr lang="sl-SI" sz="1800" b="1" i="1" smtClean="0">
                <a:solidFill>
                  <a:srgbClr val="00CC66"/>
                </a:solidFill>
                <a:latin typeface="Arial" charset="0"/>
                <a:cs typeface="Arial" charset="0"/>
              </a:rPr>
              <a:t>  živčni prenosniki</a:t>
            </a:r>
            <a:r>
              <a:rPr lang="sl-SI" sz="1800" b="1" smtClean="0">
                <a:solidFill>
                  <a:srgbClr val="00CC66"/>
                </a:solidFill>
                <a:latin typeface="Arial" charset="0"/>
                <a:cs typeface="Arial" charset="0"/>
              </a:rPr>
              <a:t>              </a:t>
            </a:r>
            <a:r>
              <a:rPr lang="sl-SI" sz="1800" b="1" i="1" smtClean="0">
                <a:solidFill>
                  <a:srgbClr val="00CC66"/>
                </a:solidFill>
                <a:latin typeface="Arial" charset="0"/>
                <a:cs typeface="Arial" charset="0"/>
              </a:rPr>
              <a:t> </a:t>
            </a:r>
            <a:endParaRPr lang="sl-SI" sz="1800" b="1" smtClean="0">
              <a:solidFill>
                <a:srgbClr val="00CC66"/>
              </a:solidFill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sl-SI" sz="1800" smtClean="0">
                <a:latin typeface="Arial" charset="0"/>
                <a:cs typeface="Arial" charset="0"/>
              </a:rPr>
              <a:t>                                    </a:t>
            </a:r>
            <a:r>
              <a:rPr lang="sl-SI" sz="1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zaznavanje</a:t>
            </a:r>
            <a:endParaRPr lang="sl-SI" sz="180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sl-SI" sz="1800" smtClean="0">
                <a:latin typeface="Arial" charset="0"/>
                <a:cs typeface="Arial" charset="0"/>
              </a:rPr>
              <a:t>                                                </a:t>
            </a:r>
            <a:r>
              <a:rPr lang="sl-SI" sz="1800" b="1" smtClean="0">
                <a:solidFill>
                  <a:srgbClr val="00CC66"/>
                </a:solidFill>
                <a:latin typeface="Arial" charset="0"/>
                <a:cs typeface="Arial" charset="0"/>
              </a:rPr>
              <a:t> +  </a:t>
            </a:r>
            <a:r>
              <a:rPr lang="sl-SI" sz="1800" b="1" i="1" smtClean="0">
                <a:solidFill>
                  <a:srgbClr val="00CC66"/>
                </a:solidFill>
                <a:latin typeface="Arial" charset="0"/>
                <a:cs typeface="Arial" charset="0"/>
              </a:rPr>
              <a:t>čutila</a:t>
            </a:r>
            <a:endParaRPr lang="sl-SI" sz="1800" b="1" smtClean="0">
              <a:solidFill>
                <a:srgbClr val="00CC66"/>
              </a:solidFill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sl-SI" sz="1800" smtClean="0">
                <a:latin typeface="Arial" charset="0"/>
                <a:cs typeface="Arial" charset="0"/>
              </a:rPr>
              <a:t>         TELESNO              </a:t>
            </a:r>
            <a:r>
              <a:rPr lang="sl-SI" sz="1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gibanje</a:t>
            </a:r>
            <a:r>
              <a:rPr lang="sl-SI" sz="1800" b="1" smtClean="0">
                <a:latin typeface="Arial" charset="0"/>
                <a:cs typeface="Arial" charset="0"/>
              </a:rPr>
              <a:t> </a:t>
            </a:r>
            <a:endParaRPr lang="sl-SI" sz="1800" smtClean="0"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sl-SI" sz="1800" smtClean="0">
                <a:latin typeface="Arial" charset="0"/>
                <a:cs typeface="Arial" charset="0"/>
              </a:rPr>
              <a:t>                                           </a:t>
            </a:r>
            <a:r>
              <a:rPr lang="sl-SI" sz="1800" b="1" smtClean="0">
                <a:solidFill>
                  <a:srgbClr val="00CC66"/>
                </a:solidFill>
                <a:latin typeface="Arial" charset="0"/>
                <a:cs typeface="Arial" charset="0"/>
              </a:rPr>
              <a:t>       +  </a:t>
            </a:r>
            <a:r>
              <a:rPr lang="sl-SI" sz="1800" b="1" i="1" smtClean="0">
                <a:solidFill>
                  <a:srgbClr val="00CC66"/>
                </a:solidFill>
                <a:latin typeface="Arial" charset="0"/>
                <a:cs typeface="Arial" charset="0"/>
              </a:rPr>
              <a:t>gibala</a:t>
            </a:r>
            <a:endParaRPr lang="sl-SI" sz="1800" b="1" smtClean="0">
              <a:solidFill>
                <a:srgbClr val="00CC66"/>
              </a:solidFill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sl-SI" sz="1800" b="1" smtClean="0">
                <a:latin typeface="Arial" charset="0"/>
                <a:cs typeface="Arial" charset="0"/>
              </a:rPr>
              <a:t>                                           </a:t>
            </a:r>
            <a:r>
              <a:rPr lang="sl-SI" sz="1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telo</a:t>
            </a:r>
            <a:r>
              <a:rPr lang="sl-SI" sz="1800" b="1" smtClean="0">
                <a:latin typeface="Arial" charset="0"/>
                <a:cs typeface="Arial" charset="0"/>
              </a:rPr>
              <a:t>       </a:t>
            </a:r>
            <a:endParaRPr lang="sl-SI" sz="1800" smtClean="0">
              <a:latin typeface="Arial" charset="0"/>
              <a:cs typeface="Arial" charset="0"/>
            </a:endParaRPr>
          </a:p>
          <a:p>
            <a:endParaRPr lang="sl-SI" smtClean="0"/>
          </a:p>
        </p:txBody>
      </p:sp>
      <p:sp>
        <p:nvSpPr>
          <p:cNvPr id="12292" name="AutoShape 11"/>
          <p:cNvSpPr>
            <a:spLocks/>
          </p:cNvSpPr>
          <p:nvPr/>
        </p:nvSpPr>
        <p:spPr bwMode="auto">
          <a:xfrm>
            <a:off x="2571750" y="2000250"/>
            <a:ext cx="188913" cy="714375"/>
          </a:xfrm>
          <a:prstGeom prst="leftBrace">
            <a:avLst>
              <a:gd name="adj1" fmla="val 33596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2293" name="AutoShape 9"/>
          <p:cNvSpPr>
            <a:spLocks/>
          </p:cNvSpPr>
          <p:nvPr/>
        </p:nvSpPr>
        <p:spPr bwMode="auto">
          <a:xfrm>
            <a:off x="2643188" y="4643438"/>
            <a:ext cx="142875" cy="1357312"/>
          </a:xfrm>
          <a:prstGeom prst="leftBrace">
            <a:avLst>
              <a:gd name="adj1" fmla="val 41475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2294" name="AutoShape 6"/>
          <p:cNvSpPr>
            <a:spLocks/>
          </p:cNvSpPr>
          <p:nvPr/>
        </p:nvSpPr>
        <p:spPr bwMode="auto">
          <a:xfrm>
            <a:off x="2643188" y="3214688"/>
            <a:ext cx="130175" cy="800100"/>
          </a:xfrm>
          <a:prstGeom prst="leftBrace">
            <a:avLst>
              <a:gd name="adj1" fmla="val 5122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229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sl-SI"/>
          </a:p>
        </p:txBody>
      </p:sp>
      <p:sp>
        <p:nvSpPr>
          <p:cNvPr id="12296" name="Rectangle 18"/>
          <p:cNvSpPr>
            <a:spLocks noChangeArrowheads="1"/>
          </p:cNvSpPr>
          <p:nvPr/>
        </p:nvSpPr>
        <p:spPr bwMode="auto">
          <a:xfrm>
            <a:off x="0" y="914400"/>
            <a:ext cx="26289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sl-SI" sz="1400">
                <a:solidFill>
                  <a:srgbClr val="000000"/>
                </a:solidFill>
                <a:latin typeface="Cambria" pitchFamily="18" charset="0"/>
              </a:rPr>
              <a:t>                                                             </a:t>
            </a:r>
            <a:endParaRPr lang="sl-SI" sz="600"/>
          </a:p>
          <a:p>
            <a:pPr eaLnBrk="0" hangingPunct="0"/>
            <a:endParaRPr lang="sl-SI"/>
          </a:p>
        </p:txBody>
      </p:sp>
      <p:cxnSp>
        <p:nvCxnSpPr>
          <p:cNvPr id="22" name="Raven puščični konektor 21"/>
          <p:cNvCxnSpPr/>
          <p:nvPr/>
        </p:nvCxnSpPr>
        <p:spPr>
          <a:xfrm rot="5400000" flipH="1" flipV="1">
            <a:off x="3286125" y="2357438"/>
            <a:ext cx="42862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ven puščični konektor 23"/>
          <p:cNvCxnSpPr/>
          <p:nvPr/>
        </p:nvCxnSpPr>
        <p:spPr>
          <a:xfrm rot="5400000" flipH="1" flipV="1">
            <a:off x="3286125" y="3000376"/>
            <a:ext cx="42862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ven puščični konektor 24"/>
          <p:cNvCxnSpPr/>
          <p:nvPr/>
        </p:nvCxnSpPr>
        <p:spPr>
          <a:xfrm rot="5400000" flipH="1" flipV="1">
            <a:off x="3286125" y="3643313"/>
            <a:ext cx="42862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ven puščični konektor 25"/>
          <p:cNvCxnSpPr/>
          <p:nvPr/>
        </p:nvCxnSpPr>
        <p:spPr>
          <a:xfrm rot="5400000" flipH="1" flipV="1">
            <a:off x="3286125" y="4286251"/>
            <a:ext cx="42862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ven puščični konektor 26"/>
          <p:cNvCxnSpPr/>
          <p:nvPr/>
        </p:nvCxnSpPr>
        <p:spPr>
          <a:xfrm rot="5400000" flipH="1" flipV="1">
            <a:off x="3285331" y="4928394"/>
            <a:ext cx="428625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ven puščični konektor 27"/>
          <p:cNvCxnSpPr/>
          <p:nvPr/>
        </p:nvCxnSpPr>
        <p:spPr>
          <a:xfrm rot="5400000" flipH="1" flipV="1">
            <a:off x="3286125" y="5572126"/>
            <a:ext cx="42862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sl-SI" sz="3200" b="1" dirty="0" smtClean="0">
                <a:latin typeface="Arial" charset="0"/>
              </a:rPr>
              <a:t>STRES je prastar alarmni odziv</a:t>
            </a:r>
            <a:endParaRPr lang="sl-SI" sz="2800" b="1" dirty="0" smtClean="0">
              <a:latin typeface="Arial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200400"/>
          </a:xfrm>
          <a:ln>
            <a:solidFill>
              <a:schemeClr val="accent2"/>
            </a:solidFill>
          </a:ln>
        </p:spPr>
        <p:txBody>
          <a:bodyPr>
            <a:normAutofit fontScale="85000" lnSpcReduction="2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sl-SI" sz="3000" dirty="0" smtClean="0">
                <a:solidFill>
                  <a:schemeClr val="accent2"/>
                </a:solidFill>
                <a:latin typeface="Arial" charset="0"/>
              </a:rPr>
              <a:t>Stres </a:t>
            </a:r>
            <a:r>
              <a:rPr lang="sl-SI" sz="3000" dirty="0" smtClean="0">
                <a:solidFill>
                  <a:schemeClr val="accent2"/>
                </a:solidFill>
                <a:latin typeface="Arial" charset="0"/>
              </a:rPr>
              <a:t>sproži v telesu:</a:t>
            </a:r>
            <a:endParaRPr lang="sl-SI" sz="3000" dirty="0" smtClean="0">
              <a:solidFill>
                <a:schemeClr val="accent2"/>
              </a:solidFill>
              <a:latin typeface="Arial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sl-SI" sz="3000" dirty="0" smtClean="0">
              <a:solidFill>
                <a:schemeClr val="accent2"/>
              </a:solidFill>
              <a:latin typeface="Arial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sl-SI" sz="3000" b="1" dirty="0" smtClean="0">
                <a:solidFill>
                  <a:schemeClr val="accent2"/>
                </a:solidFill>
                <a:latin typeface="Arial" charset="0"/>
              </a:rPr>
              <a:t>Napetost</a:t>
            </a:r>
            <a:r>
              <a:rPr lang="sl-SI" sz="3000" dirty="0" smtClean="0">
                <a:solidFill>
                  <a:schemeClr val="accent2"/>
                </a:solidFill>
                <a:latin typeface="Arial" charset="0"/>
              </a:rPr>
              <a:t>: “zmorem” </a:t>
            </a:r>
            <a:r>
              <a:rPr lang="sl-SI" sz="3000" dirty="0" smtClean="0">
                <a:solidFill>
                  <a:schemeClr val="accent2"/>
                </a:solidFill>
                <a:latin typeface="Arial" charset="0"/>
              </a:rPr>
              <a:t>(boj) </a:t>
            </a:r>
            <a:r>
              <a:rPr lang="sl-SI" sz="3000" dirty="0" smtClean="0">
                <a:solidFill>
                  <a:schemeClr val="accent2"/>
                </a:solidFill>
                <a:latin typeface="Arial" charset="0"/>
              </a:rPr>
              <a:t>– </a:t>
            </a:r>
            <a:r>
              <a:rPr lang="sl-SI" sz="3000" dirty="0" err="1" smtClean="0">
                <a:solidFill>
                  <a:srgbClr val="FF3300"/>
                </a:solidFill>
                <a:latin typeface="Arial" charset="0"/>
              </a:rPr>
              <a:t>noradrenalin</a:t>
            </a:r>
            <a:r>
              <a:rPr lang="sl-SI" sz="3000" dirty="0" smtClean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sl-SI" sz="3000" dirty="0" smtClean="0">
                <a:solidFill>
                  <a:schemeClr val="accent2"/>
                </a:solidFill>
                <a:latin typeface="Arial" charset="0"/>
              </a:rPr>
              <a:t>                       “bojim se</a:t>
            </a:r>
            <a:r>
              <a:rPr lang="sl-SI" sz="3000" dirty="0" smtClean="0">
                <a:solidFill>
                  <a:schemeClr val="accent2"/>
                </a:solidFill>
                <a:latin typeface="Arial" charset="0"/>
              </a:rPr>
              <a:t>” (beg)  </a:t>
            </a:r>
            <a:r>
              <a:rPr lang="sl-SI" sz="3000" dirty="0" smtClean="0">
                <a:solidFill>
                  <a:schemeClr val="accent2"/>
                </a:solidFill>
                <a:latin typeface="Arial" charset="0"/>
              </a:rPr>
              <a:t>– </a:t>
            </a:r>
            <a:r>
              <a:rPr lang="sl-SI" sz="3000" dirty="0" smtClean="0">
                <a:solidFill>
                  <a:srgbClr val="FF3300"/>
                </a:solidFill>
                <a:latin typeface="Arial" charset="0"/>
              </a:rPr>
              <a:t>adrenalin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2"/>
            </a:pPr>
            <a:r>
              <a:rPr lang="sl-SI" sz="3000" b="1" dirty="0" smtClean="0">
                <a:solidFill>
                  <a:schemeClr val="accent2"/>
                </a:solidFill>
                <a:latin typeface="Arial" charset="0"/>
              </a:rPr>
              <a:t>Brez odziva</a:t>
            </a:r>
            <a:r>
              <a:rPr lang="sl-SI" sz="3000" dirty="0" smtClean="0">
                <a:solidFill>
                  <a:schemeClr val="accent2"/>
                </a:solidFill>
                <a:latin typeface="Arial" charset="0"/>
              </a:rPr>
              <a:t>: “ne zmeni se” – </a:t>
            </a:r>
            <a:r>
              <a:rPr lang="sl-SI" sz="3000" dirty="0" smtClean="0">
                <a:solidFill>
                  <a:srgbClr val="FF3300"/>
                </a:solidFill>
                <a:latin typeface="Arial" charset="0"/>
              </a:rPr>
              <a:t>acetilholin</a:t>
            </a:r>
            <a:r>
              <a:rPr lang="sl-SI" sz="3000" dirty="0" smtClean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2"/>
            </a:pPr>
            <a:r>
              <a:rPr lang="sl-SI" sz="3000" b="1" dirty="0" smtClean="0">
                <a:solidFill>
                  <a:schemeClr val="accent2"/>
                </a:solidFill>
                <a:latin typeface="Arial" charset="0"/>
              </a:rPr>
              <a:t>Odpor</a:t>
            </a:r>
            <a:r>
              <a:rPr lang="sl-SI" sz="3000" dirty="0" smtClean="0">
                <a:solidFill>
                  <a:schemeClr val="accent2"/>
                </a:solidFill>
                <a:latin typeface="Arial" charset="0"/>
              </a:rPr>
              <a:t>: “nočem videti, slišati” – </a:t>
            </a:r>
            <a:r>
              <a:rPr lang="sl-SI" sz="3000" dirty="0" smtClean="0">
                <a:solidFill>
                  <a:srgbClr val="FF3300"/>
                </a:solidFill>
                <a:latin typeface="Arial" charset="0"/>
              </a:rPr>
              <a:t>kortizol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2"/>
            </a:pPr>
            <a:r>
              <a:rPr lang="sl-SI" sz="3000" b="1" dirty="0" smtClean="0">
                <a:solidFill>
                  <a:schemeClr val="accent2"/>
                </a:solidFill>
                <a:latin typeface="Arial" charset="0"/>
              </a:rPr>
              <a:t>Tekmovalnost</a:t>
            </a:r>
            <a:r>
              <a:rPr lang="sl-SI" sz="3000" dirty="0" smtClean="0">
                <a:solidFill>
                  <a:schemeClr val="accent2"/>
                </a:solidFill>
                <a:latin typeface="Arial" charset="0"/>
              </a:rPr>
              <a:t>: “hočem dokazati” – </a:t>
            </a:r>
            <a:r>
              <a:rPr lang="sl-SI" sz="3000" dirty="0" smtClean="0">
                <a:solidFill>
                  <a:srgbClr val="FF3300"/>
                </a:solidFill>
                <a:latin typeface="Arial" charset="0"/>
              </a:rPr>
              <a:t>testosteron</a:t>
            </a:r>
            <a:r>
              <a:rPr lang="sl-SI" sz="3000" dirty="0" smtClean="0">
                <a:solidFill>
                  <a:schemeClr val="accent2"/>
                </a:solidFill>
                <a:latin typeface="Arial" charset="0"/>
              </a:rPr>
              <a:t> 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2"/>
            </a:pPr>
            <a:endParaRPr lang="sl-SI" sz="2400" dirty="0" smtClean="0">
              <a:solidFill>
                <a:schemeClr val="accent2"/>
              </a:solidFill>
              <a:latin typeface="Arial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sl-SI" sz="2800" dirty="0" smtClean="0">
                <a:solidFill>
                  <a:schemeClr val="accent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7772400" cy="1143000"/>
          </a:xfrm>
        </p:spPr>
        <p:txBody>
          <a:bodyPr/>
          <a:lstStyle/>
          <a:p>
            <a:pPr eaLnBrk="1" hangingPunct="1"/>
            <a:r>
              <a:rPr lang="sl-SI" sz="3200" smtClean="0">
                <a:latin typeface="Arial" charset="0"/>
              </a:rPr>
              <a:t>IZGORELOST - opredelitev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accent2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sl-SI" dirty="0" smtClean="0">
                <a:solidFill>
                  <a:schemeClr val="accent2"/>
                </a:solidFill>
              </a:rPr>
              <a:t>   </a:t>
            </a:r>
            <a:r>
              <a:rPr lang="sl-SI" dirty="0" smtClean="0">
                <a:solidFill>
                  <a:schemeClr val="accent2"/>
                </a:solidFill>
                <a:latin typeface="Arial" charset="0"/>
              </a:rPr>
              <a:t>Sindrom </a:t>
            </a:r>
            <a:r>
              <a:rPr lang="sl-SI" dirty="0" err="1" smtClean="0">
                <a:solidFill>
                  <a:schemeClr val="accent2"/>
                </a:solidFill>
                <a:latin typeface="Arial" charset="0"/>
              </a:rPr>
              <a:t>izgorelosti</a:t>
            </a:r>
            <a:r>
              <a:rPr lang="sl-SI" dirty="0" smtClean="0">
                <a:solidFill>
                  <a:schemeClr val="accent2"/>
                </a:solidFill>
                <a:latin typeface="Arial" charset="0"/>
              </a:rPr>
              <a:t> označuje postopno usihanje idealizma, pešanje moči in izgubo motivacije za poklicno dejavnost pri posameznikih, ki so v svoje delo vlagali velike napore, a niso prejeli od okolja ustrezne potrditve za svoje delo. </a:t>
            </a:r>
          </a:p>
          <a:p>
            <a:pPr eaLnBrk="1" hangingPunct="1">
              <a:buFontTx/>
              <a:buNone/>
            </a:pPr>
            <a:r>
              <a:rPr lang="sl-SI" dirty="0" smtClean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sl-SI" dirty="0" smtClean="0">
                <a:solidFill>
                  <a:schemeClr val="accent2"/>
                </a:solidFill>
                <a:latin typeface="Arial" charset="0"/>
              </a:rPr>
              <a:t> Lenuhi nikoli ne izgorijo… </a:t>
            </a:r>
          </a:p>
          <a:p>
            <a:pPr eaLnBrk="1" hangingPunct="1">
              <a:buFontTx/>
              <a:buNone/>
            </a:pPr>
            <a:endParaRPr lang="sl-SI" dirty="0" smtClean="0">
              <a:solidFill>
                <a:schemeClr val="accent2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sl-SI" dirty="0" smtClean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z="3600" smtClean="0">
                <a:latin typeface="Arial" charset="0"/>
              </a:rPr>
              <a:t> IZGORELOST - vzroki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accent2"/>
            </a:solidFill>
          </a:ln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sz="2800" b="1" dirty="0" smtClean="0">
                <a:solidFill>
                  <a:schemeClr val="accent2"/>
                </a:solidFill>
                <a:latin typeface="Arial" charset="0"/>
              </a:rPr>
              <a:t>Neustrezen odziv na stres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sl-SI" sz="2800" b="1" dirty="0" smtClean="0">
                <a:solidFill>
                  <a:schemeClr val="accent2"/>
                </a:solidFill>
                <a:latin typeface="Arial" charset="0"/>
              </a:rPr>
              <a:t>Osebnostne značilnosti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sl-SI" sz="2800" b="1" dirty="0" smtClean="0">
                <a:solidFill>
                  <a:schemeClr val="accent2"/>
                </a:solidFill>
                <a:latin typeface="Arial" charset="0"/>
              </a:rPr>
              <a:t>Pomanjkljiva zavest o sebi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sl-SI" sz="2800" b="1" dirty="0" smtClean="0">
                <a:solidFill>
                  <a:schemeClr val="accent2"/>
                </a:solidFill>
                <a:latin typeface="Arial" charset="0"/>
              </a:rPr>
              <a:t>Motnje v sporazumevanju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sl-SI" sz="2800" b="1" dirty="0" smtClean="0">
                <a:solidFill>
                  <a:schemeClr val="accent2"/>
                </a:solidFill>
                <a:latin typeface="Arial" charset="0"/>
              </a:rPr>
              <a:t>Neskladnost bioloških ritmov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sl-SI" sz="2800" b="1" dirty="0" smtClean="0">
                <a:solidFill>
                  <a:schemeClr val="accent2"/>
                </a:solidFill>
                <a:latin typeface="Arial" charset="0"/>
              </a:rPr>
              <a:t>Moten življenjski slog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sl-SI" sz="2800" b="1" dirty="0" smtClean="0">
                <a:solidFill>
                  <a:schemeClr val="accent2"/>
                </a:solidFill>
                <a:latin typeface="Arial" charset="0"/>
              </a:rPr>
              <a:t>Neustrezen odnos do dela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sl-SI" sz="2800" b="1" dirty="0" smtClean="0">
                <a:solidFill>
                  <a:schemeClr val="accent2"/>
                </a:solidFill>
                <a:latin typeface="Arial" charset="0"/>
              </a:rPr>
              <a:t>Neustrezna </a:t>
            </a:r>
            <a:r>
              <a:rPr lang="sl-SI" sz="2800" b="1" dirty="0" smtClean="0">
                <a:solidFill>
                  <a:schemeClr val="accent2"/>
                </a:solidFill>
                <a:latin typeface="Arial" charset="0"/>
              </a:rPr>
              <a:t>prehrana</a:t>
            </a:r>
            <a:endParaRPr lang="sl-SI" sz="2800" b="1" dirty="0" smtClean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608</Words>
  <Application>Microsoft Office PowerPoint</Application>
  <PresentationFormat>Diaprojekcija na zaslonu (4:3)</PresentationFormat>
  <Paragraphs>143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16</vt:i4>
      </vt:variant>
    </vt:vector>
  </HeadingPairs>
  <TitlesOfParts>
    <vt:vector size="17" baseType="lpstr">
      <vt:lpstr>Officeova tema</vt:lpstr>
      <vt:lpstr>                                                    ODZIVANJE NA IZZIVE             Z MOŽGANI:                        S HORMONI:            premišljeno                       stresno (alarm)          ozaveščeno                            nagonsko                                    specifično                    na vedno enak način      značilno človeško                  značilno živalsko                  z reševanjem                            boj - beg   pridobivanje izkušenj             ponavljanje napak               RAZVOJ                                   ZASTOJ          </vt:lpstr>
      <vt:lpstr>ZMOŽNOSTI ČLOVEKOVIH MOŽGANOV</vt:lpstr>
      <vt:lpstr>ENODIMENZIONALNOST  =  preživetje  </vt:lpstr>
      <vt:lpstr>DVODIMNEZIONALNOST =  preživetje + čustva, znanje, razvoj  </vt:lpstr>
      <vt:lpstr>  TRIDIMENZIONALNOST = preživetje + razvoj + samozavedanje  </vt:lpstr>
      <vt:lpstr>POT OD ENE DO TREH DIMENZIJ</vt:lpstr>
      <vt:lpstr>STRES je prastar alarmni odziv</vt:lpstr>
      <vt:lpstr>IZGORELOST - opredelitev</vt:lpstr>
      <vt:lpstr> IZGORELOST - vzroki</vt:lpstr>
      <vt:lpstr>IZGORELOST – klinični znaki  </vt:lpstr>
      <vt:lpstr> IZGORELOST –  klinični znaki</vt:lpstr>
      <vt:lpstr> IZGORELOST – klinični znaki</vt:lpstr>
      <vt:lpstr>IZGORELOST – klinični znaki</vt:lpstr>
      <vt:lpstr>IZGORELOST – možnosti ukrepanja 1</vt:lpstr>
      <vt:lpstr>IZGORELOST – možnosti ukrepanja 2</vt:lpstr>
      <vt:lpstr>IZGORELOST – možnosti ukrepanja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IZGORELOST - opredelitev</dc:title>
  <dc:creator>Šola osebnosti</dc:creator>
  <cp:lastModifiedBy>Šola osebnosti</cp:lastModifiedBy>
  <cp:revision>16</cp:revision>
  <dcterms:created xsi:type="dcterms:W3CDTF">2015-11-29T20:35:36Z</dcterms:created>
  <dcterms:modified xsi:type="dcterms:W3CDTF">2015-11-30T08:39:56Z</dcterms:modified>
</cp:coreProperties>
</file>