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4" r:id="rId10"/>
    <p:sldId id="273" r:id="rId11"/>
    <p:sldId id="265" r:id="rId12"/>
    <p:sldId id="262" r:id="rId13"/>
    <p:sldId id="275" r:id="rId14"/>
    <p:sldId id="276" r:id="rId15"/>
    <p:sldId id="278" r:id="rId16"/>
    <p:sldId id="280" r:id="rId17"/>
    <p:sldId id="279" r:id="rId18"/>
    <p:sldId id="282" r:id="rId19"/>
    <p:sldId id="263" r:id="rId20"/>
    <p:sldId id="264" r:id="rId21"/>
    <p:sldId id="28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982"/>
    <a:srgbClr val="204982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1" autoAdjust="0"/>
    <p:restoredTop sz="78663" autoAdjust="0"/>
  </p:normalViewPr>
  <p:slideViewPr>
    <p:cSldViewPr snapToGrid="0" snapToObjects="1">
      <p:cViewPr varScale="1">
        <p:scale>
          <a:sx n="106" d="100"/>
          <a:sy n="106" d="100"/>
        </p:scale>
        <p:origin x="18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56469-F689-44D2-A752-BEBD881D5CEB}" type="datetimeFigureOut">
              <a:rPr lang="sl-SI" smtClean="0"/>
              <a:t>5.12.2017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A776-F9A2-49F6-A25E-4B5614D18B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766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Graditev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objektov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 v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Sloveniji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regulirana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zakonom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(GZ). Namen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zakona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zaščita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javnega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Poglavitni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javni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varnost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objektov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primer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varstvo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okolja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varstvo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voda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varstvo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dediščine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,…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sistemu</a:t>
            </a:r>
            <a:r>
              <a:rPr lang="en-US" dirty="0"/>
              <a:t> 3 </a:t>
            </a:r>
            <a:r>
              <a:rPr lang="en-US" dirty="0" err="1"/>
              <a:t>priglašen</a:t>
            </a:r>
            <a:r>
              <a:rPr lang="en-US" dirty="0"/>
              <a:t> organ </a:t>
            </a:r>
            <a:r>
              <a:rPr lang="en-US" dirty="0" err="1"/>
              <a:t>izvede</a:t>
            </a:r>
            <a:r>
              <a:rPr lang="en-US" dirty="0"/>
              <a:t> </a:t>
            </a:r>
            <a:r>
              <a:rPr lang="en-US" dirty="0" err="1"/>
              <a:t>oceno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in </a:t>
            </a:r>
            <a:r>
              <a:rPr lang="en-US" dirty="0" err="1"/>
              <a:t>izda</a:t>
            </a:r>
            <a:r>
              <a:rPr lang="en-US" dirty="0"/>
              <a:t> </a:t>
            </a:r>
            <a:r>
              <a:rPr lang="en-US" dirty="0" err="1"/>
              <a:t>poročilo</a:t>
            </a:r>
            <a:r>
              <a:rPr lang="en-US" dirty="0"/>
              <a:t> (</a:t>
            </a:r>
            <a:r>
              <a:rPr lang="en-US" dirty="0" err="1"/>
              <a:t>običajno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podlagi</a:t>
            </a:r>
            <a:r>
              <a:rPr lang="en-US" dirty="0"/>
              <a:t> </a:t>
            </a:r>
            <a:r>
              <a:rPr lang="en-US" dirty="0" err="1"/>
              <a:t>preskušanja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izračuna</a:t>
            </a:r>
            <a:r>
              <a:rPr lang="en-US" dirty="0"/>
              <a:t>).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</a:t>
            </a:r>
            <a:r>
              <a:rPr lang="en-US" dirty="0" err="1"/>
              <a:t>vsekakor</a:t>
            </a:r>
            <a:r>
              <a:rPr lang="en-US" dirty="0"/>
              <a:t> </a:t>
            </a:r>
            <a:r>
              <a:rPr lang="en-US" dirty="0" err="1"/>
              <a:t>sodijo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osebnostne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</a:t>
            </a:r>
            <a:r>
              <a:rPr lang="en-US" dirty="0" err="1"/>
              <a:t>presojevalca</a:t>
            </a:r>
            <a:r>
              <a:rPr lang="en-US" dirty="0"/>
              <a:t>, </a:t>
            </a:r>
            <a:r>
              <a:rPr lang="en-US" dirty="0" err="1"/>
              <a:t>kot</a:t>
            </a:r>
            <a:r>
              <a:rPr lang="en-US" dirty="0"/>
              <a:t> so </a:t>
            </a:r>
            <a:r>
              <a:rPr lang="en-US" dirty="0" err="1"/>
              <a:t>komunikativnost</a:t>
            </a:r>
            <a:r>
              <a:rPr lang="en-US" dirty="0"/>
              <a:t>, </a:t>
            </a:r>
            <a:r>
              <a:rPr lang="en-US" dirty="0" err="1"/>
              <a:t>nekonfliktnost</a:t>
            </a:r>
            <a:r>
              <a:rPr lang="en-US" dirty="0"/>
              <a:t>, </a:t>
            </a:r>
            <a:r>
              <a:rPr lang="en-US" dirty="0" err="1"/>
              <a:t>jasnost</a:t>
            </a:r>
            <a:r>
              <a:rPr lang="en-US" dirty="0"/>
              <a:t> v </a:t>
            </a:r>
            <a:r>
              <a:rPr lang="en-US" dirty="0" err="1"/>
              <a:t>pisnem</a:t>
            </a:r>
            <a:r>
              <a:rPr lang="en-US" dirty="0"/>
              <a:t> in </a:t>
            </a:r>
            <a:r>
              <a:rPr lang="en-US" dirty="0" err="1"/>
              <a:t>ustnem</a:t>
            </a:r>
            <a:r>
              <a:rPr lang="en-US" dirty="0"/>
              <a:t> </a:t>
            </a:r>
            <a:r>
              <a:rPr lang="en-US" dirty="0" err="1"/>
              <a:t>izražanju</a:t>
            </a:r>
            <a:r>
              <a:rPr lang="en-US" dirty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Harmonizacija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priglašenih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AGNB CPR, SG, SH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sprejemajo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Upravne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odločbe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najpogosteje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Stališča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(Position Paper),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priglašeni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upoštevati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splošne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smernice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zrcalna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skupina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(NZS):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Različne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ureditve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državah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članicah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EU.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Sloveniji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dobro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delujoče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(2*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sestanek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nacionalnih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stališč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 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definirala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(CPD),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veljavne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definirane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evropski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Uredbi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305/2011 (CPR =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Uredba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GZ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smiselno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povzema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4. </a:t>
            </a:r>
            <a:r>
              <a:rPr lang="sl-SI" dirty="0" err="1"/>
              <a:t>osnovn</a:t>
            </a:r>
            <a:r>
              <a:rPr lang="en-US" dirty="0"/>
              <a:t>a</a:t>
            </a:r>
            <a:r>
              <a:rPr lang="sl-SI" dirty="0"/>
              <a:t> zahtev</a:t>
            </a:r>
            <a:r>
              <a:rPr lang="en-US" dirty="0"/>
              <a:t>a</a:t>
            </a:r>
            <a:r>
              <a:rPr lang="sl-SI" dirty="0"/>
              <a:t> </a:t>
            </a:r>
            <a:r>
              <a:rPr lang="en-US" dirty="0"/>
              <a:t>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ob</a:t>
            </a:r>
            <a:r>
              <a:rPr lang="en-US" dirty="0"/>
              <a:t> </a:t>
            </a:r>
            <a:r>
              <a:rPr lang="en-US" dirty="0" err="1"/>
              <a:t>sprejemu</a:t>
            </a:r>
            <a:r>
              <a:rPr lang="en-US" baseline="0" dirty="0"/>
              <a:t> CPR-ja </a:t>
            </a:r>
            <a:r>
              <a:rPr lang="en-US" baseline="0" dirty="0" err="1"/>
              <a:t>dopolnjena</a:t>
            </a:r>
            <a:r>
              <a:rPr lang="en-US" baseline="0" dirty="0"/>
              <a:t> z </a:t>
            </a:r>
            <a:r>
              <a:rPr lang="en-US" baseline="0" dirty="0" err="1"/>
              <a:t>zahtevami</a:t>
            </a:r>
            <a:r>
              <a:rPr lang="en-US" baseline="0" dirty="0"/>
              <a:t> </a:t>
            </a:r>
            <a:r>
              <a:rPr lang="en-US" baseline="0" dirty="0" err="1"/>
              <a:t>po</a:t>
            </a:r>
            <a:r>
              <a:rPr lang="en-US" baseline="0" dirty="0"/>
              <a:t> </a:t>
            </a:r>
            <a:r>
              <a:rPr lang="sl-SI" dirty="0"/>
              <a:t>dostopnost</a:t>
            </a:r>
            <a:r>
              <a:rPr lang="en-US" dirty="0" err="1"/>
              <a:t>i</a:t>
            </a:r>
            <a:r>
              <a:rPr lang="sl-SI" dirty="0"/>
              <a:t> za invalide ter </a:t>
            </a:r>
            <a:r>
              <a:rPr lang="en-US" dirty="0" err="1"/>
              <a:t>po</a:t>
            </a:r>
            <a:r>
              <a:rPr lang="sl-SI" dirty="0"/>
              <a:t> </a:t>
            </a:r>
            <a:r>
              <a:rPr lang="sl-SI" dirty="0" err="1"/>
              <a:t>protivlomnost</a:t>
            </a:r>
            <a:r>
              <a:rPr lang="en-US" dirty="0" err="1"/>
              <a:t>i</a:t>
            </a:r>
            <a:r>
              <a:rPr lang="sl-SI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je nova </a:t>
            </a:r>
            <a:r>
              <a:rPr lang="en-US" dirty="0" err="1"/>
              <a:t>zahteva</a:t>
            </a:r>
            <a:r>
              <a:rPr lang="en-US" dirty="0"/>
              <a:t>,</a:t>
            </a:r>
            <a:r>
              <a:rPr lang="en-US" baseline="0" dirty="0"/>
              <a:t> </a:t>
            </a:r>
            <a:r>
              <a:rPr lang="en-US" baseline="0" dirty="0" err="1"/>
              <a:t>uvedena</a:t>
            </a:r>
            <a:r>
              <a:rPr lang="en-US" baseline="0" dirty="0"/>
              <a:t> s CPR </a:t>
            </a:r>
            <a:r>
              <a:rPr lang="en-US" baseline="0" dirty="0" err="1"/>
              <a:t>leta</a:t>
            </a:r>
            <a:r>
              <a:rPr lang="en-US" baseline="0" dirty="0"/>
              <a:t> 2011. V </a:t>
            </a:r>
            <a:r>
              <a:rPr lang="en-US" baseline="0" dirty="0" err="1"/>
              <a:t>harmoniziranih</a:t>
            </a:r>
            <a:r>
              <a:rPr lang="en-US" baseline="0" dirty="0"/>
              <a:t> </a:t>
            </a:r>
            <a:r>
              <a:rPr lang="en-US" baseline="0" dirty="0" err="1"/>
              <a:t>standardih</a:t>
            </a:r>
            <a:r>
              <a:rPr lang="en-US" baseline="0" dirty="0"/>
              <a:t> je </a:t>
            </a:r>
            <a:r>
              <a:rPr lang="en-US" baseline="0" dirty="0" err="1"/>
              <a:t>še</a:t>
            </a:r>
            <a:r>
              <a:rPr lang="en-US" baseline="0" dirty="0"/>
              <a:t> ne </a:t>
            </a:r>
            <a:r>
              <a:rPr lang="en-US" baseline="0" dirty="0" err="1"/>
              <a:t>najdemo</a:t>
            </a:r>
            <a:r>
              <a:rPr lang="en-US" baseline="0" dirty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projektiranjem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konkretizirajo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določijo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nadzorom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ne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ugotavljati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ustreznosti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proizvodov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Zaupa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dokumentaciji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spremljajo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pomembno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so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informacije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proizvodov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zanesljive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regulirani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Uredbo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(EU) 305/2011. 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svojimi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tehničnih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specifikacijah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določeno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katerimi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kako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pomemben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Komisija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v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svojem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sklepu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vsaki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sklopu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določila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ocenjevanja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preverjanja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nespremenljivosti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AVCP).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večji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osnovne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zahteve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gradbene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zakonodajalec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predvidel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vključitev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priglašenega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Večji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vpliv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več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nalog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priglašeni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AVCP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določajo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katere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naloge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ocenjevanju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preverjanju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nespremenljivosti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proizvajalec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katere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priglašen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93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vseh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najprej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ugotovi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določitev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podlagi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preskušanja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vključno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vzorčenjem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izračuna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preglednice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dokumentacije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 se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ustrezno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vsebuje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preskušanja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zagotavlja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imajo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naslednji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preskušeni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temu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CPR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reče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nespremenljivost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lastnosti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9A776-F9A2-49F6-A25E-4B5614D18BFA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24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7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  <a:p>
            <a:pPr lvl="4"/>
            <a:r>
              <a:rPr lang="sl-S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C49B-59ED-074B-8494-CA7845232055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3DC9A-3A28-1E46-9616-0B3CD0DE4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3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4CFEC00C-5EF8-42EE-899E-38DA148ABA09}"/>
              </a:ext>
            </a:extLst>
          </p:cNvPr>
          <p:cNvSpPr/>
          <p:nvPr/>
        </p:nvSpPr>
        <p:spPr>
          <a:xfrm>
            <a:off x="1913048" y="3912661"/>
            <a:ext cx="6986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0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Zaupanje v usposobljenost.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9" name="Picture 4" descr="grafika ptt1.psd">
            <a:extLst>
              <a:ext uri="{FF2B5EF4-FFF2-40B4-BE49-F238E27FC236}">
                <a16:creationId xmlns:a16="http://schemas.microsoft.com/office/drawing/2014/main" id="{77BA9375-2CE3-4E8C-AF1C-E42132C2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470B1C7-59FA-4186-8FEA-EB9B27000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925"/>
          <a:stretch/>
        </p:blipFill>
        <p:spPr>
          <a:xfrm>
            <a:off x="265726" y="994426"/>
            <a:ext cx="8648660" cy="2540109"/>
          </a:xfrm>
          <a:prstGeom prst="rect">
            <a:avLst/>
          </a:prstGeom>
        </p:spPr>
      </p:pic>
      <p:pic>
        <p:nvPicPr>
          <p:cNvPr id="12" name="Picture 7" descr="grafika ptt1.psd">
            <a:extLst>
              <a:ext uri="{FF2B5EF4-FFF2-40B4-BE49-F238E27FC236}">
                <a16:creationId xmlns:a16="http://schemas.microsoft.com/office/drawing/2014/main" id="{5E3A623B-38C7-44A5-B011-142444466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0" y="184640"/>
            <a:ext cx="1548384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52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Priglašeni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organi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V </a:t>
            </a:r>
            <a:r>
              <a:rPr lang="de-AT" sz="2000" dirty="0" err="1"/>
              <a:t>odvisnosti</a:t>
            </a:r>
            <a:r>
              <a:rPr lang="de-AT" sz="2000" dirty="0"/>
              <a:t> </a:t>
            </a:r>
            <a:r>
              <a:rPr lang="de-AT" sz="2000" dirty="0" err="1"/>
              <a:t>od</a:t>
            </a:r>
            <a:r>
              <a:rPr lang="de-AT" sz="2000" dirty="0"/>
              <a:t> </a:t>
            </a:r>
            <a:r>
              <a:rPr lang="de-AT" sz="2000" dirty="0" err="1"/>
              <a:t>nalog</a:t>
            </a:r>
            <a:r>
              <a:rPr lang="de-AT" sz="2000" dirty="0"/>
              <a:t> </a:t>
            </a:r>
            <a:r>
              <a:rPr lang="de-AT" sz="2000" dirty="0" err="1"/>
              <a:t>razlikujemo</a:t>
            </a:r>
            <a:r>
              <a:rPr lang="de-AT" sz="2000" dirty="0"/>
              <a:t> 3 </a:t>
            </a:r>
            <a:r>
              <a:rPr lang="de-AT" sz="2000" dirty="0" err="1"/>
              <a:t>vrste</a:t>
            </a:r>
            <a:r>
              <a:rPr lang="de-AT" sz="2000" dirty="0"/>
              <a:t> </a:t>
            </a:r>
            <a:r>
              <a:rPr lang="de-AT" sz="2000" dirty="0" err="1"/>
              <a:t>priglašenih</a:t>
            </a:r>
            <a:r>
              <a:rPr lang="de-AT" sz="2000" dirty="0"/>
              <a:t> </a:t>
            </a:r>
            <a:r>
              <a:rPr lang="de-AT" sz="2000" dirty="0" err="1"/>
              <a:t>organov</a:t>
            </a:r>
            <a:r>
              <a:rPr lang="de-AT" sz="2000" dirty="0"/>
              <a:t>:</a:t>
            </a:r>
            <a:endParaRPr lang="sl-S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000" dirty="0" err="1"/>
              <a:t>Priglašeni</a:t>
            </a:r>
            <a:r>
              <a:rPr lang="de-AT" sz="2000" dirty="0"/>
              <a:t> </a:t>
            </a:r>
            <a:r>
              <a:rPr lang="de-AT" sz="2000" dirty="0" err="1"/>
              <a:t>preskuševalni</a:t>
            </a:r>
            <a:r>
              <a:rPr lang="de-AT" sz="2000" dirty="0"/>
              <a:t> </a:t>
            </a:r>
            <a:r>
              <a:rPr lang="de-AT" sz="2000" dirty="0" err="1"/>
              <a:t>laboratorij</a:t>
            </a:r>
            <a:r>
              <a:rPr lang="de-AT" sz="2000" dirty="0"/>
              <a:t> (AVCP 3)</a:t>
            </a:r>
            <a:endParaRPr lang="sl-S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Priglašeni</a:t>
            </a:r>
            <a:r>
              <a:rPr lang="en-US" sz="2000" dirty="0"/>
              <a:t> organ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certificiranje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(AVCP 2+)</a:t>
            </a:r>
            <a:endParaRPr lang="sl-S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Priglašeni</a:t>
            </a:r>
            <a:r>
              <a:rPr lang="en-US" sz="2000" dirty="0"/>
              <a:t> organ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certificiranje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 (AVCP 1 in 1+)</a:t>
            </a:r>
            <a:endParaRPr lang="sl-SI" sz="20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Naloge</a:t>
            </a:r>
            <a:endParaRPr lang="sl-SI" sz="36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4323"/>
              </p:ext>
            </p:extLst>
          </p:nvPr>
        </p:nvGraphicFramePr>
        <p:xfrm>
          <a:off x="457200" y="1200150"/>
          <a:ext cx="8439150" cy="3235960"/>
        </p:xfrm>
        <a:graphic>
          <a:graphicData uri="http://schemas.openxmlformats.org/drawingml/2006/table">
            <a:tbl>
              <a:tblPr firstRow="1" bandRow="1"/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 err="1"/>
                        <a:t>Naloge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proizvajalca</a:t>
                      </a:r>
                      <a:endParaRPr lang="en-GB" noProof="0" dirty="0"/>
                    </a:p>
                    <a:p>
                      <a:endParaRPr lang="en-GB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 err="1"/>
                        <a:t>Sistem</a:t>
                      </a:r>
                      <a:r>
                        <a:rPr lang="en-GB" noProof="0" dirty="0"/>
                        <a:t> AVCP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1+</a:t>
                      </a:r>
                    </a:p>
                  </a:txBody>
                  <a:tcPr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2+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lastnosti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gradbenega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proizvoda</a:t>
                      </a:r>
                      <a:endParaRPr lang="en-GB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Vzorčenje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+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+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+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Tovarniška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kontrola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proizvodnje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(FPC)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Nadaljnje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preskušanje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vzorcev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skladu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s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predpisanim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programom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preskušanja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Označevanje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proizvodov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Izjava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o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lastnostih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Naloge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81531"/>
              </p:ext>
            </p:extLst>
          </p:nvPr>
        </p:nvGraphicFramePr>
        <p:xfrm>
          <a:off x="457200" y="1200150"/>
          <a:ext cx="8439150" cy="3235960"/>
        </p:xfrm>
        <a:graphic>
          <a:graphicData uri="http://schemas.openxmlformats.org/drawingml/2006/table">
            <a:tbl>
              <a:tblPr firstRow="1" bandRow="1"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2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 err="1"/>
                        <a:t>Naloge</a:t>
                      </a:r>
                      <a:r>
                        <a:rPr lang="en-GB" noProof="0" dirty="0"/>
                        <a:t> </a:t>
                      </a:r>
                      <a:r>
                        <a:rPr lang="en-GB" noProof="0" dirty="0" err="1"/>
                        <a:t>priglašenega</a:t>
                      </a:r>
                      <a:r>
                        <a:rPr lang="en-GB" noProof="0" dirty="0"/>
                        <a:t> organa (NB)</a:t>
                      </a:r>
                    </a:p>
                    <a:p>
                      <a:endParaRPr lang="en-GB" noProof="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err="1"/>
                        <a:t>Sistem</a:t>
                      </a:r>
                      <a:r>
                        <a:rPr lang="en-GB" noProof="0" dirty="0"/>
                        <a:t> AVCP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1+</a:t>
                      </a:r>
                    </a:p>
                  </a:txBody>
                  <a:tcPr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2+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lastnosti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gradbenega</a:t>
                      </a:r>
                      <a:r>
                        <a:rPr lang="en-GB" sz="18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proizvoda</a:t>
                      </a:r>
                      <a:endParaRPr lang="en-GB" sz="18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Vzorčenje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Verdana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Začetni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pregled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proizvodnega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obrata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FPC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Stalni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nadzor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ocenjevanje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vrednotenje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FPC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Zunanja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kontrolna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preskušanja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vzorcev</a:t>
                      </a:r>
                      <a:endParaRPr lang="en-GB" sz="1800" kern="1200" noProof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+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Certificiranje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nespremenljivosti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lastnosti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(PC)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kern="1200" noProof="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skladnosti</a:t>
                      </a:r>
                      <a:r>
                        <a:rPr lang="en-GB" sz="1800" kern="1200" noProof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FPC (FPCC)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CPC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CPC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FPCC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GB" noProof="0" dirty="0"/>
                        <a:t>-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B7C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Vloga</a:t>
            </a:r>
            <a:r>
              <a:rPr lang="en-US" sz="4400" dirty="0">
                <a:solidFill>
                  <a:srgbClr val="204982"/>
                </a:solidFill>
              </a:rPr>
              <a:t> NB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Razlog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uvedbo</a:t>
            </a:r>
            <a:r>
              <a:rPr lang="en-US" sz="2000" dirty="0"/>
              <a:t> </a:t>
            </a:r>
            <a:r>
              <a:rPr lang="en-US" sz="2000" dirty="0" err="1"/>
              <a:t>priglašenega</a:t>
            </a:r>
            <a:r>
              <a:rPr lang="en-US" sz="2000" dirty="0"/>
              <a:t> organa je, da se </a:t>
            </a:r>
            <a:r>
              <a:rPr lang="en-US" sz="2000" dirty="0" err="1"/>
              <a:t>poveča</a:t>
            </a:r>
            <a:r>
              <a:rPr lang="en-US" sz="2000" dirty="0"/>
              <a:t> </a:t>
            </a:r>
            <a:r>
              <a:rPr lang="en-US" sz="2000" b="1" dirty="0"/>
              <a:t>ZAUPANJE v </a:t>
            </a:r>
            <a:r>
              <a:rPr lang="en-US" sz="2000" b="1" dirty="0" err="1"/>
              <a:t>deklarirane</a:t>
            </a:r>
            <a:r>
              <a:rPr lang="en-US" sz="2000" b="1" dirty="0"/>
              <a:t> </a:t>
            </a:r>
            <a:r>
              <a:rPr lang="en-US" sz="2000" b="1" dirty="0" err="1"/>
              <a:t>lastnosti</a:t>
            </a:r>
            <a:r>
              <a:rPr lang="en-US" sz="2000" dirty="0"/>
              <a:t> </a:t>
            </a:r>
            <a:r>
              <a:rPr lang="en-US" sz="2000" dirty="0" err="1"/>
              <a:t>gradbenih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I</a:t>
            </a:r>
            <a:r>
              <a:rPr lang="sl-SI" sz="2000" dirty="0" err="1"/>
              <a:t>ma</a:t>
            </a:r>
            <a:r>
              <a:rPr lang="sl-SI" sz="2000" dirty="0"/>
              <a:t> pooblastila za izvajanje </a:t>
            </a:r>
            <a:r>
              <a:rPr lang="en-US" sz="2000" b="1" dirty="0" err="1"/>
              <a:t>točno</a:t>
            </a:r>
            <a:r>
              <a:rPr lang="en-US" sz="2000" b="1" dirty="0"/>
              <a:t> </a:t>
            </a:r>
            <a:r>
              <a:rPr lang="en-US" sz="2000" b="1" dirty="0" err="1"/>
              <a:t>določenih</a:t>
            </a:r>
            <a:r>
              <a:rPr lang="en-US" sz="2000" b="1" dirty="0"/>
              <a:t> </a:t>
            </a:r>
            <a:r>
              <a:rPr lang="sl-SI" sz="2000" b="1" dirty="0"/>
              <a:t>nalog </a:t>
            </a:r>
            <a:r>
              <a:rPr lang="sl-SI" sz="2000" dirty="0"/>
              <a:t>po CPR</a:t>
            </a:r>
            <a:r>
              <a:rPr lang="en-US" sz="2000" dirty="0"/>
              <a:t>.</a:t>
            </a:r>
            <a:endParaRPr lang="sl-SI" sz="2000" dirty="0"/>
          </a:p>
          <a:p>
            <a:endParaRPr lang="en-US" sz="2000" dirty="0"/>
          </a:p>
          <a:p>
            <a:r>
              <a:rPr lang="en-US" dirty="0" err="1"/>
              <a:t>Za</a:t>
            </a:r>
            <a:r>
              <a:rPr lang="en-US" dirty="0"/>
              <a:t> to mora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b="1" dirty="0"/>
              <a:t>STROKOVEN, NEODVISEN in NEPRISTRANSKI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Zavezan</a:t>
            </a:r>
            <a:r>
              <a:rPr lang="en-US" dirty="0"/>
              <a:t> je k </a:t>
            </a:r>
            <a:r>
              <a:rPr lang="en-US" b="1" dirty="0" err="1"/>
              <a:t>zaupnosti</a:t>
            </a:r>
            <a:r>
              <a:rPr lang="en-US" b="1" dirty="0"/>
              <a:t> </a:t>
            </a:r>
            <a:r>
              <a:rPr lang="en-US" b="1" dirty="0" err="1"/>
              <a:t>podatkov</a:t>
            </a:r>
            <a:r>
              <a:rPr lang="en-US" dirty="0"/>
              <a:t>.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Strokovnost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Poznavanje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Proizvoda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Lastnosti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Preskusnih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določanje</a:t>
            </a:r>
            <a:r>
              <a:rPr lang="en-US" sz="2000" dirty="0"/>
              <a:t> </a:t>
            </a:r>
            <a:r>
              <a:rPr lang="en-US" sz="2000" dirty="0" err="1"/>
              <a:t>lastnosti</a:t>
            </a:r>
            <a:r>
              <a:rPr lang="en-US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Preskusnih</a:t>
            </a:r>
            <a:r>
              <a:rPr lang="en-US" sz="2000" dirty="0"/>
              <a:t> </a:t>
            </a:r>
            <a:r>
              <a:rPr lang="en-US" sz="2000" dirty="0" err="1"/>
              <a:t>metod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preverjanje</a:t>
            </a:r>
            <a:r>
              <a:rPr lang="en-US" sz="2000" dirty="0"/>
              <a:t> </a:t>
            </a:r>
            <a:r>
              <a:rPr lang="en-US" sz="2000" dirty="0" err="1"/>
              <a:t>nespremenljivosti</a:t>
            </a:r>
            <a:r>
              <a:rPr lang="en-US" sz="2000" dirty="0"/>
              <a:t> </a:t>
            </a:r>
            <a:r>
              <a:rPr lang="en-US" sz="2000" dirty="0" err="1"/>
              <a:t>lastnosti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Proizvodnje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(</a:t>
            </a:r>
            <a:r>
              <a:rPr lang="en-US" sz="2000" dirty="0" err="1"/>
              <a:t>kritične</a:t>
            </a:r>
            <a:r>
              <a:rPr lang="en-US" sz="2000" dirty="0"/>
              <a:t> </a:t>
            </a:r>
            <a:r>
              <a:rPr lang="en-US" sz="2000" dirty="0" err="1"/>
              <a:t>točke</a:t>
            </a:r>
            <a:r>
              <a:rPr lang="en-US" sz="2000" dirty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Uporabe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napake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proizvodu</a:t>
            </a:r>
            <a:r>
              <a:rPr lang="en-US" sz="2000" dirty="0"/>
              <a:t>, </a:t>
            </a:r>
            <a:r>
              <a:rPr lang="en-US" sz="2000" dirty="0" err="1"/>
              <a:t>možnih</a:t>
            </a:r>
            <a:r>
              <a:rPr lang="en-US" sz="2000" dirty="0"/>
              <a:t> </a:t>
            </a:r>
            <a:r>
              <a:rPr lang="en-US" sz="2000" dirty="0" err="1"/>
              <a:t>napake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uporabi</a:t>
            </a:r>
            <a:r>
              <a:rPr lang="en-US" sz="2000" dirty="0"/>
              <a:t> </a:t>
            </a:r>
            <a:r>
              <a:rPr lang="en-US" sz="2000" dirty="0" err="1"/>
              <a:t>proizvoda</a:t>
            </a:r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Strokovnost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Poznavanje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Zakonodaje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gradbene</a:t>
            </a:r>
            <a:r>
              <a:rPr lang="en-US" sz="2000" dirty="0"/>
              <a:t> </a:t>
            </a:r>
            <a:r>
              <a:rPr lang="en-US" sz="2000" dirty="0" err="1"/>
              <a:t>proizvode</a:t>
            </a:r>
            <a:r>
              <a:rPr lang="en-US" sz="2000" dirty="0"/>
              <a:t> (CPR in </a:t>
            </a:r>
            <a:r>
              <a:rPr lang="en-US" sz="2000" dirty="0" err="1"/>
              <a:t>drugih</a:t>
            </a:r>
            <a:r>
              <a:rPr lang="en-US" sz="2000" dirty="0"/>
              <a:t> </a:t>
            </a:r>
            <a:r>
              <a:rPr lang="en-US" sz="2000" dirty="0" err="1"/>
              <a:t>relevantnih</a:t>
            </a:r>
            <a:r>
              <a:rPr lang="en-US" sz="2000" dirty="0"/>
              <a:t> </a:t>
            </a:r>
            <a:r>
              <a:rPr lang="en-US" sz="2000" dirty="0" err="1"/>
              <a:t>zakonodajnih</a:t>
            </a:r>
            <a:r>
              <a:rPr lang="en-US" sz="2000" dirty="0"/>
              <a:t> </a:t>
            </a:r>
            <a:r>
              <a:rPr lang="en-US" sz="2000" dirty="0" err="1"/>
              <a:t>aktov</a:t>
            </a:r>
            <a:r>
              <a:rPr lang="en-US" sz="2000" dirty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Zakonodaje</a:t>
            </a:r>
            <a:r>
              <a:rPr lang="en-US" sz="2000" dirty="0"/>
              <a:t> </a:t>
            </a:r>
            <a:r>
              <a:rPr lang="en-US" sz="2000" dirty="0" err="1"/>
              <a:t>glede</a:t>
            </a:r>
            <a:r>
              <a:rPr lang="en-US" sz="2000" dirty="0"/>
              <a:t> </a:t>
            </a:r>
            <a:r>
              <a:rPr lang="en-US" sz="2000" dirty="0" err="1"/>
              <a:t>uporabe</a:t>
            </a:r>
            <a:r>
              <a:rPr lang="en-US" sz="2000" dirty="0"/>
              <a:t> </a:t>
            </a:r>
            <a:r>
              <a:rPr lang="en-US" sz="2000" dirty="0" err="1"/>
              <a:t>gradbenih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 (</a:t>
            </a:r>
            <a:r>
              <a:rPr lang="en-US" sz="2000" dirty="0" err="1"/>
              <a:t>nacionalne</a:t>
            </a:r>
            <a:r>
              <a:rPr lang="en-US" sz="2000" dirty="0"/>
              <a:t>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Harmoniziranih</a:t>
            </a:r>
            <a:r>
              <a:rPr lang="en-US" sz="2000" dirty="0"/>
              <a:t> </a:t>
            </a:r>
            <a:r>
              <a:rPr lang="en-US" sz="2000" dirty="0" err="1"/>
              <a:t>tehničnih</a:t>
            </a:r>
            <a:r>
              <a:rPr lang="en-US" sz="2000" dirty="0"/>
              <a:t> </a:t>
            </a:r>
            <a:r>
              <a:rPr lang="en-US" sz="2000" dirty="0" err="1"/>
              <a:t>specifikacij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Podpornih</a:t>
            </a:r>
            <a:r>
              <a:rPr lang="en-US" sz="2000" dirty="0"/>
              <a:t> </a:t>
            </a:r>
            <a:r>
              <a:rPr lang="en-US" sz="2000" dirty="0" err="1"/>
              <a:t>tehničnih</a:t>
            </a:r>
            <a:r>
              <a:rPr lang="en-US" sz="2000" dirty="0"/>
              <a:t> </a:t>
            </a:r>
            <a:r>
              <a:rPr lang="en-US" sz="2000" dirty="0" err="1"/>
              <a:t>specifikacij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Načrtov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Relevantnih</a:t>
            </a:r>
            <a:r>
              <a:rPr lang="en-US" sz="2000" dirty="0"/>
              <a:t> </a:t>
            </a:r>
            <a:r>
              <a:rPr lang="en-US" sz="2000" dirty="0" err="1"/>
              <a:t>dokumentov</a:t>
            </a:r>
            <a:r>
              <a:rPr lang="en-US" sz="2000" dirty="0"/>
              <a:t> </a:t>
            </a:r>
            <a:r>
              <a:rPr lang="en-US" sz="2000" dirty="0" err="1"/>
              <a:t>priglašenih</a:t>
            </a:r>
            <a:r>
              <a:rPr lang="en-US" sz="2000" dirty="0"/>
              <a:t> </a:t>
            </a:r>
            <a:r>
              <a:rPr lang="en-US" sz="2000" dirty="0" err="1"/>
              <a:t>organov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Relevantnih</a:t>
            </a:r>
            <a:r>
              <a:rPr lang="en-US" sz="2000" dirty="0"/>
              <a:t> </a:t>
            </a:r>
            <a:r>
              <a:rPr lang="en-US" sz="2000" dirty="0" err="1"/>
              <a:t>stališč</a:t>
            </a:r>
            <a:r>
              <a:rPr lang="en-US" sz="2000" dirty="0"/>
              <a:t> </a:t>
            </a:r>
            <a:r>
              <a:rPr lang="en-US" sz="2000" dirty="0" err="1"/>
              <a:t>Komisije</a:t>
            </a:r>
            <a:r>
              <a:rPr lang="en-US" sz="2000" dirty="0"/>
              <a:t> EU,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Sistema </a:t>
            </a:r>
            <a:r>
              <a:rPr lang="en-US" sz="2000" dirty="0" err="1"/>
              <a:t>kakovosti</a:t>
            </a:r>
            <a:r>
              <a:rPr lang="en-US" sz="2000" dirty="0"/>
              <a:t> </a:t>
            </a:r>
            <a:r>
              <a:rPr lang="en-US" sz="2000" dirty="0" err="1"/>
              <a:t>priglašenega</a:t>
            </a:r>
            <a:r>
              <a:rPr lang="en-US" sz="2000" dirty="0"/>
              <a:t> organa, </a:t>
            </a:r>
            <a:r>
              <a:rPr lang="en-US" sz="2000" dirty="0" err="1"/>
              <a:t>ki</a:t>
            </a:r>
            <a:r>
              <a:rPr lang="en-US" sz="2000" dirty="0"/>
              <a:t> </a:t>
            </a:r>
            <a:r>
              <a:rPr lang="en-US" sz="2000" dirty="0" err="1"/>
              <a:t>zagotavlja</a:t>
            </a:r>
            <a:r>
              <a:rPr lang="en-US" sz="2000" dirty="0"/>
              <a:t> </a:t>
            </a:r>
            <a:r>
              <a:rPr lang="en-US" sz="2000" dirty="0" err="1"/>
              <a:t>izpolnjevanje</a:t>
            </a:r>
            <a:r>
              <a:rPr lang="en-US" sz="2000" dirty="0"/>
              <a:t> </a:t>
            </a:r>
            <a:r>
              <a:rPr lang="en-US" sz="2000" dirty="0" err="1"/>
              <a:t>zahtev</a:t>
            </a:r>
            <a:r>
              <a:rPr lang="en-US" sz="2000" dirty="0"/>
              <a:t> CPR,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Strokovnost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Znanje</a:t>
            </a:r>
            <a:r>
              <a:rPr lang="en-US" sz="2000" dirty="0"/>
              <a:t> in </a:t>
            </a:r>
            <a:r>
              <a:rPr lang="en-US" sz="2000" dirty="0" err="1"/>
              <a:t>izkušnje</a:t>
            </a:r>
            <a:r>
              <a:rPr lang="en-US" sz="2000" dirty="0"/>
              <a:t> s </a:t>
            </a:r>
            <a:r>
              <a:rPr lang="en-US" sz="2000" dirty="0" err="1"/>
              <a:t>področja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Vzorčenja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Izvajanja</a:t>
            </a:r>
            <a:r>
              <a:rPr lang="en-US" sz="2000" dirty="0"/>
              <a:t> </a:t>
            </a:r>
            <a:r>
              <a:rPr lang="en-US" sz="2000" dirty="0" err="1"/>
              <a:t>preskusov</a:t>
            </a:r>
            <a:r>
              <a:rPr lang="en-US" sz="2000" dirty="0"/>
              <a:t> in/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izračunov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Ocenjevanja</a:t>
            </a:r>
            <a:r>
              <a:rPr lang="en-US" sz="2000" dirty="0"/>
              <a:t> </a:t>
            </a:r>
            <a:r>
              <a:rPr lang="en-US" sz="2000" dirty="0" err="1"/>
              <a:t>lastnosti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Izvajanja</a:t>
            </a:r>
            <a:r>
              <a:rPr lang="en-US" sz="2000" dirty="0"/>
              <a:t> </a:t>
            </a:r>
            <a:r>
              <a:rPr lang="en-US" sz="2000" dirty="0" err="1"/>
              <a:t>pregledov</a:t>
            </a:r>
            <a:r>
              <a:rPr lang="en-US" sz="2000" dirty="0"/>
              <a:t> </a:t>
            </a:r>
            <a:r>
              <a:rPr lang="en-US" sz="2000" dirty="0" err="1"/>
              <a:t>obrata</a:t>
            </a:r>
            <a:r>
              <a:rPr lang="en-US" sz="2000" dirty="0"/>
              <a:t> in </a:t>
            </a: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Ocenjevanje</a:t>
            </a:r>
            <a:r>
              <a:rPr lang="en-US" sz="2000" dirty="0"/>
              <a:t> in </a:t>
            </a:r>
            <a:r>
              <a:rPr lang="en-US" sz="2000" dirty="0" err="1"/>
              <a:t>vrednotenje</a:t>
            </a:r>
            <a:r>
              <a:rPr lang="en-US" sz="2000" dirty="0"/>
              <a:t> </a:t>
            </a:r>
            <a:r>
              <a:rPr lang="en-US" sz="2000" dirty="0" err="1"/>
              <a:t>kontrole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2" y="257452"/>
            <a:ext cx="7220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Neodvisnost</a:t>
            </a:r>
            <a:r>
              <a:rPr lang="en-US" sz="4400" dirty="0">
                <a:solidFill>
                  <a:srgbClr val="204982"/>
                </a:solidFill>
              </a:rPr>
              <a:t> in </a:t>
            </a:r>
            <a:r>
              <a:rPr lang="en-US" sz="4400" dirty="0" err="1">
                <a:solidFill>
                  <a:srgbClr val="204982"/>
                </a:solidFill>
              </a:rPr>
              <a:t>nepristranskost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Neodvisna</a:t>
            </a:r>
            <a:r>
              <a:rPr lang="en-US" sz="2000" dirty="0"/>
              <a:t> </a:t>
            </a:r>
            <a:r>
              <a:rPr lang="en-US" sz="2000" dirty="0" err="1"/>
              <a:t>tretja</a:t>
            </a:r>
            <a:r>
              <a:rPr lang="en-US" sz="2000" dirty="0"/>
              <a:t> </a:t>
            </a:r>
            <a:r>
              <a:rPr lang="en-US" sz="2000" dirty="0" err="1"/>
              <a:t>stranka</a:t>
            </a:r>
            <a:r>
              <a:rPr lang="en-US" sz="2000" dirty="0"/>
              <a:t> – </a:t>
            </a:r>
            <a:r>
              <a:rPr lang="en-US" sz="2000" dirty="0" err="1"/>
              <a:t>neodvisen</a:t>
            </a:r>
            <a:r>
              <a:rPr lang="en-US" sz="2000" dirty="0"/>
              <a:t> od </a:t>
            </a:r>
            <a:r>
              <a:rPr lang="en-US" sz="2000" dirty="0" err="1"/>
              <a:t>proizvajalca</a:t>
            </a:r>
            <a:r>
              <a:rPr lang="en-US" sz="2000" dirty="0"/>
              <a:t> in od </a:t>
            </a:r>
            <a:r>
              <a:rPr lang="en-US" sz="2000" dirty="0" err="1"/>
              <a:t>kupca</a:t>
            </a:r>
            <a:r>
              <a:rPr lang="en-US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Brez</a:t>
            </a:r>
            <a:r>
              <a:rPr lang="en-US" sz="2000" dirty="0"/>
              <a:t> </a:t>
            </a:r>
            <a:r>
              <a:rPr lang="en-US" sz="2000" dirty="0" err="1"/>
              <a:t>povezav</a:t>
            </a:r>
            <a:r>
              <a:rPr lang="en-US" sz="2000" dirty="0"/>
              <a:t> s </a:t>
            </a:r>
            <a:r>
              <a:rPr lang="en-US" sz="2000" dirty="0" err="1"/>
              <a:t>proizvajalcem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proizvodom</a:t>
            </a:r>
            <a:r>
              <a:rPr lang="en-US" sz="2000" dirty="0"/>
              <a:t> (</a:t>
            </a:r>
            <a:r>
              <a:rPr lang="en-US" sz="2000" dirty="0" err="1"/>
              <a:t>organizacija</a:t>
            </a:r>
            <a:r>
              <a:rPr lang="en-US" sz="2000" dirty="0"/>
              <a:t>, </a:t>
            </a:r>
            <a:r>
              <a:rPr lang="en-US" sz="2000" dirty="0" err="1"/>
              <a:t>najvišje</a:t>
            </a:r>
            <a:r>
              <a:rPr lang="en-US" sz="2000" dirty="0"/>
              <a:t> </a:t>
            </a:r>
            <a:r>
              <a:rPr lang="en-US" sz="2000" dirty="0" err="1"/>
              <a:t>vodstvo</a:t>
            </a:r>
            <a:r>
              <a:rPr lang="en-US" sz="2000" dirty="0"/>
              <a:t> in </a:t>
            </a:r>
            <a:r>
              <a:rPr lang="en-US" sz="2000" dirty="0" err="1"/>
              <a:t>osebje</a:t>
            </a:r>
            <a:r>
              <a:rPr lang="en-US" sz="2000" dirty="0"/>
              <a:t>, </a:t>
            </a:r>
            <a:r>
              <a:rPr lang="en-US" sz="2000" dirty="0" err="1"/>
              <a:t>pristojno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izvajanje</a:t>
            </a:r>
            <a:r>
              <a:rPr lang="en-US" sz="2000" dirty="0"/>
              <a:t> </a:t>
            </a:r>
            <a:r>
              <a:rPr lang="en-US" sz="2000" dirty="0" err="1"/>
              <a:t>nalog</a:t>
            </a:r>
            <a:r>
              <a:rPr lang="en-US" sz="2000" dirty="0"/>
              <a:t> </a:t>
            </a:r>
            <a:r>
              <a:rPr lang="en-US" sz="2000" dirty="0" err="1"/>
              <a:t>tretje</a:t>
            </a:r>
            <a:r>
              <a:rPr lang="en-US" sz="2000" dirty="0"/>
              <a:t> </a:t>
            </a:r>
            <a:r>
              <a:rPr lang="en-US" sz="2000" dirty="0" err="1"/>
              <a:t>stranke</a:t>
            </a:r>
            <a:r>
              <a:rPr lang="en-US" sz="2000" dirty="0"/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Finančna</a:t>
            </a:r>
            <a:r>
              <a:rPr lang="en-US" sz="2000" dirty="0"/>
              <a:t> </a:t>
            </a:r>
            <a:r>
              <a:rPr lang="en-US" sz="2000" dirty="0" err="1"/>
              <a:t>neodvisnost</a:t>
            </a:r>
            <a:r>
              <a:rPr lang="en-US" sz="20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 </a:t>
            </a:r>
            <a:r>
              <a:rPr lang="en-US" sz="2000" dirty="0" err="1"/>
              <a:t>sodeluje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oblikovanju</a:t>
            </a:r>
            <a:r>
              <a:rPr lang="en-US" sz="2000" dirty="0"/>
              <a:t>, </a:t>
            </a:r>
            <a:r>
              <a:rPr lang="en-US" sz="2000" dirty="0" err="1"/>
              <a:t>proizvodnji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konstrukciji</a:t>
            </a:r>
            <a:r>
              <a:rPr lang="en-US" sz="2000" dirty="0"/>
              <a:t>, </a:t>
            </a:r>
            <a:r>
              <a:rPr lang="en-US" sz="2000" dirty="0" err="1"/>
              <a:t>trženju</a:t>
            </a:r>
            <a:r>
              <a:rPr lang="en-US" sz="2000" dirty="0"/>
              <a:t>, </a:t>
            </a:r>
            <a:r>
              <a:rPr lang="en-US" sz="2000" dirty="0" err="1"/>
              <a:t>montaži</a:t>
            </a:r>
            <a:r>
              <a:rPr lang="en-US" sz="2000" dirty="0"/>
              <a:t>, </a:t>
            </a:r>
            <a:r>
              <a:rPr lang="en-US" sz="2000" dirty="0" err="1"/>
              <a:t>uporabi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vzdrževanju</a:t>
            </a:r>
            <a:r>
              <a:rPr lang="en-US" sz="2000" dirty="0"/>
              <a:t> </a:t>
            </a:r>
            <a:r>
              <a:rPr lang="en-US" sz="2000" dirty="0" err="1"/>
              <a:t>teh</a:t>
            </a:r>
            <a:r>
              <a:rPr lang="en-US" sz="2000" dirty="0"/>
              <a:t> </a:t>
            </a:r>
            <a:r>
              <a:rPr lang="en-US" sz="2000" dirty="0" err="1"/>
              <a:t>gradbenih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 </a:t>
            </a:r>
            <a:r>
              <a:rPr lang="en-US" sz="2000" dirty="0" err="1"/>
              <a:t>izvaja</a:t>
            </a:r>
            <a:r>
              <a:rPr lang="en-US" sz="2000" dirty="0"/>
              <a:t> </a:t>
            </a:r>
            <a:r>
              <a:rPr lang="en-US" sz="2000" dirty="0" err="1"/>
              <a:t>svetovanja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istem</a:t>
            </a:r>
            <a:r>
              <a:rPr lang="en-US" sz="2000" dirty="0"/>
              <a:t> </a:t>
            </a:r>
            <a:r>
              <a:rPr lang="en-US" sz="2000" dirty="0" err="1"/>
              <a:t>področju</a:t>
            </a:r>
            <a:r>
              <a:rPr lang="en-US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Obvladuje</a:t>
            </a:r>
            <a:r>
              <a:rPr lang="en-US" sz="2000" dirty="0"/>
              <a:t> </a:t>
            </a:r>
            <a:r>
              <a:rPr lang="en-US" sz="2000" dirty="0" err="1"/>
              <a:t>konflikte</a:t>
            </a:r>
            <a:r>
              <a:rPr lang="en-US" sz="2000" dirty="0"/>
              <a:t> </a:t>
            </a:r>
            <a:r>
              <a:rPr lang="en-US" sz="2000" dirty="0" err="1"/>
              <a:t>interesov</a:t>
            </a:r>
            <a:r>
              <a:rPr lang="en-US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Akreditacija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Akreditacija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namen</a:t>
            </a:r>
            <a:r>
              <a:rPr lang="en-US" sz="2000" dirty="0"/>
              <a:t> </a:t>
            </a:r>
            <a:r>
              <a:rPr lang="en-US" sz="2000" dirty="0" err="1"/>
              <a:t>priglasitve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CPR: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Preverjanje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NB </a:t>
            </a:r>
            <a:r>
              <a:rPr lang="en-US" sz="2000" dirty="0" err="1"/>
              <a:t>izpolnjuje</a:t>
            </a:r>
            <a:r>
              <a:rPr lang="en-US" sz="2000" dirty="0"/>
              <a:t> </a:t>
            </a:r>
            <a:r>
              <a:rPr lang="en-US" sz="2000" dirty="0" err="1"/>
              <a:t>zahteve</a:t>
            </a:r>
            <a:r>
              <a:rPr lang="en-US" sz="2000" dirty="0"/>
              <a:t> CPR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Preverjanje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NB </a:t>
            </a:r>
            <a:r>
              <a:rPr lang="en-US" sz="2000" dirty="0" err="1"/>
              <a:t>izvaja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naloge</a:t>
            </a:r>
            <a:r>
              <a:rPr lang="en-US" sz="2000" dirty="0"/>
              <a:t> </a:t>
            </a:r>
            <a:r>
              <a:rPr lang="en-US" sz="2000" dirty="0" err="1"/>
              <a:t>skladno</a:t>
            </a:r>
            <a:r>
              <a:rPr lang="en-US" sz="2000" dirty="0"/>
              <a:t> s CPR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Akreditacija</a:t>
            </a:r>
            <a:r>
              <a:rPr lang="en-US" sz="2000" dirty="0"/>
              <a:t> </a:t>
            </a:r>
            <a:r>
              <a:rPr lang="en-US" sz="2000" dirty="0" err="1"/>
              <a:t>povečuje</a:t>
            </a:r>
            <a:r>
              <a:rPr lang="en-US" sz="2000" dirty="0"/>
              <a:t> ZAUPANJE v </a:t>
            </a:r>
            <a:r>
              <a:rPr lang="en-US" sz="2000" dirty="0" err="1"/>
              <a:t>delo</a:t>
            </a:r>
            <a:r>
              <a:rPr lang="en-US" sz="2000" dirty="0"/>
              <a:t> NB-</a:t>
            </a:r>
            <a:r>
              <a:rPr lang="en-US" sz="2000" dirty="0" err="1"/>
              <a:t>jev</a:t>
            </a:r>
            <a:r>
              <a:rPr lang="en-US" sz="2000" dirty="0"/>
              <a:t> in </a:t>
            </a:r>
            <a:r>
              <a:rPr lang="en-US" sz="2000" dirty="0" err="1"/>
              <a:t>posledično</a:t>
            </a:r>
            <a:r>
              <a:rPr lang="en-US" sz="2000" dirty="0"/>
              <a:t> </a:t>
            </a:r>
            <a:r>
              <a:rPr lang="en-US" sz="2000" dirty="0" err="1"/>
              <a:t>povečuje</a:t>
            </a:r>
            <a:r>
              <a:rPr lang="en-US" sz="2000" dirty="0"/>
              <a:t> ZAUPANJE V DEKLARIRANE LASTNOSTI </a:t>
            </a:r>
            <a:r>
              <a:rPr lang="en-US" sz="2000" dirty="0" err="1"/>
              <a:t>gradbenih</a:t>
            </a:r>
            <a:r>
              <a:rPr lang="en-US" sz="2000" dirty="0"/>
              <a:t> </a:t>
            </a:r>
            <a:r>
              <a:rPr lang="en-US" sz="2000" dirty="0" err="1"/>
              <a:t>proizvodov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To pa je </a:t>
            </a:r>
            <a:r>
              <a:rPr lang="en-US" sz="2000" dirty="0" err="1"/>
              <a:t>eden</a:t>
            </a:r>
            <a:r>
              <a:rPr lang="en-US" sz="2000" dirty="0"/>
              <a:t> od </a:t>
            </a:r>
            <a:r>
              <a:rPr lang="en-US" sz="2000" dirty="0" err="1"/>
              <a:t>bistvenih</a:t>
            </a:r>
            <a:r>
              <a:rPr lang="en-US" sz="2000" dirty="0"/>
              <a:t> </a:t>
            </a:r>
            <a:r>
              <a:rPr lang="en-US" sz="2000" dirty="0" err="1"/>
              <a:t>gradnikov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zagotavljanju</a:t>
            </a:r>
            <a:r>
              <a:rPr lang="en-US" sz="2000" dirty="0"/>
              <a:t> VARNOSTI OBJEKTOV.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Začaran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krog</a:t>
            </a:r>
            <a:endParaRPr lang="sl-SI" sz="3600" dirty="0">
              <a:solidFill>
                <a:srgbClr val="204982"/>
              </a:solidFill>
            </a:endParaRP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84718" y="360331"/>
            <a:ext cx="2046562" cy="2046562"/>
            <a:chOff x="2746642" y="100607"/>
            <a:chExt cx="2046562" cy="2046562"/>
          </a:xfrm>
        </p:grpSpPr>
        <p:sp>
          <p:nvSpPr>
            <p:cNvPr id="23" name="Oval 22"/>
            <p:cNvSpPr/>
            <p:nvPr/>
          </p:nvSpPr>
          <p:spPr>
            <a:xfrm>
              <a:off x="2746642" y="100607"/>
              <a:ext cx="2046562" cy="2046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3046354" y="400319"/>
              <a:ext cx="1447138" cy="1447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dirty="0" err="1"/>
                <a:t>Priglasitev</a:t>
              </a:r>
              <a:endParaRPr lang="en-GB" sz="1900" kern="1200" noProof="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31013" y="2250128"/>
            <a:ext cx="690714" cy="617386"/>
            <a:chOff x="4492937" y="1990404"/>
            <a:chExt cx="690714" cy="617386"/>
          </a:xfrm>
        </p:grpSpPr>
        <p:sp>
          <p:nvSpPr>
            <p:cNvPr id="21" name="Right Arrow 20"/>
            <p:cNvSpPr/>
            <p:nvPr/>
          </p:nvSpPr>
          <p:spPr>
            <a:xfrm rot="2863579">
              <a:off x="4529601" y="1953740"/>
              <a:ext cx="617386" cy="6907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6"/>
            <p:cNvSpPr/>
            <p:nvPr/>
          </p:nvSpPr>
          <p:spPr>
            <a:xfrm rot="2863579">
              <a:off x="4559914" y="2023359"/>
              <a:ext cx="432170" cy="41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5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44968" y="2736607"/>
            <a:ext cx="2046562" cy="2046562"/>
            <a:chOff x="4906892" y="2476883"/>
            <a:chExt cx="2046562" cy="2046562"/>
          </a:xfrm>
        </p:grpSpPr>
        <p:sp>
          <p:nvSpPr>
            <p:cNvPr id="19" name="Oval 18"/>
            <p:cNvSpPr/>
            <p:nvPr/>
          </p:nvSpPr>
          <p:spPr>
            <a:xfrm>
              <a:off x="4906892" y="2476883"/>
              <a:ext cx="2046562" cy="2046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8"/>
            <p:cNvSpPr/>
            <p:nvPr/>
          </p:nvSpPr>
          <p:spPr>
            <a:xfrm>
              <a:off x="5206604" y="2776595"/>
              <a:ext cx="1447138" cy="1447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noProof="0" dirty="0" err="1"/>
                <a:t>Certificiranje</a:t>
              </a:r>
              <a:endParaRPr lang="en-GB" sz="1900" kern="1200" noProof="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85364" y="3379102"/>
            <a:ext cx="1243658" cy="690714"/>
            <a:chOff x="3147288" y="3119378"/>
            <a:chExt cx="1243658" cy="690714"/>
          </a:xfrm>
        </p:grpSpPr>
        <p:sp>
          <p:nvSpPr>
            <p:cNvPr id="17" name="Right Arrow 16"/>
            <p:cNvSpPr/>
            <p:nvPr/>
          </p:nvSpPr>
          <p:spPr>
            <a:xfrm rot="10856353">
              <a:off x="3147288" y="3119378"/>
              <a:ext cx="1243658" cy="6907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10"/>
            <p:cNvSpPr/>
            <p:nvPr/>
          </p:nvSpPr>
          <p:spPr>
            <a:xfrm rot="21656353">
              <a:off x="3354488" y="3259219"/>
              <a:ext cx="1036444" cy="41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5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52470" y="2664596"/>
            <a:ext cx="2046562" cy="2046562"/>
            <a:chOff x="514394" y="2404872"/>
            <a:chExt cx="2046562" cy="2046562"/>
          </a:xfrm>
        </p:grpSpPr>
        <p:sp>
          <p:nvSpPr>
            <p:cNvPr id="15" name="Oval 14"/>
            <p:cNvSpPr/>
            <p:nvPr/>
          </p:nvSpPr>
          <p:spPr>
            <a:xfrm>
              <a:off x="514394" y="2404872"/>
              <a:ext cx="2046562" cy="204656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814106" y="2704584"/>
              <a:ext cx="1447138" cy="1447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30" tIns="24130" rIns="24130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900" kern="1200" noProof="0" dirty="0" err="1"/>
                <a:t>Akreditacija</a:t>
              </a:r>
              <a:endParaRPr lang="en-GB" sz="1900" kern="1200" noProof="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34394" y="2240425"/>
            <a:ext cx="690714" cy="615669"/>
            <a:chOff x="2296318" y="1980701"/>
            <a:chExt cx="690714" cy="615669"/>
          </a:xfrm>
        </p:grpSpPr>
        <p:sp>
          <p:nvSpPr>
            <p:cNvPr id="13" name="Right Arrow 12"/>
            <p:cNvSpPr/>
            <p:nvPr/>
          </p:nvSpPr>
          <p:spPr>
            <a:xfrm rot="18845430">
              <a:off x="2333840" y="1943179"/>
              <a:ext cx="615669" cy="69071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14"/>
            <p:cNvSpPr/>
            <p:nvPr/>
          </p:nvSpPr>
          <p:spPr>
            <a:xfrm rot="18845430">
              <a:off x="2361934" y="2147652"/>
              <a:ext cx="430968" cy="4144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l-SI" sz="1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531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3709193"/>
            <a:ext cx="1548384" cy="1371600"/>
          </a:xfrm>
          <a:prstGeom prst="rect">
            <a:avLst/>
          </a:prstGeom>
        </p:spPr>
      </p:pic>
      <p:pic>
        <p:nvPicPr>
          <p:cNvPr id="8" name="Picture 7" descr="grafika ptt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90" y="184640"/>
            <a:ext cx="1548384" cy="1371600"/>
          </a:xfrm>
          <a:prstGeom prst="rect">
            <a:avLst/>
          </a:prstGeom>
        </p:spPr>
      </p:pic>
      <p:pic>
        <p:nvPicPr>
          <p:cNvPr id="6" name="Picture 5" descr="sa_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9" y="426557"/>
            <a:ext cx="2879963" cy="8557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0615" y="1255684"/>
            <a:ext cx="29607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  <a:latin typeface="Arial Rounded MT Bold"/>
                <a:cs typeface="Arial Rounded MT Bold"/>
              </a:rPr>
              <a:t>Zaupanje v usposobljenost.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B079B4F-7CD4-4877-ACC9-8CDB6F68CB87}"/>
              </a:ext>
            </a:extLst>
          </p:cNvPr>
          <p:cNvSpPr txBox="1"/>
          <p:nvPr/>
        </p:nvSpPr>
        <p:spPr>
          <a:xfrm>
            <a:off x="2689934" y="2379212"/>
            <a:ext cx="5885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Vloga</a:t>
            </a:r>
            <a:r>
              <a:rPr lang="en-US" sz="4400" b="1" dirty="0"/>
              <a:t> in </a:t>
            </a:r>
            <a:r>
              <a:rPr lang="en-US" sz="4400" b="1" dirty="0" err="1"/>
              <a:t>pomen</a:t>
            </a:r>
            <a:r>
              <a:rPr lang="en-US" sz="4400" b="1" dirty="0"/>
              <a:t> </a:t>
            </a:r>
            <a:r>
              <a:rPr lang="en-US" sz="4400" b="1" dirty="0" err="1"/>
              <a:t>priglašenega</a:t>
            </a:r>
            <a:r>
              <a:rPr lang="en-US" sz="4400" b="1" dirty="0"/>
              <a:t> organa </a:t>
            </a:r>
            <a:r>
              <a:rPr lang="en-US" sz="4400" b="1" dirty="0" err="1"/>
              <a:t>po</a:t>
            </a:r>
            <a:r>
              <a:rPr lang="en-US" sz="4400" b="1" dirty="0"/>
              <a:t> CPR</a:t>
            </a:r>
            <a:endParaRPr lang="sl-SI" sz="4400" b="1" dirty="0"/>
          </a:p>
          <a:p>
            <a:r>
              <a:rPr lang="en-US" sz="2800" dirty="0">
                <a:solidFill>
                  <a:srgbClr val="214982"/>
                </a:solidFill>
              </a:rPr>
              <a:t>Marjan Japelj, ZAG Ljubljana</a:t>
            </a:r>
            <a:endParaRPr lang="sl-SI" sz="2800" dirty="0">
              <a:solidFill>
                <a:srgbClr val="2149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Izzivi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Harmonizacija</a:t>
            </a:r>
            <a:r>
              <a:rPr lang="en-US" sz="2000" dirty="0"/>
              <a:t> </a:t>
            </a:r>
            <a:r>
              <a:rPr lang="en-US" sz="2000" dirty="0" err="1"/>
              <a:t>delovanja</a:t>
            </a:r>
            <a:r>
              <a:rPr lang="en-US" sz="2000" dirty="0"/>
              <a:t> </a:t>
            </a:r>
            <a:r>
              <a:rPr lang="en-US" sz="2000" dirty="0" err="1"/>
              <a:t>priglasitvenih</a:t>
            </a:r>
            <a:r>
              <a:rPr lang="en-US" sz="2000" dirty="0"/>
              <a:t> </a:t>
            </a:r>
            <a:r>
              <a:rPr lang="en-US" sz="2000" dirty="0" err="1"/>
              <a:t>organov</a:t>
            </a:r>
            <a:r>
              <a:rPr lang="en-US" sz="2000" dirty="0"/>
              <a:t> v EU: </a:t>
            </a:r>
          </a:p>
          <a:p>
            <a:r>
              <a:rPr lang="en-US" sz="2000" dirty="0" err="1"/>
              <a:t>Različne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Harmonizacija delovanja </a:t>
            </a:r>
            <a:r>
              <a:rPr lang="en-US" sz="2000" dirty="0" err="1"/>
              <a:t>priglašenih</a:t>
            </a:r>
            <a:r>
              <a:rPr lang="sl-SI" sz="2000" dirty="0"/>
              <a:t> organov</a:t>
            </a:r>
            <a:r>
              <a:rPr lang="en-US" sz="2000" dirty="0"/>
              <a:t> v EU</a:t>
            </a:r>
            <a:r>
              <a:rPr lang="sl-SI" sz="2000" dirty="0"/>
              <a:t>:</a:t>
            </a:r>
            <a:endParaRPr lang="en-US" sz="2000" dirty="0"/>
          </a:p>
          <a:p>
            <a:r>
              <a:rPr lang="en-US" sz="2000" dirty="0" err="1"/>
              <a:t>Predvideno</a:t>
            </a:r>
            <a:r>
              <a:rPr lang="en-US" sz="2000" dirty="0"/>
              <a:t> v CPR </a:t>
            </a:r>
            <a:r>
              <a:rPr lang="en-US" sz="2000" dirty="0" err="1"/>
              <a:t>preko</a:t>
            </a:r>
            <a:r>
              <a:rPr lang="en-US" sz="2000" dirty="0"/>
              <a:t> </a:t>
            </a:r>
            <a:r>
              <a:rPr lang="en-US" sz="2000" dirty="0" err="1"/>
              <a:t>delovanja</a:t>
            </a:r>
            <a:r>
              <a:rPr lang="en-US" sz="2000" dirty="0"/>
              <a:t> </a:t>
            </a:r>
            <a:r>
              <a:rPr lang="en-US" sz="2000" dirty="0" err="1"/>
              <a:t>skupine</a:t>
            </a:r>
            <a:r>
              <a:rPr lang="en-US" sz="2000" dirty="0"/>
              <a:t> </a:t>
            </a:r>
            <a:r>
              <a:rPr lang="en-US" sz="2000" dirty="0" err="1"/>
              <a:t>priglašenih</a:t>
            </a:r>
            <a:r>
              <a:rPr lang="en-US" sz="2000" dirty="0"/>
              <a:t> </a:t>
            </a:r>
            <a:r>
              <a:rPr lang="en-US" sz="2000" dirty="0" err="1"/>
              <a:t>organov</a:t>
            </a:r>
            <a:r>
              <a:rPr lang="en-US" sz="2000" dirty="0"/>
              <a:t> (GNB). </a:t>
            </a:r>
            <a:r>
              <a:rPr lang="en-US" sz="2000" dirty="0" err="1"/>
              <a:t>Obveznost</a:t>
            </a:r>
            <a:r>
              <a:rPr lang="en-US" sz="2000" dirty="0"/>
              <a:t> </a:t>
            </a:r>
            <a:r>
              <a:rPr lang="en-US" sz="2000" dirty="0" err="1"/>
              <a:t>sodelovanja</a:t>
            </a:r>
            <a:r>
              <a:rPr lang="en-US" sz="2000" dirty="0"/>
              <a:t> in </a:t>
            </a:r>
            <a:r>
              <a:rPr lang="en-US" sz="2000" dirty="0" err="1"/>
              <a:t>upoštevanja</a:t>
            </a:r>
            <a:r>
              <a:rPr lang="en-US" sz="2000" dirty="0"/>
              <a:t> </a:t>
            </a:r>
            <a:r>
              <a:rPr lang="en-US" sz="2000" dirty="0" err="1"/>
              <a:t>dokumentov</a:t>
            </a:r>
            <a:r>
              <a:rPr lang="en-US" sz="2000" dirty="0"/>
              <a:t> GNB </a:t>
            </a:r>
            <a:r>
              <a:rPr lang="en-US" sz="2000" dirty="0" err="1"/>
              <a:t>še</a:t>
            </a:r>
            <a:r>
              <a:rPr lang="en-US" sz="2000" dirty="0"/>
              <a:t> </a:t>
            </a:r>
            <a:r>
              <a:rPr lang="en-US" sz="2000" dirty="0" err="1"/>
              <a:t>ni</a:t>
            </a:r>
            <a:r>
              <a:rPr lang="en-US" sz="2000" dirty="0"/>
              <a:t> v </a:t>
            </a:r>
            <a:r>
              <a:rPr lang="en-US" sz="2000" dirty="0" err="1"/>
              <a:t>celoti</a:t>
            </a:r>
            <a:r>
              <a:rPr lang="en-US" sz="2000" dirty="0"/>
              <a:t> </a:t>
            </a:r>
            <a:r>
              <a:rPr lang="en-US" sz="2000" dirty="0" err="1"/>
              <a:t>vzpostavljena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Harmonizacija delovanja </a:t>
            </a:r>
            <a:r>
              <a:rPr lang="sl-SI" sz="2000" dirty="0" err="1"/>
              <a:t>akreditacijskih</a:t>
            </a:r>
            <a:r>
              <a:rPr lang="sl-SI" sz="2000" dirty="0"/>
              <a:t> organov</a:t>
            </a:r>
            <a:r>
              <a:rPr lang="en-US" sz="2000" dirty="0"/>
              <a:t> v EU</a:t>
            </a:r>
            <a:r>
              <a:rPr lang="sl-SI" sz="2000" dirty="0"/>
              <a:t>:</a:t>
            </a:r>
            <a:endParaRPr lang="en-US" sz="2000" dirty="0"/>
          </a:p>
          <a:p>
            <a:r>
              <a:rPr lang="en-US" sz="2000" dirty="0" err="1"/>
              <a:t>Različne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in </a:t>
            </a:r>
            <a:r>
              <a:rPr lang="en-US" sz="2000" dirty="0" err="1"/>
              <a:t>zahteve</a:t>
            </a:r>
            <a:endParaRPr lang="en-US" sz="2000" dirty="0"/>
          </a:p>
          <a:p>
            <a:endParaRPr lang="sl-SI" sz="20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Hvala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pozornost</a:t>
            </a:r>
            <a:r>
              <a:rPr lang="en-US" sz="2400" dirty="0"/>
              <a:t>!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www.zag.si</a:t>
            </a:r>
            <a:endParaRPr lang="sl-SI" sz="2400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7" name="Picture 2" descr="C:\Users\Japelj\AppData\Local\Microsoft\Windows\Temporary Internet Files\Content.IE5\Y2I8VTE5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04" y="2236603"/>
            <a:ext cx="1049142" cy="11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349" y="1849015"/>
            <a:ext cx="17380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3569" y="2135761"/>
            <a:ext cx="1922966" cy="13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Javni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interes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Regulacija</a:t>
            </a:r>
            <a:r>
              <a:rPr lang="en-US" sz="2000" dirty="0"/>
              <a:t> </a:t>
            </a:r>
            <a:r>
              <a:rPr lang="en-US" sz="2000" dirty="0" err="1"/>
              <a:t>graditve</a:t>
            </a:r>
            <a:r>
              <a:rPr lang="en-US" sz="2000" dirty="0"/>
              <a:t> </a:t>
            </a:r>
            <a:r>
              <a:rPr lang="en-US" sz="2000" dirty="0" err="1"/>
              <a:t>objektov</a:t>
            </a:r>
            <a:r>
              <a:rPr lang="en-US" sz="2000" dirty="0"/>
              <a:t>: </a:t>
            </a:r>
            <a:r>
              <a:rPr lang="en-US" sz="2000" dirty="0" err="1"/>
              <a:t>Gradbeni</a:t>
            </a:r>
            <a:r>
              <a:rPr lang="en-US" sz="2000" dirty="0"/>
              <a:t> </a:t>
            </a:r>
            <a:r>
              <a:rPr lang="en-US" sz="2000" dirty="0" err="1"/>
              <a:t>zakon</a:t>
            </a:r>
            <a:r>
              <a:rPr lang="en-US" sz="2000" dirty="0"/>
              <a:t> (GZ)</a:t>
            </a:r>
          </a:p>
          <a:p>
            <a:endParaRPr lang="en-US" sz="2000" dirty="0"/>
          </a:p>
          <a:p>
            <a:r>
              <a:rPr lang="en-US" sz="2000" dirty="0" err="1"/>
              <a:t>Namen</a:t>
            </a:r>
            <a:r>
              <a:rPr lang="en-US" sz="2000" dirty="0"/>
              <a:t> </a:t>
            </a:r>
            <a:r>
              <a:rPr lang="en-US" sz="2000" dirty="0" err="1"/>
              <a:t>zakona</a:t>
            </a:r>
            <a:r>
              <a:rPr lang="en-US" sz="2000" dirty="0"/>
              <a:t> je </a:t>
            </a:r>
            <a:r>
              <a:rPr lang="en-US" sz="2000" dirty="0" err="1"/>
              <a:t>zaščita</a:t>
            </a:r>
            <a:r>
              <a:rPr lang="en-US" sz="2000" dirty="0"/>
              <a:t> </a:t>
            </a:r>
            <a:r>
              <a:rPr lang="en-US" sz="2000" dirty="0" err="1"/>
              <a:t>javnega</a:t>
            </a:r>
            <a:r>
              <a:rPr lang="en-US" sz="2000" dirty="0"/>
              <a:t> </a:t>
            </a:r>
            <a:r>
              <a:rPr lang="en-US" sz="2000" dirty="0" err="1"/>
              <a:t>interesa</a:t>
            </a:r>
            <a:r>
              <a:rPr lang="en-US" sz="2000" dirty="0"/>
              <a:t>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graditvi</a:t>
            </a:r>
            <a:r>
              <a:rPr lang="en-US" sz="2000" dirty="0"/>
              <a:t> </a:t>
            </a:r>
            <a:r>
              <a:rPr lang="en-US" sz="2000" dirty="0" err="1"/>
              <a:t>objektov</a:t>
            </a:r>
            <a:r>
              <a:rPr lang="en-US" sz="2000" dirty="0"/>
              <a:t>.</a:t>
            </a:r>
          </a:p>
          <a:p>
            <a:r>
              <a:rPr lang="en-US" sz="2000" dirty="0"/>
              <a:t>V </a:t>
            </a:r>
            <a:r>
              <a:rPr lang="en-US" sz="2000" dirty="0" err="1"/>
              <a:t>javnem</a:t>
            </a:r>
            <a:r>
              <a:rPr lang="en-US" sz="2000" dirty="0"/>
              <a:t> </a:t>
            </a:r>
            <a:r>
              <a:rPr lang="en-US" sz="2000" dirty="0" err="1"/>
              <a:t>interesu</a:t>
            </a:r>
            <a:r>
              <a:rPr lang="en-US" sz="2000" dirty="0"/>
              <a:t> je: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/>
              <a:t>Varnost</a:t>
            </a:r>
            <a:r>
              <a:rPr lang="en-US" sz="2000" b="1" dirty="0"/>
              <a:t> </a:t>
            </a:r>
            <a:r>
              <a:rPr lang="en-US" sz="2000" b="1" dirty="0" err="1"/>
              <a:t>objektov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Varstvo</a:t>
            </a:r>
            <a:r>
              <a:rPr lang="en-US" sz="2000" dirty="0"/>
              <a:t> </a:t>
            </a:r>
            <a:r>
              <a:rPr lang="en-US" sz="2000" dirty="0" err="1"/>
              <a:t>okolja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Varstvo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Varstvo</a:t>
            </a:r>
            <a:r>
              <a:rPr lang="en-US" sz="2000" dirty="0"/>
              <a:t> </a:t>
            </a:r>
            <a:r>
              <a:rPr lang="en-US" sz="2000" dirty="0" err="1"/>
              <a:t>kulturne</a:t>
            </a:r>
            <a:r>
              <a:rPr lang="en-US" sz="2000" dirty="0"/>
              <a:t> </a:t>
            </a:r>
            <a:r>
              <a:rPr lang="en-US" sz="2000" dirty="0" err="1"/>
              <a:t>dediščine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…</a:t>
            </a:r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99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Osnovne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zahteve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objekte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it-IT" altLang="sl-SI" sz="3200" dirty="0" err="1"/>
              <a:t>Mehanska</a:t>
            </a:r>
            <a:r>
              <a:rPr lang="it-IT" altLang="sl-SI" sz="3200" dirty="0"/>
              <a:t> </a:t>
            </a:r>
            <a:r>
              <a:rPr lang="it-IT" altLang="sl-SI" sz="3200" dirty="0" err="1"/>
              <a:t>odpornost</a:t>
            </a:r>
            <a:r>
              <a:rPr lang="it-IT" altLang="sl-SI" sz="3200" dirty="0"/>
              <a:t> in </a:t>
            </a:r>
            <a:r>
              <a:rPr lang="it-IT" altLang="sl-SI" sz="3200" dirty="0" err="1"/>
              <a:t>stabilnost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obtežbe</a:t>
            </a:r>
            <a:r>
              <a:rPr lang="it-IT" altLang="sl-SI" dirty="0"/>
              <a:t> ne </a:t>
            </a:r>
            <a:r>
              <a:rPr lang="it-IT" altLang="sl-SI" dirty="0" err="1"/>
              <a:t>smejo</a:t>
            </a:r>
            <a:r>
              <a:rPr lang="it-IT" altLang="sl-SI" dirty="0"/>
              <a:t> </a:t>
            </a:r>
            <a:r>
              <a:rPr lang="it-IT" altLang="sl-SI" dirty="0" err="1"/>
              <a:t>povzročiti</a:t>
            </a:r>
            <a:r>
              <a:rPr lang="it-IT" altLang="sl-SI" dirty="0"/>
              <a:t> </a:t>
            </a:r>
            <a:r>
              <a:rPr lang="it-IT" altLang="sl-SI" dirty="0" err="1"/>
              <a:t>porušitve</a:t>
            </a:r>
            <a:r>
              <a:rPr lang="it-IT" altLang="sl-SI" dirty="0"/>
              <a:t>, </a:t>
            </a:r>
            <a:r>
              <a:rPr lang="it-IT" altLang="sl-SI" dirty="0" err="1"/>
              <a:t>poškodbe</a:t>
            </a:r>
            <a:r>
              <a:rPr lang="it-IT" altLang="sl-SI" dirty="0"/>
              <a:t> ali </a:t>
            </a:r>
            <a:r>
              <a:rPr lang="it-IT" altLang="sl-SI" dirty="0" err="1"/>
              <a:t>nedopustno</a:t>
            </a:r>
            <a:r>
              <a:rPr lang="it-IT" altLang="sl-SI" dirty="0"/>
              <a:t> </a:t>
            </a:r>
            <a:r>
              <a:rPr lang="it-IT" altLang="sl-SI" dirty="0" err="1"/>
              <a:t>velikih</a:t>
            </a:r>
            <a:r>
              <a:rPr lang="it-IT" altLang="sl-SI" dirty="0"/>
              <a:t> </a:t>
            </a:r>
            <a:r>
              <a:rPr lang="it-IT" altLang="sl-SI" dirty="0" err="1"/>
              <a:t>deformacij</a:t>
            </a:r>
            <a:r>
              <a:rPr lang="it-IT" altLang="sl-SI" dirty="0"/>
              <a:t> </a:t>
            </a:r>
            <a:r>
              <a:rPr lang="it-IT" altLang="sl-SI" dirty="0" err="1"/>
              <a:t>objekta</a:t>
            </a:r>
            <a:r>
              <a:rPr lang="it-IT" altLang="sl-SI" dirty="0"/>
              <a:t>)</a:t>
            </a:r>
          </a:p>
          <a:p>
            <a:pPr>
              <a:buFontTx/>
              <a:buAutoNum type="arabicPeriod"/>
            </a:pPr>
            <a:r>
              <a:rPr lang="it-IT" altLang="sl-SI" sz="3200" dirty="0" err="1"/>
              <a:t>Varnost</a:t>
            </a:r>
            <a:r>
              <a:rPr lang="it-IT" altLang="sl-SI" sz="3200" dirty="0"/>
              <a:t> </a:t>
            </a:r>
            <a:r>
              <a:rPr lang="it-IT" altLang="sl-SI" sz="3200" dirty="0" err="1"/>
              <a:t>pri</a:t>
            </a:r>
            <a:r>
              <a:rPr lang="it-IT" altLang="sl-SI" sz="3200" dirty="0"/>
              <a:t> </a:t>
            </a:r>
            <a:r>
              <a:rPr lang="it-IT" altLang="sl-SI" sz="3200" dirty="0" err="1"/>
              <a:t>požaru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zagotovitev</a:t>
            </a:r>
            <a:r>
              <a:rPr lang="it-IT" altLang="sl-SI" dirty="0"/>
              <a:t> </a:t>
            </a:r>
            <a:r>
              <a:rPr lang="it-IT" altLang="sl-SI" dirty="0" err="1"/>
              <a:t>nosilnosti</a:t>
            </a:r>
            <a:r>
              <a:rPr lang="it-IT" altLang="sl-SI" dirty="0"/>
              <a:t> </a:t>
            </a:r>
            <a:r>
              <a:rPr lang="it-IT" altLang="sl-SI" dirty="0" err="1"/>
              <a:t>objekta</a:t>
            </a:r>
            <a:r>
              <a:rPr lang="it-IT" altLang="sl-SI" dirty="0"/>
              <a:t> za </a:t>
            </a:r>
            <a:r>
              <a:rPr lang="it-IT" altLang="sl-SI" dirty="0" err="1"/>
              <a:t>določen</a:t>
            </a:r>
            <a:r>
              <a:rPr lang="it-IT" altLang="sl-SI" dirty="0"/>
              <a:t> </a:t>
            </a:r>
            <a:r>
              <a:rPr lang="it-IT" altLang="sl-SI" dirty="0" err="1"/>
              <a:t>čas</a:t>
            </a:r>
            <a:r>
              <a:rPr lang="it-IT" altLang="sl-SI" dirty="0"/>
              <a:t> </a:t>
            </a:r>
            <a:r>
              <a:rPr lang="it-IT" altLang="sl-SI" dirty="0" err="1"/>
              <a:t>požara</a:t>
            </a:r>
            <a:r>
              <a:rPr lang="it-IT" altLang="sl-SI" dirty="0"/>
              <a:t>, </a:t>
            </a:r>
            <a:r>
              <a:rPr lang="it-IT" altLang="sl-SI" dirty="0" err="1"/>
              <a:t>omejitev</a:t>
            </a:r>
            <a:r>
              <a:rPr lang="it-IT" altLang="sl-SI" dirty="0"/>
              <a:t> </a:t>
            </a:r>
            <a:r>
              <a:rPr lang="it-IT" altLang="sl-SI" dirty="0" err="1"/>
              <a:t>nastanka</a:t>
            </a:r>
            <a:r>
              <a:rPr lang="it-IT" altLang="sl-SI" dirty="0"/>
              <a:t> in </a:t>
            </a:r>
            <a:r>
              <a:rPr lang="it-IT" altLang="sl-SI" dirty="0" err="1"/>
              <a:t>razvoja</a:t>
            </a:r>
            <a:r>
              <a:rPr lang="it-IT" altLang="sl-SI" dirty="0"/>
              <a:t> </a:t>
            </a:r>
            <a:r>
              <a:rPr lang="it-IT" altLang="sl-SI" dirty="0" err="1"/>
              <a:t>požara</a:t>
            </a:r>
            <a:r>
              <a:rPr lang="it-IT" altLang="sl-SI" dirty="0"/>
              <a:t> ter </a:t>
            </a:r>
            <a:r>
              <a:rPr lang="it-IT" altLang="sl-SI" dirty="0" err="1"/>
              <a:t>širjenja</a:t>
            </a:r>
            <a:r>
              <a:rPr lang="it-IT" altLang="sl-SI" dirty="0"/>
              <a:t> </a:t>
            </a:r>
            <a:r>
              <a:rPr lang="it-IT" altLang="sl-SI" dirty="0" err="1"/>
              <a:t>ognja</a:t>
            </a:r>
            <a:r>
              <a:rPr lang="it-IT" altLang="sl-SI" dirty="0"/>
              <a:t> in dima, </a:t>
            </a:r>
            <a:r>
              <a:rPr lang="it-IT" altLang="sl-SI" dirty="0" err="1"/>
              <a:t>omogočena</a:t>
            </a:r>
            <a:r>
              <a:rPr lang="it-IT" altLang="sl-SI" dirty="0"/>
              <a:t> </a:t>
            </a:r>
            <a:r>
              <a:rPr lang="it-IT" altLang="sl-SI" dirty="0" err="1"/>
              <a:t>evakuacija</a:t>
            </a:r>
            <a:r>
              <a:rPr lang="it-IT" altLang="sl-SI" dirty="0"/>
              <a:t>, </a:t>
            </a:r>
            <a:r>
              <a:rPr lang="it-IT" altLang="sl-SI" dirty="0" err="1"/>
              <a:t>reševanje</a:t>
            </a:r>
            <a:r>
              <a:rPr lang="it-IT" altLang="sl-SI" dirty="0"/>
              <a:t> ter </a:t>
            </a:r>
            <a:r>
              <a:rPr lang="it-IT" altLang="sl-SI" dirty="0" err="1"/>
              <a:t>gašenje</a:t>
            </a:r>
            <a:r>
              <a:rPr lang="it-IT" altLang="sl-SI" dirty="0"/>
              <a:t>)</a:t>
            </a:r>
          </a:p>
          <a:p>
            <a:pPr>
              <a:buFontTx/>
              <a:buAutoNum type="arabicPeriod"/>
            </a:pPr>
            <a:r>
              <a:rPr lang="it-IT" altLang="sl-SI" sz="3200" dirty="0" err="1"/>
              <a:t>Higiena</a:t>
            </a:r>
            <a:r>
              <a:rPr lang="it-IT" altLang="sl-SI" sz="3200" dirty="0"/>
              <a:t>, </a:t>
            </a:r>
            <a:r>
              <a:rPr lang="it-IT" altLang="sl-SI" sz="3200" dirty="0" err="1"/>
              <a:t>zdravje</a:t>
            </a:r>
            <a:r>
              <a:rPr lang="it-IT" altLang="sl-SI" sz="3200" dirty="0"/>
              <a:t> in </a:t>
            </a:r>
            <a:r>
              <a:rPr lang="it-IT" altLang="sl-SI" sz="3200" dirty="0" err="1"/>
              <a:t>okolje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brez</a:t>
            </a:r>
            <a:r>
              <a:rPr lang="it-IT" altLang="sl-SI" dirty="0"/>
              <a:t> </a:t>
            </a:r>
            <a:r>
              <a:rPr lang="it-IT" altLang="sl-SI" dirty="0" err="1"/>
              <a:t>strupenih</a:t>
            </a:r>
            <a:r>
              <a:rPr lang="it-IT" altLang="sl-SI" dirty="0"/>
              <a:t> </a:t>
            </a:r>
            <a:r>
              <a:rPr lang="it-IT" altLang="sl-SI" dirty="0" err="1"/>
              <a:t>plinov</a:t>
            </a:r>
            <a:r>
              <a:rPr lang="it-IT" altLang="sl-SI" dirty="0"/>
              <a:t>, </a:t>
            </a:r>
            <a:r>
              <a:rPr lang="it-IT" altLang="sl-SI" dirty="0" err="1"/>
              <a:t>nevarnih</a:t>
            </a:r>
            <a:r>
              <a:rPr lang="it-IT" altLang="sl-SI" dirty="0"/>
              <a:t> </a:t>
            </a:r>
            <a:r>
              <a:rPr lang="it-IT" altLang="sl-SI" dirty="0" err="1"/>
              <a:t>delcev</a:t>
            </a:r>
            <a:r>
              <a:rPr lang="it-IT" altLang="sl-SI" dirty="0"/>
              <a:t>, </a:t>
            </a:r>
            <a:r>
              <a:rPr lang="it-IT" altLang="sl-SI" dirty="0" err="1"/>
              <a:t>žarčenja</a:t>
            </a:r>
            <a:r>
              <a:rPr lang="it-IT" altLang="sl-SI" dirty="0"/>
              <a:t>, </a:t>
            </a:r>
            <a:r>
              <a:rPr lang="it-IT" altLang="sl-SI" dirty="0" err="1"/>
              <a:t>onesnaženja</a:t>
            </a:r>
            <a:r>
              <a:rPr lang="it-IT" altLang="sl-SI" dirty="0"/>
              <a:t> ali </a:t>
            </a:r>
            <a:r>
              <a:rPr lang="it-IT" altLang="sl-SI" dirty="0" err="1"/>
              <a:t>zastrupitve</a:t>
            </a:r>
            <a:r>
              <a:rPr lang="it-IT" altLang="sl-SI" dirty="0"/>
              <a:t> </a:t>
            </a:r>
            <a:r>
              <a:rPr lang="it-IT" altLang="sl-SI" dirty="0" err="1"/>
              <a:t>vode</a:t>
            </a:r>
            <a:r>
              <a:rPr lang="it-IT" altLang="sl-SI" dirty="0"/>
              <a:t> ter </a:t>
            </a:r>
            <a:r>
              <a:rPr lang="it-IT" altLang="sl-SI" dirty="0" err="1"/>
              <a:t>vlage</a:t>
            </a:r>
            <a:r>
              <a:rPr lang="it-IT" altLang="sl-SI" dirty="0"/>
              <a:t> v </a:t>
            </a:r>
            <a:r>
              <a:rPr lang="it-IT" altLang="sl-SI" dirty="0" err="1"/>
              <a:t>objektih</a:t>
            </a:r>
            <a:r>
              <a:rPr lang="it-IT" altLang="sl-SI" dirty="0"/>
              <a:t>) 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" y="1924851"/>
            <a:ext cx="14097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875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Osnovne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zahteve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objekte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026893"/>
            <a:ext cx="7253055" cy="364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Bef>
                <a:spcPct val="20000"/>
              </a:spcBef>
              <a:buFontTx/>
              <a:buAutoNum type="arabicPeriod" startAt="4"/>
            </a:pPr>
            <a:r>
              <a:rPr lang="it-IT" altLang="sl-SI" sz="3200" dirty="0" err="1"/>
              <a:t>Varnost</a:t>
            </a:r>
            <a:r>
              <a:rPr lang="it-IT" altLang="sl-SI" sz="3200" dirty="0"/>
              <a:t> in </a:t>
            </a:r>
            <a:r>
              <a:rPr lang="it-IT" altLang="sl-SI" sz="3200" dirty="0" err="1"/>
              <a:t>dostopnost</a:t>
            </a:r>
            <a:r>
              <a:rPr lang="it-IT" altLang="sl-SI" sz="3200" dirty="0"/>
              <a:t> </a:t>
            </a:r>
            <a:r>
              <a:rPr lang="it-IT" altLang="sl-SI" sz="3200" dirty="0" err="1"/>
              <a:t>pri</a:t>
            </a:r>
            <a:r>
              <a:rPr lang="it-IT" altLang="sl-SI" sz="3200" dirty="0"/>
              <a:t> </a:t>
            </a:r>
            <a:r>
              <a:rPr lang="it-IT" altLang="sl-SI" sz="3200" dirty="0" err="1"/>
              <a:t>uporabi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preprečena</a:t>
            </a:r>
            <a:r>
              <a:rPr lang="it-IT" altLang="sl-SI" dirty="0"/>
              <a:t> </a:t>
            </a:r>
            <a:r>
              <a:rPr lang="it-IT" altLang="sl-SI" dirty="0" err="1"/>
              <a:t>nevarnost</a:t>
            </a:r>
            <a:r>
              <a:rPr lang="it-IT" altLang="sl-SI" dirty="0"/>
              <a:t> </a:t>
            </a:r>
            <a:r>
              <a:rPr lang="it-IT" altLang="sl-SI" dirty="0" err="1"/>
              <a:t>nesreč</a:t>
            </a:r>
            <a:r>
              <a:rPr lang="it-IT" altLang="sl-SI" dirty="0"/>
              <a:t> in </a:t>
            </a:r>
            <a:r>
              <a:rPr lang="it-IT" altLang="sl-SI" dirty="0" err="1"/>
              <a:t>poškodb</a:t>
            </a:r>
            <a:r>
              <a:rPr lang="it-IT" altLang="sl-SI" dirty="0"/>
              <a:t> - </a:t>
            </a:r>
            <a:r>
              <a:rPr lang="it-IT" altLang="sl-SI" dirty="0" err="1"/>
              <a:t>zdrsa</a:t>
            </a:r>
            <a:r>
              <a:rPr lang="it-IT" altLang="sl-SI" dirty="0"/>
              <a:t>, </a:t>
            </a:r>
            <a:r>
              <a:rPr lang="it-IT" altLang="sl-SI" dirty="0" err="1"/>
              <a:t>padca</a:t>
            </a:r>
            <a:r>
              <a:rPr lang="it-IT" altLang="sl-SI" dirty="0"/>
              <a:t>, </a:t>
            </a:r>
            <a:r>
              <a:rPr lang="it-IT" altLang="sl-SI" dirty="0" err="1"/>
              <a:t>trčenja</a:t>
            </a:r>
            <a:r>
              <a:rPr lang="it-IT" altLang="sl-SI" dirty="0"/>
              <a:t>, </a:t>
            </a:r>
            <a:r>
              <a:rPr lang="it-IT" altLang="sl-SI" dirty="0" err="1"/>
              <a:t>opeklin</a:t>
            </a:r>
            <a:r>
              <a:rPr lang="it-IT" altLang="sl-SI" dirty="0"/>
              <a:t>, </a:t>
            </a:r>
            <a:r>
              <a:rPr lang="it-IT" altLang="sl-SI" dirty="0" err="1"/>
              <a:t>udarca</a:t>
            </a:r>
            <a:r>
              <a:rPr lang="it-IT" altLang="sl-SI" dirty="0"/>
              <a:t> </a:t>
            </a:r>
            <a:r>
              <a:rPr lang="it-IT" altLang="sl-SI" dirty="0" err="1"/>
              <a:t>električnega</a:t>
            </a:r>
            <a:r>
              <a:rPr lang="it-IT" altLang="sl-SI" dirty="0"/>
              <a:t> </a:t>
            </a:r>
            <a:r>
              <a:rPr lang="it-IT" altLang="sl-SI" dirty="0" err="1"/>
              <a:t>toka</a:t>
            </a:r>
            <a:r>
              <a:rPr lang="it-IT" altLang="sl-SI" dirty="0"/>
              <a:t>, </a:t>
            </a:r>
            <a:r>
              <a:rPr lang="it-IT" altLang="sl-SI" dirty="0" err="1"/>
              <a:t>poškodb</a:t>
            </a:r>
            <a:r>
              <a:rPr lang="it-IT" altLang="sl-SI" dirty="0"/>
              <a:t> </a:t>
            </a:r>
            <a:r>
              <a:rPr lang="it-IT" altLang="sl-SI" dirty="0" err="1"/>
              <a:t>zaradi</a:t>
            </a:r>
            <a:r>
              <a:rPr lang="it-IT" altLang="sl-SI" dirty="0"/>
              <a:t> </a:t>
            </a:r>
            <a:r>
              <a:rPr lang="it-IT" altLang="sl-SI" dirty="0" err="1"/>
              <a:t>eksplozije</a:t>
            </a:r>
            <a:r>
              <a:rPr lang="it-IT" altLang="sl-SI" dirty="0"/>
              <a:t> in </a:t>
            </a:r>
            <a:r>
              <a:rPr lang="it-IT" altLang="sl-SI" dirty="0" err="1"/>
              <a:t>vlomov</a:t>
            </a:r>
            <a:r>
              <a:rPr lang="sl-SI" altLang="sl-SI" dirty="0"/>
              <a:t>, dostopnost invalidom</a:t>
            </a:r>
            <a:r>
              <a:rPr lang="it-IT" altLang="sl-SI" dirty="0"/>
              <a:t>)</a:t>
            </a:r>
          </a:p>
          <a:p>
            <a:pPr marL="342900" lvl="0" indent="-342900" defTabSz="914400">
              <a:spcBef>
                <a:spcPct val="20000"/>
              </a:spcBef>
              <a:buFontTx/>
              <a:buAutoNum type="arabicPeriod" startAt="4"/>
            </a:pPr>
            <a:r>
              <a:rPr lang="it-IT" altLang="sl-SI" sz="3200" dirty="0" err="1"/>
              <a:t>Zaščita</a:t>
            </a:r>
            <a:r>
              <a:rPr lang="it-IT" altLang="sl-SI" sz="3200" dirty="0"/>
              <a:t> </a:t>
            </a:r>
            <a:r>
              <a:rPr lang="it-IT" altLang="sl-SI" sz="3200" dirty="0" err="1"/>
              <a:t>pred</a:t>
            </a:r>
            <a:r>
              <a:rPr lang="it-IT" altLang="sl-SI" sz="3200" dirty="0"/>
              <a:t> </a:t>
            </a:r>
            <a:r>
              <a:rPr lang="it-IT" altLang="sl-SI" sz="3200" dirty="0" err="1"/>
              <a:t>hrupom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zadovoljive</a:t>
            </a:r>
            <a:r>
              <a:rPr lang="it-IT" altLang="sl-SI" dirty="0"/>
              <a:t> </a:t>
            </a:r>
            <a:r>
              <a:rPr lang="it-IT" altLang="sl-SI" dirty="0" err="1"/>
              <a:t>razmere</a:t>
            </a:r>
            <a:r>
              <a:rPr lang="it-IT" altLang="sl-SI" dirty="0"/>
              <a:t> za </a:t>
            </a:r>
            <a:r>
              <a:rPr lang="it-IT" altLang="sl-SI" dirty="0" err="1"/>
              <a:t>spanje</a:t>
            </a:r>
            <a:r>
              <a:rPr lang="it-IT" altLang="sl-SI" dirty="0"/>
              <a:t>, </a:t>
            </a:r>
            <a:r>
              <a:rPr lang="it-IT" altLang="sl-SI" dirty="0" err="1"/>
              <a:t>počitek</a:t>
            </a:r>
            <a:r>
              <a:rPr lang="it-IT" altLang="sl-SI" dirty="0"/>
              <a:t> in </a:t>
            </a:r>
            <a:r>
              <a:rPr lang="it-IT" altLang="sl-SI" dirty="0" err="1"/>
              <a:t>delo</a:t>
            </a:r>
            <a:r>
              <a:rPr lang="it-IT" altLang="sl-SI" dirty="0"/>
              <a:t>)</a:t>
            </a:r>
          </a:p>
          <a:p>
            <a:pPr marL="342900" lvl="0" indent="-342900" defTabSz="914400">
              <a:spcBef>
                <a:spcPct val="20000"/>
              </a:spcBef>
              <a:buFontTx/>
              <a:buAutoNum type="arabicPeriod" startAt="4"/>
            </a:pPr>
            <a:r>
              <a:rPr lang="it-IT" altLang="sl-SI" sz="3200" dirty="0" err="1"/>
              <a:t>Varčevanje</a:t>
            </a:r>
            <a:r>
              <a:rPr lang="it-IT" altLang="sl-SI" sz="3200" dirty="0"/>
              <a:t> z </a:t>
            </a:r>
            <a:r>
              <a:rPr lang="it-IT" altLang="sl-SI" sz="3200" dirty="0" err="1"/>
              <a:t>energijo</a:t>
            </a:r>
            <a:r>
              <a:rPr lang="it-IT" altLang="sl-SI" sz="3200" dirty="0"/>
              <a:t> in </a:t>
            </a:r>
            <a:r>
              <a:rPr lang="it-IT" altLang="sl-SI" sz="3200" dirty="0" err="1"/>
              <a:t>ohranjanje</a:t>
            </a:r>
            <a:r>
              <a:rPr lang="it-IT" altLang="sl-SI" sz="3200" dirty="0"/>
              <a:t> </a:t>
            </a:r>
            <a:r>
              <a:rPr lang="it-IT" altLang="sl-SI" sz="3200" dirty="0" err="1"/>
              <a:t>toplote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it-IT" altLang="sl-SI" dirty="0" err="1"/>
              <a:t>ogrevanje</a:t>
            </a:r>
            <a:r>
              <a:rPr lang="it-IT" altLang="sl-SI" dirty="0"/>
              <a:t>, </a:t>
            </a:r>
            <a:r>
              <a:rPr lang="it-IT" altLang="sl-SI" dirty="0" err="1"/>
              <a:t>hlajenje</a:t>
            </a:r>
            <a:r>
              <a:rPr lang="it-IT" altLang="sl-SI" dirty="0"/>
              <a:t> in </a:t>
            </a:r>
            <a:r>
              <a:rPr lang="it-IT" altLang="sl-SI" dirty="0" err="1"/>
              <a:t>prezračevanje</a:t>
            </a:r>
            <a:r>
              <a:rPr lang="it-IT" altLang="sl-SI" dirty="0"/>
              <a:t> </a:t>
            </a:r>
            <a:r>
              <a:rPr lang="it-IT" altLang="sl-SI" dirty="0" err="1"/>
              <a:t>optimizirano</a:t>
            </a:r>
            <a:r>
              <a:rPr lang="it-IT" altLang="sl-SI" dirty="0"/>
              <a:t> </a:t>
            </a:r>
            <a:r>
              <a:rPr lang="it-IT" altLang="sl-SI" dirty="0" err="1"/>
              <a:t>glede</a:t>
            </a:r>
            <a:r>
              <a:rPr lang="it-IT" altLang="sl-SI" dirty="0"/>
              <a:t> </a:t>
            </a:r>
            <a:r>
              <a:rPr lang="it-IT" altLang="sl-SI" dirty="0" err="1"/>
              <a:t>na</a:t>
            </a:r>
            <a:r>
              <a:rPr lang="it-IT" altLang="sl-SI" dirty="0"/>
              <a:t> </a:t>
            </a:r>
            <a:r>
              <a:rPr lang="it-IT" altLang="sl-SI" dirty="0" err="1"/>
              <a:t>potrebe</a:t>
            </a:r>
            <a:r>
              <a:rPr lang="it-IT" altLang="sl-SI" dirty="0"/>
              <a:t> </a:t>
            </a:r>
            <a:r>
              <a:rPr lang="it-IT" altLang="sl-SI" dirty="0" err="1"/>
              <a:t>ljudi</a:t>
            </a:r>
            <a:r>
              <a:rPr lang="it-IT" altLang="sl-SI" dirty="0"/>
              <a:t> in </a:t>
            </a:r>
            <a:r>
              <a:rPr lang="it-IT" altLang="sl-SI" dirty="0" err="1"/>
              <a:t>varčevanje</a:t>
            </a:r>
            <a:r>
              <a:rPr lang="it-IT" altLang="sl-SI" dirty="0"/>
              <a:t> z </a:t>
            </a:r>
            <a:r>
              <a:rPr lang="it-IT" altLang="sl-SI" dirty="0" err="1"/>
              <a:t>energijo</a:t>
            </a:r>
            <a:r>
              <a:rPr lang="it-IT" altLang="sl-SI" dirty="0"/>
              <a:t>)</a:t>
            </a:r>
            <a:endParaRPr lang="sl-SI" alt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2159546"/>
            <a:ext cx="1541117" cy="11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6784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Osnovne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zahteve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za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objekte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026893"/>
            <a:ext cx="72530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defTabSz="914400">
              <a:spcBef>
                <a:spcPct val="20000"/>
              </a:spcBef>
              <a:buFont typeface="+mj-lt"/>
              <a:buAutoNum type="arabicPeriod" startAt="7"/>
            </a:pPr>
            <a:r>
              <a:rPr lang="sl-SI" altLang="sl-SI" sz="3200" dirty="0"/>
              <a:t>Trajnostna raba naravnih virov</a:t>
            </a:r>
            <a:r>
              <a:rPr lang="it-IT" altLang="sl-SI" sz="3200" dirty="0"/>
              <a:t> </a:t>
            </a:r>
            <a:r>
              <a:rPr lang="it-IT" altLang="sl-SI" dirty="0"/>
              <a:t>(</a:t>
            </a:r>
            <a:r>
              <a:rPr lang="sl-SI" altLang="sl-SI" dirty="0"/>
              <a:t>recikliranje, trajnost gradbenih objektov, uporaba okoljsko združljivih surovin in sekundarnih materialov</a:t>
            </a:r>
            <a:r>
              <a:rPr lang="it-IT" altLang="sl-SI" dirty="0"/>
              <a:t>)</a:t>
            </a:r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2247719"/>
            <a:ext cx="1310176" cy="87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38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8586"/>
            <a:ext cx="725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-623888"/>
            <a:ext cx="7059613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52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Gradbeni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proizvodi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072739"/>
            <a:ext cx="72530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Regulirani</a:t>
            </a:r>
            <a:r>
              <a:rPr lang="en-US" dirty="0"/>
              <a:t> z </a:t>
            </a:r>
            <a:r>
              <a:rPr lang="en-US" dirty="0" err="1"/>
              <a:t>Uredbo</a:t>
            </a:r>
            <a:r>
              <a:rPr lang="en-US" dirty="0"/>
              <a:t> 305/2011 (CPR)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 </a:t>
            </a:r>
            <a:r>
              <a:rPr lang="en-US" dirty="0" err="1"/>
              <a:t>svojimi</a:t>
            </a:r>
            <a:r>
              <a:rPr lang="en-US" dirty="0"/>
              <a:t> </a:t>
            </a:r>
            <a:r>
              <a:rPr lang="en-US" dirty="0" err="1"/>
              <a:t>lastnostmi</a:t>
            </a:r>
            <a:r>
              <a:rPr lang="en-US" dirty="0"/>
              <a:t> </a:t>
            </a:r>
            <a:r>
              <a:rPr lang="en-US" dirty="0" err="1"/>
              <a:t>vplivajo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objekte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pomemben</a:t>
            </a:r>
            <a:r>
              <a:rPr lang="en-US" dirty="0"/>
              <a:t> je ta </a:t>
            </a:r>
            <a:r>
              <a:rPr lang="en-US" dirty="0" err="1"/>
              <a:t>vpliv</a:t>
            </a:r>
            <a:r>
              <a:rPr lang="en-US" dirty="0"/>
              <a:t> s </a:t>
            </a:r>
            <a:r>
              <a:rPr lang="en-US" dirty="0" err="1"/>
              <a:t>Sklepom</a:t>
            </a:r>
            <a:r>
              <a:rPr lang="en-US" dirty="0"/>
              <a:t> </a:t>
            </a:r>
            <a:r>
              <a:rPr lang="en-US" dirty="0" err="1"/>
              <a:t>določi</a:t>
            </a:r>
            <a:r>
              <a:rPr lang="en-US" dirty="0"/>
              <a:t> </a:t>
            </a:r>
            <a:r>
              <a:rPr lang="en-US" dirty="0" err="1"/>
              <a:t>Komisija</a:t>
            </a:r>
            <a:r>
              <a:rPr lang="en-US" dirty="0"/>
              <a:t> EU (Commission Decision)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večji</a:t>
            </a:r>
            <a:r>
              <a:rPr lang="en-US" dirty="0"/>
              <a:t> je ta </a:t>
            </a:r>
            <a:r>
              <a:rPr lang="en-US" dirty="0" err="1"/>
              <a:t>vpliv</a:t>
            </a:r>
            <a:r>
              <a:rPr lang="en-US" dirty="0"/>
              <a:t>, </a:t>
            </a:r>
            <a:r>
              <a:rPr lang="en-US" dirty="0" err="1"/>
              <a:t>večja</a:t>
            </a:r>
            <a:r>
              <a:rPr lang="en-US" dirty="0"/>
              <a:t> </a:t>
            </a:r>
            <a:r>
              <a:rPr lang="en-US" dirty="0" err="1"/>
              <a:t>vloga</a:t>
            </a:r>
            <a:r>
              <a:rPr lang="en-US" dirty="0"/>
              <a:t> </a:t>
            </a:r>
            <a:r>
              <a:rPr lang="en-US" dirty="0" err="1"/>
              <a:t>neodvisnega</a:t>
            </a:r>
            <a:r>
              <a:rPr lang="en-US" dirty="0"/>
              <a:t> organa je </a:t>
            </a:r>
            <a:r>
              <a:rPr lang="en-US" dirty="0" err="1"/>
              <a:t>predvidena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18" y="3994150"/>
            <a:ext cx="1727200" cy="10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4212060"/>
            <a:ext cx="1057656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3" y="2543305"/>
            <a:ext cx="140335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34" y="3937293"/>
            <a:ext cx="1615385" cy="112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" y="977612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099837"/>
            <a:ext cx="1644650" cy="12319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23" y="676774"/>
            <a:ext cx="1135495" cy="16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l="66307" r="439"/>
          <a:stretch/>
        </p:blipFill>
        <p:spPr>
          <a:xfrm>
            <a:off x="4122092" y="1134642"/>
            <a:ext cx="1653484" cy="116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32287" r="33857"/>
          <a:stretch/>
        </p:blipFill>
        <p:spPr>
          <a:xfrm>
            <a:off x="7320593" y="3867056"/>
            <a:ext cx="1521565" cy="107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ika ptt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8" y="4074849"/>
            <a:ext cx="1135598" cy="100594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D963EE3-D22D-4789-A346-364CF929A497}"/>
              </a:ext>
            </a:extLst>
          </p:cNvPr>
          <p:cNvSpPr txBox="1"/>
          <p:nvPr/>
        </p:nvSpPr>
        <p:spPr>
          <a:xfrm>
            <a:off x="559293" y="257452"/>
            <a:ext cx="45295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204982"/>
                </a:solidFill>
              </a:rPr>
              <a:t>Gradbeni</a:t>
            </a:r>
            <a:r>
              <a:rPr lang="en-US" sz="4400" dirty="0">
                <a:solidFill>
                  <a:srgbClr val="204982"/>
                </a:solidFill>
              </a:rPr>
              <a:t> </a:t>
            </a:r>
            <a:r>
              <a:rPr lang="en-US" sz="4400" dirty="0" err="1">
                <a:solidFill>
                  <a:srgbClr val="204982"/>
                </a:solidFill>
              </a:rPr>
              <a:t>proizvodi</a:t>
            </a:r>
            <a:endParaRPr lang="sl-SI" sz="3600" dirty="0">
              <a:solidFill>
                <a:srgbClr val="20498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659D426-434C-48DD-9EF3-8B0F9D99CF02}"/>
              </a:ext>
            </a:extLst>
          </p:cNvPr>
          <p:cNvSpPr txBox="1"/>
          <p:nvPr/>
        </p:nvSpPr>
        <p:spPr>
          <a:xfrm>
            <a:off x="1589103" y="1111960"/>
            <a:ext cx="7253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</a:t>
            </a:r>
            <a:r>
              <a:rPr lang="en-US" dirty="0" err="1"/>
              <a:t>tehničnih</a:t>
            </a:r>
            <a:r>
              <a:rPr lang="en-US" dirty="0"/>
              <a:t> </a:t>
            </a:r>
            <a:r>
              <a:rPr lang="en-US" dirty="0" err="1"/>
              <a:t>specifikacijah</a:t>
            </a:r>
            <a:r>
              <a:rPr lang="en-US" dirty="0"/>
              <a:t> (TS) je </a:t>
            </a:r>
            <a:r>
              <a:rPr lang="en-US" dirty="0" err="1"/>
              <a:t>določeno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 </a:t>
            </a:r>
            <a:r>
              <a:rPr lang="en-US" dirty="0" err="1"/>
              <a:t>katerimi</a:t>
            </a:r>
            <a:r>
              <a:rPr lang="en-US" dirty="0"/>
              <a:t> </a:t>
            </a:r>
            <a:r>
              <a:rPr lang="en-US" dirty="0" err="1"/>
              <a:t>svojimi</a:t>
            </a:r>
            <a:r>
              <a:rPr lang="en-US" dirty="0"/>
              <a:t> </a:t>
            </a:r>
            <a:r>
              <a:rPr lang="en-US" dirty="0" err="1"/>
              <a:t>lastnostmi</a:t>
            </a:r>
            <a:r>
              <a:rPr lang="en-US" dirty="0"/>
              <a:t> </a:t>
            </a:r>
            <a:r>
              <a:rPr lang="en-US" dirty="0" err="1"/>
              <a:t>gradbeni</a:t>
            </a:r>
            <a:r>
              <a:rPr lang="en-US" dirty="0"/>
              <a:t> </a:t>
            </a:r>
            <a:r>
              <a:rPr lang="en-US" dirty="0" err="1"/>
              <a:t>proizvodi</a:t>
            </a:r>
            <a:r>
              <a:rPr lang="en-US" dirty="0"/>
              <a:t> </a:t>
            </a:r>
            <a:r>
              <a:rPr lang="en-US" dirty="0" err="1"/>
              <a:t>vplivajo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(</a:t>
            </a:r>
            <a:r>
              <a:rPr lang="en-US" dirty="0" err="1"/>
              <a:t>bistvene</a:t>
            </a:r>
            <a:r>
              <a:rPr lang="en-US" dirty="0"/>
              <a:t> </a:t>
            </a:r>
            <a:r>
              <a:rPr lang="en-US" dirty="0" err="1"/>
              <a:t>značilnosti</a:t>
            </a:r>
            <a:r>
              <a:rPr lang="en-US" dirty="0"/>
              <a:t>) in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pomemben</a:t>
            </a:r>
            <a:r>
              <a:rPr lang="en-US" dirty="0"/>
              <a:t> je ta </a:t>
            </a:r>
            <a:r>
              <a:rPr lang="en-US" dirty="0" err="1"/>
              <a:t>vpliv</a:t>
            </a:r>
            <a:r>
              <a:rPr lang="en-US" dirty="0"/>
              <a:t> (</a:t>
            </a:r>
            <a:r>
              <a:rPr lang="en-US" dirty="0" err="1"/>
              <a:t>sistem</a:t>
            </a:r>
            <a:r>
              <a:rPr lang="en-US" dirty="0"/>
              <a:t> AVCP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vsako</a:t>
            </a:r>
            <a:r>
              <a:rPr lang="en-US" dirty="0"/>
              <a:t> </a:t>
            </a:r>
            <a:r>
              <a:rPr lang="en-US" dirty="0" err="1"/>
              <a:t>posamezno</a:t>
            </a:r>
            <a:r>
              <a:rPr lang="en-US" dirty="0"/>
              <a:t> </a:t>
            </a:r>
            <a:r>
              <a:rPr lang="en-US" dirty="0" err="1"/>
              <a:t>lastnost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določi</a:t>
            </a:r>
            <a:r>
              <a:rPr lang="en-US" dirty="0"/>
              <a:t> </a:t>
            </a:r>
            <a:r>
              <a:rPr lang="en-US" dirty="0" err="1"/>
              <a:t>posamezno</a:t>
            </a:r>
            <a:r>
              <a:rPr lang="en-US" dirty="0"/>
              <a:t> </a:t>
            </a:r>
            <a:r>
              <a:rPr lang="en-US" dirty="0" err="1"/>
              <a:t>lastnost</a:t>
            </a:r>
            <a:r>
              <a:rPr lang="en-US" dirty="0"/>
              <a:t> (</a:t>
            </a:r>
            <a:r>
              <a:rPr lang="en-US" dirty="0" err="1"/>
              <a:t>metode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zagotavlja</a:t>
            </a:r>
            <a:r>
              <a:rPr lang="en-US" dirty="0"/>
              <a:t> </a:t>
            </a:r>
            <a:r>
              <a:rPr lang="en-US" dirty="0" err="1"/>
              <a:t>nespremenljivost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(</a:t>
            </a:r>
            <a:r>
              <a:rPr lang="en-US" dirty="0" err="1"/>
              <a:t>kontrola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, </a:t>
            </a:r>
            <a:r>
              <a:rPr lang="en-US" dirty="0" err="1"/>
              <a:t>kontrolna</a:t>
            </a:r>
            <a:r>
              <a:rPr lang="en-US" dirty="0"/>
              <a:t> </a:t>
            </a:r>
            <a:r>
              <a:rPr lang="en-US" dirty="0" err="1"/>
              <a:t>preskušanja</a:t>
            </a:r>
            <a:r>
              <a:rPr lang="en-US" dirty="0"/>
              <a:t>)</a:t>
            </a:r>
          </a:p>
          <a:p>
            <a:r>
              <a:rPr lang="en-US" dirty="0"/>
              <a:t>V CPR je </a:t>
            </a:r>
            <a:r>
              <a:rPr lang="en-US" dirty="0" err="1"/>
              <a:t>določeno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deklarira</a:t>
            </a:r>
            <a:r>
              <a:rPr lang="en-US" dirty="0"/>
              <a:t> </a:t>
            </a:r>
            <a:r>
              <a:rPr lang="en-US" dirty="0" err="1"/>
              <a:t>lastnosti</a:t>
            </a:r>
            <a:r>
              <a:rPr lang="en-US" dirty="0"/>
              <a:t> </a:t>
            </a:r>
            <a:r>
              <a:rPr lang="en-US" dirty="0" err="1"/>
              <a:t>proizvodov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označi</a:t>
            </a:r>
            <a:endParaRPr lang="en-US" dirty="0"/>
          </a:p>
        </p:txBody>
      </p:sp>
      <p:pic>
        <p:nvPicPr>
          <p:cNvPr id="6" name="Picture 3" descr="grafika ptt1.psd">
            <a:extLst>
              <a:ext uri="{FF2B5EF4-FFF2-40B4-BE49-F238E27FC236}">
                <a16:creationId xmlns:a16="http://schemas.microsoft.com/office/drawing/2014/main" id="{6D5BDF8F-1A4B-42B8-8929-09D8A46A6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60" y="187909"/>
            <a:ext cx="1135598" cy="10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1396</Words>
  <Application>Microsoft Office PowerPoint</Application>
  <PresentationFormat>Diaprojekcija na zaslonu (16:9)</PresentationFormat>
  <Paragraphs>242</Paragraphs>
  <Slides>21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6" baseType="lpstr">
      <vt:lpstr>Arial</vt:lpstr>
      <vt:lpstr>Arial Rounded MT Bold</vt:lpstr>
      <vt:lpstr>Calibri</vt:lpstr>
      <vt:lpstr>Verdana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Andreja OBLAK</dc:creator>
  <cp:lastModifiedBy>Luka Križnik</cp:lastModifiedBy>
  <cp:revision>66</cp:revision>
  <dcterms:created xsi:type="dcterms:W3CDTF">2017-10-27T08:34:39Z</dcterms:created>
  <dcterms:modified xsi:type="dcterms:W3CDTF">2017-12-05T08:37:41Z</dcterms:modified>
</cp:coreProperties>
</file>