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4" r:id="rId3"/>
    <p:sldId id="276" r:id="rId4"/>
    <p:sldId id="277" r:id="rId5"/>
    <p:sldId id="260" r:id="rId6"/>
    <p:sldId id="261" r:id="rId7"/>
    <p:sldId id="263" r:id="rId8"/>
    <p:sldId id="264" r:id="rId9"/>
    <p:sldId id="262" r:id="rId10"/>
    <p:sldId id="265" r:id="rId11"/>
    <p:sldId id="270" r:id="rId12"/>
    <p:sldId id="275" r:id="rId13"/>
    <p:sldId id="268" r:id="rId14"/>
    <p:sldId id="271" r:id="rId15"/>
    <p:sldId id="272" r:id="rId16"/>
    <p:sldId id="273" r:id="rId17"/>
  </p:sldIdLst>
  <p:sldSz cx="9144000" cy="6858000" type="screen4x3"/>
  <p:notesSz cx="6797675"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4D3"/>
    <a:srgbClr val="ADCDFD"/>
    <a:srgbClr val="CEE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58" autoAdjust="0"/>
    <p:restoredTop sz="75964" autoAdjust="0"/>
  </p:normalViewPr>
  <p:slideViewPr>
    <p:cSldViewPr>
      <p:cViewPr varScale="1">
        <p:scale>
          <a:sx n="68" d="100"/>
          <a:sy n="68" d="100"/>
        </p:scale>
        <p:origin x="2100" y="72"/>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A88314A-A2AB-469C-8100-8D525F2A71F0}" type="datetimeFigureOut">
              <a:rPr lang="sl-SI" smtClean="0"/>
              <a:t>6. 12. 2016</a:t>
            </a:fld>
            <a:endParaRPr lang="sl-SI"/>
          </a:p>
        </p:txBody>
      </p:sp>
      <p:sp>
        <p:nvSpPr>
          <p:cNvPr id="4" name="Označba mesta stranske slik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3FE5752-21FE-4EB5-B85F-F1155E072373}" type="slidenum">
              <a:rPr lang="sl-SI" smtClean="0"/>
              <a:t>‹#›</a:t>
            </a:fld>
            <a:endParaRPr lang="sl-SI"/>
          </a:p>
        </p:txBody>
      </p:sp>
    </p:spTree>
    <p:extLst>
      <p:ext uri="{BB962C8B-B14F-4D97-AF65-F5344CB8AC3E}">
        <p14:creationId xmlns:p14="http://schemas.microsoft.com/office/powerpoint/2010/main" val="411352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33FE5752-21FE-4EB5-B85F-F1155E072373}" type="slidenum">
              <a:rPr lang="sl-SI" smtClean="0"/>
              <a:t>1</a:t>
            </a:fld>
            <a:endParaRPr lang="sl-SI"/>
          </a:p>
        </p:txBody>
      </p:sp>
    </p:spTree>
    <p:extLst>
      <p:ext uri="{BB962C8B-B14F-4D97-AF65-F5344CB8AC3E}">
        <p14:creationId xmlns:p14="http://schemas.microsoft.com/office/powerpoint/2010/main" val="198972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b="1" dirty="0"/>
              <a:t>Uporaba kombiniranih</a:t>
            </a:r>
            <a:r>
              <a:rPr lang="sl-SI" b="1" baseline="0" dirty="0"/>
              <a:t> znakov:  </a:t>
            </a:r>
            <a:r>
              <a:rPr lang="sl-SI" sz="1200" dirty="0">
                <a:solidFill>
                  <a:srgbClr val="FFFFFF"/>
                </a:solidFill>
                <a:ea typeface="+mn-ea"/>
                <a:cs typeface="+mn-cs"/>
              </a:rPr>
              <a:t>za sklicevanje na članstvo SA v mednarodnih združenjih za akreditacijo in na status podpisnice mednarodnih sporazumov</a:t>
            </a:r>
            <a:endParaRPr lang="sl-SI" b="1" dirty="0"/>
          </a:p>
          <a:p>
            <a:endParaRPr lang="sl-SI" dirty="0"/>
          </a:p>
          <a:p>
            <a:r>
              <a:rPr lang="sl-SI" dirty="0"/>
              <a:t>Potrebno je skleniti</a:t>
            </a:r>
            <a:r>
              <a:rPr lang="sl-SI" baseline="0" dirty="0"/>
              <a:t> </a:t>
            </a:r>
            <a:r>
              <a:rPr lang="sl-SI" b="1" baseline="0" dirty="0" err="1"/>
              <a:t>podlicenčno</a:t>
            </a:r>
            <a:r>
              <a:rPr lang="sl-SI" b="1" baseline="0" dirty="0"/>
              <a:t> pogodbo z SA</a:t>
            </a:r>
            <a:r>
              <a:rPr lang="sl-SI" baseline="0" dirty="0"/>
              <a:t>!</a:t>
            </a:r>
          </a:p>
          <a:p>
            <a:endParaRPr lang="sl-SI" baseline="0" dirty="0"/>
          </a:p>
          <a:p>
            <a:pPr marL="0" indent="0">
              <a:buFontTx/>
              <a:buNone/>
            </a:pPr>
            <a:r>
              <a:rPr lang="sl-SI" baseline="0" dirty="0"/>
              <a:t>Sklicevanje ni obvezno.</a:t>
            </a:r>
          </a:p>
          <a:p>
            <a:pPr marL="0" indent="0">
              <a:buFontTx/>
              <a:buNone/>
            </a:pPr>
            <a:endParaRPr lang="sl-SI" baseline="0" dirty="0"/>
          </a:p>
          <a:p>
            <a:pPr marL="0" indent="0">
              <a:buFontTx/>
              <a:buNone/>
            </a:pPr>
            <a:r>
              <a:rPr lang="sl-SI" baseline="0" dirty="0"/>
              <a:t>Vzpostaviti kontakt z N. P. Čeh</a:t>
            </a:r>
          </a:p>
          <a:p>
            <a:pPr marL="171450" indent="-171450">
              <a:buFontTx/>
              <a:buChar char="-"/>
            </a:pPr>
            <a:endParaRPr lang="sl-SI" baseline="0" dirty="0"/>
          </a:p>
        </p:txBody>
      </p:sp>
      <p:sp>
        <p:nvSpPr>
          <p:cNvPr id="4" name="Označba mesta številke diapozitiva 3"/>
          <p:cNvSpPr>
            <a:spLocks noGrp="1"/>
          </p:cNvSpPr>
          <p:nvPr>
            <p:ph type="sldNum" sz="quarter" idx="10"/>
          </p:nvPr>
        </p:nvSpPr>
        <p:spPr/>
        <p:txBody>
          <a:bodyPr/>
          <a:lstStyle/>
          <a:p>
            <a:fld id="{33FE5752-21FE-4EB5-B85F-F1155E072373}" type="slidenum">
              <a:rPr lang="sl-SI" smtClean="0"/>
              <a:t>10</a:t>
            </a:fld>
            <a:endParaRPr lang="sl-SI"/>
          </a:p>
        </p:txBody>
      </p:sp>
    </p:spTree>
    <p:extLst>
      <p:ext uri="{BB962C8B-B14F-4D97-AF65-F5344CB8AC3E}">
        <p14:creationId xmlns:p14="http://schemas.microsoft.com/office/powerpoint/2010/main" val="1692137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a:p>
            <a:r>
              <a:rPr lang="sl-SI" dirty="0"/>
              <a:t>Potrebno je paziti, Ne odklepati „</a:t>
            </a:r>
            <a:r>
              <a:rPr lang="sl-SI" dirty="0" err="1"/>
              <a:t>lock</a:t>
            </a:r>
            <a:r>
              <a:rPr lang="sl-SI" dirty="0"/>
              <a:t> </a:t>
            </a:r>
            <a:r>
              <a:rPr lang="sl-SI" dirty="0" err="1"/>
              <a:t>aspect</a:t>
            </a:r>
            <a:r>
              <a:rPr lang="sl-SI" dirty="0"/>
              <a:t> ratio“ – tehnično gre, se pa NE sme!</a:t>
            </a:r>
          </a:p>
        </p:txBody>
      </p:sp>
      <p:sp>
        <p:nvSpPr>
          <p:cNvPr id="4" name="Označba mesta številke diapozitiva 3"/>
          <p:cNvSpPr>
            <a:spLocks noGrp="1"/>
          </p:cNvSpPr>
          <p:nvPr>
            <p:ph type="sldNum" sz="quarter" idx="10"/>
          </p:nvPr>
        </p:nvSpPr>
        <p:spPr/>
        <p:txBody>
          <a:bodyPr/>
          <a:lstStyle/>
          <a:p>
            <a:fld id="{33FE5752-21FE-4EB5-B85F-F1155E072373}" type="slidenum">
              <a:rPr lang="sl-SI" smtClean="0"/>
              <a:t>11</a:t>
            </a:fld>
            <a:endParaRPr lang="sl-SI"/>
          </a:p>
        </p:txBody>
      </p:sp>
    </p:spTree>
    <p:extLst>
      <p:ext uri="{BB962C8B-B14F-4D97-AF65-F5344CB8AC3E}">
        <p14:creationId xmlns:p14="http://schemas.microsoft.com/office/powerpoint/2010/main" val="186116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a:p>
            <a:endParaRPr lang="sl-SI" dirty="0"/>
          </a:p>
          <a:p>
            <a:r>
              <a:rPr lang="sl-SI" dirty="0"/>
              <a:t>Uporabiti znak z OPOMBO</a:t>
            </a:r>
          </a:p>
          <a:p>
            <a:pPr marL="0" indent="0">
              <a:buFontTx/>
              <a:buNone/>
            </a:pPr>
            <a:r>
              <a:rPr lang="sl-SI" dirty="0"/>
              <a:t>- </a:t>
            </a:r>
            <a:r>
              <a:rPr lang="sl-SI" b="1" dirty="0"/>
              <a:t>Vsak</a:t>
            </a:r>
            <a:r>
              <a:rPr lang="sl-SI" b="1" baseline="0" dirty="0"/>
              <a:t> rezultat</a:t>
            </a:r>
            <a:r>
              <a:rPr lang="sl-SI" baseline="0" dirty="0"/>
              <a:t> mora biti označen z lojtro, ki mora biti </a:t>
            </a:r>
            <a:r>
              <a:rPr lang="sl-SI" b="1" baseline="0" dirty="0"/>
              <a:t>odebeljena</a:t>
            </a:r>
            <a:r>
              <a:rPr lang="sl-SI" baseline="0" dirty="0"/>
              <a:t> in </a:t>
            </a:r>
            <a:r>
              <a:rPr lang="sl-SI" b="1" baseline="0" dirty="0"/>
              <a:t>v enaki velikosti kot poročane vrednosti</a:t>
            </a:r>
          </a:p>
          <a:p>
            <a:pPr marL="0" indent="0">
              <a:buFontTx/>
              <a:buNone/>
            </a:pPr>
            <a:endParaRPr lang="sl-SI" dirty="0"/>
          </a:p>
        </p:txBody>
      </p:sp>
      <p:sp>
        <p:nvSpPr>
          <p:cNvPr id="4" name="Označba mesta številke diapozitiva 3"/>
          <p:cNvSpPr>
            <a:spLocks noGrp="1"/>
          </p:cNvSpPr>
          <p:nvPr>
            <p:ph type="sldNum" sz="quarter" idx="10"/>
          </p:nvPr>
        </p:nvSpPr>
        <p:spPr/>
        <p:txBody>
          <a:bodyPr/>
          <a:lstStyle/>
          <a:p>
            <a:fld id="{33FE5752-21FE-4EB5-B85F-F1155E072373}" type="slidenum">
              <a:rPr lang="sl-SI" smtClean="0"/>
              <a:t>12</a:t>
            </a:fld>
            <a:endParaRPr lang="sl-SI"/>
          </a:p>
        </p:txBody>
      </p:sp>
    </p:spTree>
    <p:extLst>
      <p:ext uri="{BB962C8B-B14F-4D97-AF65-F5344CB8AC3E}">
        <p14:creationId xmlns:p14="http://schemas.microsoft.com/office/powerpoint/2010/main" val="385447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33FE5752-21FE-4EB5-B85F-F1155E072373}" type="slidenum">
              <a:rPr lang="sl-SI" smtClean="0"/>
              <a:t>13</a:t>
            </a:fld>
            <a:endParaRPr lang="sl-SI"/>
          </a:p>
        </p:txBody>
      </p:sp>
    </p:spTree>
    <p:extLst>
      <p:ext uri="{BB962C8B-B14F-4D97-AF65-F5344CB8AC3E}">
        <p14:creationId xmlns:p14="http://schemas.microsoft.com/office/powerpoint/2010/main" val="291323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i="1" kern="1200" dirty="0">
                <a:solidFill>
                  <a:schemeClr val="tx1"/>
                </a:solidFill>
                <a:effectLst/>
                <a:latin typeface="+mn-lt"/>
                <a:ea typeface="+mn-ea"/>
                <a:cs typeface="+mn-cs"/>
              </a:rPr>
              <a:t>Izjava je drugače formulirana, kot je predpisano.</a:t>
            </a:r>
          </a:p>
          <a:p>
            <a:r>
              <a:rPr lang="sl-SI" sz="1200" i="1" kern="1200" dirty="0">
                <a:solidFill>
                  <a:schemeClr val="tx1"/>
                </a:solidFill>
                <a:effectLst/>
                <a:latin typeface="+mn-lt"/>
                <a:ea typeface="+mn-ea"/>
                <a:cs typeface="+mn-cs"/>
              </a:rPr>
              <a:t>Dejavnosti, za katere je laboratorij akreditiran, niso jasno in nedvoumno navedene. </a:t>
            </a:r>
          </a:p>
          <a:p>
            <a:r>
              <a:rPr lang="sl-SI" sz="1200" i="1" kern="1200" dirty="0">
                <a:solidFill>
                  <a:schemeClr val="tx1"/>
                </a:solidFill>
                <a:effectLst/>
                <a:latin typeface="+mn-lt"/>
                <a:ea typeface="+mn-ea"/>
                <a:cs typeface="+mn-cs"/>
              </a:rPr>
              <a:t>S klikom na povezavo, ki je ustvarjena na standardu SIST EN ISO/IEC 17025, se prikaže le prva stran akreditacijske listine in ne tudi njena priloga.</a:t>
            </a:r>
          </a:p>
          <a:p>
            <a:r>
              <a:rPr lang="sl-SI" sz="1200" i="1" kern="1200" dirty="0">
                <a:solidFill>
                  <a:schemeClr val="tx1"/>
                </a:solidFill>
                <a:effectLst/>
                <a:latin typeface="+mn-lt"/>
                <a:ea typeface="+mn-ea"/>
                <a:cs typeface="+mn-cs"/>
              </a:rPr>
              <a:t>.</a:t>
            </a:r>
            <a:endParaRPr lang="sl-SI" sz="1200" kern="1200" dirty="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33FE5752-21FE-4EB5-B85F-F1155E072373}" type="slidenum">
              <a:rPr lang="sl-SI" smtClean="0"/>
              <a:t>14</a:t>
            </a:fld>
            <a:endParaRPr lang="sl-SI"/>
          </a:p>
        </p:txBody>
      </p:sp>
    </p:spTree>
    <p:extLst>
      <p:ext uri="{BB962C8B-B14F-4D97-AF65-F5344CB8AC3E}">
        <p14:creationId xmlns:p14="http://schemas.microsoft.com/office/powerpoint/2010/main" val="1502358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228600" indent="-228600">
              <a:buAutoNum type="arabicParenR"/>
            </a:pPr>
            <a:r>
              <a:rPr lang="sl-SI" dirty="0"/>
              <a:t>Precejšnje</a:t>
            </a:r>
            <a:r>
              <a:rPr lang="sl-SI" baseline="0" dirty="0"/>
              <a:t> poslabšanje</a:t>
            </a:r>
          </a:p>
          <a:p>
            <a:pPr marL="228600" indent="-228600">
              <a:buAutoNum type="arabicParenR"/>
            </a:pPr>
            <a:r>
              <a:rPr lang="sl-SI" baseline="0" dirty="0"/>
              <a:t>Napačna barva, postavitev znaka ILAC/MRA</a:t>
            </a:r>
          </a:p>
          <a:p>
            <a:pPr marL="228600" indent="-228600">
              <a:buAutoNum type="arabicParenR"/>
            </a:pPr>
            <a:r>
              <a:rPr lang="sl-SI" dirty="0"/>
              <a:t>Velikost</a:t>
            </a:r>
          </a:p>
        </p:txBody>
      </p:sp>
      <p:sp>
        <p:nvSpPr>
          <p:cNvPr id="4" name="Označba mesta številke diapozitiva 3"/>
          <p:cNvSpPr>
            <a:spLocks noGrp="1"/>
          </p:cNvSpPr>
          <p:nvPr>
            <p:ph type="sldNum" sz="quarter" idx="10"/>
          </p:nvPr>
        </p:nvSpPr>
        <p:spPr/>
        <p:txBody>
          <a:bodyPr/>
          <a:lstStyle/>
          <a:p>
            <a:fld id="{33FE5752-21FE-4EB5-B85F-F1155E072373}" type="slidenum">
              <a:rPr lang="sl-SI" smtClean="0"/>
              <a:t>15</a:t>
            </a:fld>
            <a:endParaRPr lang="sl-SI"/>
          </a:p>
        </p:txBody>
      </p:sp>
    </p:spTree>
    <p:extLst>
      <p:ext uri="{BB962C8B-B14F-4D97-AF65-F5344CB8AC3E}">
        <p14:creationId xmlns:p14="http://schemas.microsoft.com/office/powerpoint/2010/main" val="3281708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Tx/>
              <a:buNone/>
            </a:pPr>
            <a:r>
              <a:rPr lang="sl-SI" dirty="0"/>
              <a:t>Našteli</a:t>
            </a:r>
            <a:r>
              <a:rPr lang="sl-SI" baseline="0" dirty="0"/>
              <a:t> smo </a:t>
            </a:r>
            <a:r>
              <a:rPr lang="sl-SI" dirty="0"/>
              <a:t>26 kombinacij</a:t>
            </a:r>
            <a:r>
              <a:rPr lang="sl-SI" baseline="0" dirty="0"/>
              <a:t> uporabe znaka.</a:t>
            </a:r>
          </a:p>
          <a:p>
            <a:pPr marL="0" indent="0">
              <a:buFontTx/>
              <a:buNone/>
            </a:pPr>
            <a:endParaRPr lang="sl-SI" baseline="0" dirty="0"/>
          </a:p>
          <a:p>
            <a:pPr marL="0" indent="0">
              <a:buFontTx/>
              <a:buNone/>
            </a:pPr>
            <a:r>
              <a:rPr lang="sl-SI" baseline="0" dirty="0"/>
              <a:t>Če želite preveriti pravilnost uporabe, kontaktirajte ga. Natalijo.</a:t>
            </a:r>
            <a:endParaRPr lang="sl-SI" dirty="0"/>
          </a:p>
        </p:txBody>
      </p:sp>
      <p:sp>
        <p:nvSpPr>
          <p:cNvPr id="4" name="Označba mesta številke diapozitiva 3"/>
          <p:cNvSpPr>
            <a:spLocks noGrp="1"/>
          </p:cNvSpPr>
          <p:nvPr>
            <p:ph type="sldNum" sz="quarter" idx="10"/>
          </p:nvPr>
        </p:nvSpPr>
        <p:spPr/>
        <p:txBody>
          <a:bodyPr/>
          <a:lstStyle/>
          <a:p>
            <a:fld id="{33FE5752-21FE-4EB5-B85F-F1155E072373}" type="slidenum">
              <a:rPr lang="sl-SI" smtClean="0"/>
              <a:t>16</a:t>
            </a:fld>
            <a:endParaRPr lang="sl-SI"/>
          </a:p>
        </p:txBody>
      </p:sp>
    </p:spTree>
    <p:extLst>
      <p:ext uri="{BB962C8B-B14F-4D97-AF65-F5344CB8AC3E}">
        <p14:creationId xmlns:p14="http://schemas.microsoft.com/office/powerpoint/2010/main" val="216899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Simboli</a:t>
            </a:r>
            <a:r>
              <a:rPr lang="sl-SI" baseline="0" dirty="0"/>
              <a:t> </a:t>
            </a:r>
            <a:r>
              <a:rPr lang="sl-SI" dirty="0"/>
              <a:t>imajo</a:t>
            </a:r>
            <a:r>
              <a:rPr lang="sl-SI" baseline="0" dirty="0"/>
              <a:t> visoko sporočilno vrednost: z nekaj grafičnimi elementi lahko podamo veliko informacij, nekateri simboli v nas predramijo čustva, spomine…</a:t>
            </a:r>
          </a:p>
          <a:p>
            <a:r>
              <a:rPr lang="sl-SI" baseline="0" dirty="0"/>
              <a:t>Tisti, ki ste bili hipiji, so najbrž prav veliko ne spomnite, mogoče kakšnih vonjav, zgornji simbol pa vam najbrž vzbudi spomine na dobre, stare čase.</a:t>
            </a:r>
          </a:p>
          <a:p>
            <a:r>
              <a:rPr lang="sl-SI" baseline="0" dirty="0"/>
              <a:t>Rdeči križ v nas vzbudi sočutje, simbol akreditiranega laboratorija nas spomni na tehnično usposobljenost, zaupanje, znanje.</a:t>
            </a:r>
          </a:p>
          <a:p>
            <a:pPr marL="0" indent="0">
              <a:buFontTx/>
              <a:buNone/>
            </a:pPr>
            <a:endParaRPr lang="sl-SI" baseline="0" dirty="0"/>
          </a:p>
          <a:p>
            <a:pPr marL="0" indent="0">
              <a:buFontTx/>
              <a:buNone/>
            </a:pPr>
            <a:r>
              <a:rPr lang="sl-SI" baseline="0" dirty="0"/>
              <a:t>Je pa s simboli tudi križ: veliko jih je, nekateri so si med sabo podobni, včasih že majhne spremembe v izgledu ali celo le v postavitvi, </a:t>
            </a:r>
            <a:r>
              <a:rPr lang="sl-SI" baseline="0"/>
              <a:t>barvi sporoča </a:t>
            </a:r>
            <a:r>
              <a:rPr lang="sl-SI" baseline="0" dirty="0"/>
              <a:t>povsem drugačno vsebino, včasih celo nasprotno.</a:t>
            </a:r>
          </a:p>
          <a:p>
            <a:pPr marL="0" indent="0">
              <a:buFontTx/>
              <a:buNone/>
            </a:pPr>
            <a:endParaRPr lang="sl-SI" baseline="0" dirty="0"/>
          </a:p>
          <a:p>
            <a:pPr marL="0" indent="0">
              <a:buFontTx/>
              <a:buNone/>
            </a:pPr>
            <a:r>
              <a:rPr lang="sl-SI" baseline="0" dirty="0"/>
              <a:t>Tako lahko simbol hipijevstva že z nekaj potezami spremenimo v simbol </a:t>
            </a:r>
            <a:r>
              <a:rPr lang="sl-SI" baseline="0" dirty="0" err="1"/>
              <a:t>pankovstva</a:t>
            </a:r>
            <a:r>
              <a:rPr lang="sl-SI" baseline="0" dirty="0"/>
              <a:t>, sočutje ob pogledu na rdeči križ, se spremeni v nelagodnost pred prepovedjo, če redeči križ zasukamo za 45°in, </a:t>
            </a:r>
          </a:p>
          <a:p>
            <a:pPr marL="0" indent="0">
              <a:buFontTx/>
              <a:buNone/>
            </a:pPr>
            <a:r>
              <a:rPr lang="sl-SI" baseline="0" dirty="0"/>
              <a:t>če namesto znaka akreditiranega organa uporabite </a:t>
            </a:r>
            <a:r>
              <a:rPr lang="sl-SI" baseline="0" dirty="0" err="1"/>
              <a:t>logo</a:t>
            </a:r>
            <a:r>
              <a:rPr lang="sl-SI" baseline="0" dirty="0"/>
              <a:t> Slovenske akreditacije npr. na svojih poročilih, boste nič več in nič manj kot pridelali NESKLADNOST.</a:t>
            </a:r>
          </a:p>
          <a:p>
            <a:pPr marL="0" indent="0">
              <a:buFontTx/>
              <a:buNone/>
            </a:pPr>
            <a:endParaRPr lang="sl-SI" baseline="0" dirty="0"/>
          </a:p>
          <a:p>
            <a:pPr marL="0" indent="0">
              <a:buFontTx/>
              <a:buNone/>
            </a:pPr>
            <a:r>
              <a:rPr lang="sl-SI" baseline="0" dirty="0"/>
              <a:t>S tem kratkim uvodom sem vas želel opozoriti, da lahko le s pravilno uporaba simbolov, torej tudi simbolov, ki jih uporabljamo v postopku akreditiranja, vsem uporabnikom storitev </a:t>
            </a:r>
            <a:r>
              <a:rPr lang="sl-SI" baseline="0" dirty="0" err="1"/>
              <a:t>akreditranih</a:t>
            </a:r>
            <a:r>
              <a:rPr lang="sl-SI" baseline="0" dirty="0"/>
              <a:t> organov prenesemo pravo sporočilo: zaupanje v akreditirano storitev!</a:t>
            </a:r>
          </a:p>
          <a:p>
            <a:pPr marL="0" indent="0">
              <a:buFontTx/>
              <a:buNone/>
            </a:pPr>
            <a:r>
              <a:rPr lang="sl-SI" baseline="0" dirty="0"/>
              <a:t>.</a:t>
            </a:r>
          </a:p>
        </p:txBody>
      </p:sp>
      <p:sp>
        <p:nvSpPr>
          <p:cNvPr id="4" name="Označba mesta številke diapozitiva 3"/>
          <p:cNvSpPr>
            <a:spLocks noGrp="1"/>
          </p:cNvSpPr>
          <p:nvPr>
            <p:ph type="sldNum" sz="quarter" idx="10"/>
          </p:nvPr>
        </p:nvSpPr>
        <p:spPr/>
        <p:txBody>
          <a:bodyPr/>
          <a:lstStyle/>
          <a:p>
            <a:fld id="{33FE5752-21FE-4EB5-B85F-F1155E072373}" type="slidenum">
              <a:rPr lang="sl-SI" smtClean="0"/>
              <a:t>2</a:t>
            </a:fld>
            <a:endParaRPr lang="sl-SI"/>
          </a:p>
        </p:txBody>
      </p:sp>
    </p:spTree>
    <p:extLst>
      <p:ext uri="{BB962C8B-B14F-4D97-AF65-F5344CB8AC3E}">
        <p14:creationId xmlns:p14="http://schemas.microsoft.com/office/powerpoint/2010/main" val="1171524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baseline="0" dirty="0"/>
              <a:t>Da je pravilno sklicevaje na akreditacijo pomembno in občutljivo področje, lahko zaznamo tudi po tem, da imamo kar precej dokumentov na mednarodni ravni, ki to področje urejajo, (npr. ILAC P8, tudi IAF in EA imata svoja dokumenta v povezavi ), zahteve teh dokumentov SA povzema v dokumentu S05. Dodana so tudi pravila za uporabo loga SA.</a:t>
            </a:r>
          </a:p>
          <a:p>
            <a:endParaRPr lang="sl-SI" baseline="0" dirty="0"/>
          </a:p>
          <a:p>
            <a:r>
              <a:rPr lang="sl-SI" baseline="0" dirty="0"/>
              <a:t>Dokument ima 15 strani, kar je približno enkrat več kot tisti (OA 02), ki obravnavana sprejemljivo merilno sledljivost. </a:t>
            </a:r>
            <a:r>
              <a:rPr lang="sl-SI" baseline="0" dirty="0">
                <a:sym typeface="Wingdings" panose="05000000000000000000" pitchFamily="2" charset="2"/>
              </a:rPr>
              <a:t></a:t>
            </a:r>
          </a:p>
          <a:p>
            <a:endParaRPr lang="sl-SI" baseline="0" dirty="0">
              <a:sym typeface="Wingdings" panose="05000000000000000000" pitchFamily="2" charset="2"/>
            </a:endParaRPr>
          </a:p>
          <a:p>
            <a:r>
              <a:rPr lang="sl-SI" baseline="0" dirty="0">
                <a:sym typeface="Wingdings" panose="05000000000000000000" pitchFamily="2" charset="2"/>
              </a:rPr>
              <a:t>V zadnjem obdobju smo izdali dve verziji:</a:t>
            </a:r>
          </a:p>
          <a:p>
            <a:pPr marL="171450" indent="-171450">
              <a:buFontTx/>
              <a:buChar char="-"/>
            </a:pPr>
            <a:r>
              <a:rPr lang="sl-SI" baseline="0" dirty="0">
                <a:sym typeface="Wingdings" panose="05000000000000000000" pitchFamily="2" charset="2"/>
              </a:rPr>
              <a:t>Verzija 9 je celovito prenovljena</a:t>
            </a:r>
          </a:p>
          <a:p>
            <a:pPr marL="171450" indent="-171450">
              <a:buFontTx/>
              <a:buChar char="-"/>
            </a:pPr>
            <a:r>
              <a:rPr lang="sl-SI" baseline="0" dirty="0">
                <a:sym typeface="Wingdings" panose="05000000000000000000" pitchFamily="2" charset="2"/>
              </a:rPr>
              <a:t>Verzija 10 pa vsebuje le manjše popravke</a:t>
            </a:r>
          </a:p>
          <a:p>
            <a:pPr marL="0" indent="0">
              <a:buFontTx/>
              <a:buNone/>
            </a:pPr>
            <a:endParaRPr lang="sl-SI" baseline="0" dirty="0">
              <a:sym typeface="Wingdings" panose="05000000000000000000" pitchFamily="2" charset="2"/>
            </a:endParaRPr>
          </a:p>
          <a:p>
            <a:pPr marL="0" indent="0">
              <a:buFontTx/>
              <a:buNone/>
            </a:pPr>
            <a:r>
              <a:rPr lang="sl-SI" baseline="0" dirty="0">
                <a:sym typeface="Wingdings" panose="05000000000000000000" pitchFamily="2" charset="2"/>
              </a:rPr>
              <a:t>Najvažnejše spremembe:</a:t>
            </a:r>
          </a:p>
          <a:p>
            <a:pPr marL="0" indent="0">
              <a:buFontTx/>
              <a:buNone/>
            </a:pPr>
            <a:r>
              <a:rPr lang="sl-SI" baseline="0" dirty="0">
                <a:sym typeface="Wingdings" panose="05000000000000000000" pitchFamily="2" charset="2"/>
              </a:rPr>
              <a:t>- nalepke, pisemske glave, spremenjeno je sklicevanje pri poročanju rezultatov </a:t>
            </a:r>
            <a:r>
              <a:rPr lang="sl-SI" baseline="0" dirty="0" err="1">
                <a:sym typeface="Wingdings" panose="05000000000000000000" pitchFamily="2" charset="2"/>
              </a:rPr>
              <a:t>podpogodbenikov</a:t>
            </a:r>
            <a:endParaRPr lang="sl-SI" baseline="0" dirty="0">
              <a:sym typeface="Wingdings" panose="05000000000000000000" pitchFamily="2" charset="2"/>
            </a:endParaRPr>
          </a:p>
          <a:p>
            <a:pPr marL="0" indent="0">
              <a:buFontTx/>
              <a:buNone/>
            </a:pPr>
            <a:endParaRPr lang="sl-SI" baseline="0" dirty="0">
              <a:sym typeface="Wingdings" panose="05000000000000000000" pitchFamily="2" charset="2"/>
            </a:endParaRPr>
          </a:p>
          <a:p>
            <a:pPr marL="0" indent="0">
              <a:buFontTx/>
              <a:buNone/>
            </a:pPr>
            <a:r>
              <a:rPr lang="sl-SI" baseline="0" dirty="0">
                <a:sym typeface="Wingdings" panose="05000000000000000000" pitchFamily="2" charset="2"/>
              </a:rPr>
              <a:t>Rok za prilagoditev na novosti v vaših organih je nedolgo tega potekel.</a:t>
            </a:r>
          </a:p>
          <a:p>
            <a:pPr marL="0" indent="0">
              <a:buFontTx/>
              <a:buNone/>
            </a:pPr>
            <a:endParaRPr lang="sl-SI" baseline="0" dirty="0">
              <a:sym typeface="Wingdings" panose="05000000000000000000" pitchFamily="2" charset="2"/>
            </a:endParaRPr>
          </a:p>
          <a:p>
            <a:pPr marL="0" indent="0">
              <a:buFontTx/>
              <a:buNone/>
            </a:pPr>
            <a:r>
              <a:rPr lang="sl-SI" baseline="0" dirty="0">
                <a:sym typeface="Wingdings" panose="05000000000000000000" pitchFamily="2" charset="2"/>
              </a:rPr>
              <a:t>Od Natalije ste prejeli letos spomladi vaše akreditacijske znake: vsi ste prejeli osnovni znak, kdor je želel tudi različico z opombo glede </a:t>
            </a:r>
            <a:r>
              <a:rPr lang="sl-SI" baseline="0" dirty="0" err="1">
                <a:sym typeface="Wingdings" panose="05000000000000000000" pitchFamily="2" charset="2"/>
              </a:rPr>
              <a:t>neakreditrane</a:t>
            </a:r>
            <a:r>
              <a:rPr lang="sl-SI" baseline="0" dirty="0">
                <a:sym typeface="Wingdings" panose="05000000000000000000" pitchFamily="2" charset="2"/>
              </a:rPr>
              <a:t> dejavnosti, oz. kombiniran znak.</a:t>
            </a:r>
          </a:p>
          <a:p>
            <a:pPr marL="0" indent="0">
              <a:buFontTx/>
              <a:buNone/>
            </a:pPr>
            <a:r>
              <a:rPr lang="sl-SI" baseline="0" dirty="0">
                <a:sym typeface="Wingdings" panose="05000000000000000000" pitchFamily="2" charset="2"/>
              </a:rPr>
              <a:t>Upamo, da bo na ta način sklicevanje na akreditacijo še bolj poenoteno, sporočilnost </a:t>
            </a:r>
            <a:r>
              <a:rPr lang="sl-SI" baseline="0" dirty="0" err="1">
                <a:sym typeface="Wingdings" panose="05000000000000000000" pitchFamily="2" charset="2"/>
              </a:rPr>
              <a:t>akr</a:t>
            </a:r>
            <a:r>
              <a:rPr lang="sl-SI" baseline="0" dirty="0">
                <a:sym typeface="Wingdings" panose="05000000000000000000" pitchFamily="2" charset="2"/>
              </a:rPr>
              <a:t>. znakov pa vse večja</a:t>
            </a:r>
          </a:p>
          <a:p>
            <a:pPr marL="0" indent="0">
              <a:buFontTx/>
              <a:buNone/>
            </a:pPr>
            <a:endParaRPr lang="sl-SI" baseline="0" dirty="0"/>
          </a:p>
        </p:txBody>
      </p:sp>
      <p:sp>
        <p:nvSpPr>
          <p:cNvPr id="4" name="Označba mesta številke diapozitiva 3"/>
          <p:cNvSpPr>
            <a:spLocks noGrp="1"/>
          </p:cNvSpPr>
          <p:nvPr>
            <p:ph type="sldNum" sz="quarter" idx="10"/>
          </p:nvPr>
        </p:nvSpPr>
        <p:spPr/>
        <p:txBody>
          <a:bodyPr/>
          <a:lstStyle/>
          <a:p>
            <a:fld id="{33FE5752-21FE-4EB5-B85F-F1155E072373}" type="slidenum">
              <a:rPr lang="sl-SI" smtClean="0"/>
              <a:t>3</a:t>
            </a:fld>
            <a:endParaRPr lang="sl-SI"/>
          </a:p>
        </p:txBody>
      </p:sp>
    </p:spTree>
    <p:extLst>
      <p:ext uri="{BB962C8B-B14F-4D97-AF65-F5344CB8AC3E}">
        <p14:creationId xmlns:p14="http://schemas.microsoft.com/office/powerpoint/2010/main" val="1113415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None/>
            </a:pPr>
            <a:r>
              <a:rPr lang="sl-SI" baseline="0" dirty="0"/>
              <a:t>V prvi vrst NE sme biti zavajajoče!</a:t>
            </a:r>
          </a:p>
          <a:p>
            <a:pPr marL="0" indent="0">
              <a:buNone/>
            </a:pPr>
            <a:endParaRPr lang="sl-SI" baseline="0" dirty="0"/>
          </a:p>
          <a:p>
            <a:pPr marL="228600" indent="-228600">
              <a:buAutoNum type="alphaLcParenR"/>
            </a:pPr>
            <a:r>
              <a:rPr lang="sl-SI" baseline="0" dirty="0"/>
              <a:t>Če ste akreditirani kot kontrolni organ, izvajate pa tudi </a:t>
            </a:r>
            <a:r>
              <a:rPr lang="sl-SI" baseline="0" dirty="0" err="1"/>
              <a:t>neakreditrana</a:t>
            </a:r>
            <a:r>
              <a:rPr lang="sl-SI" baseline="0" dirty="0"/>
              <a:t> preskušanja/kalibracije, se lahko sklicujete na akreditacijo le v povezavi z akreditirano dejavnostjo.</a:t>
            </a:r>
          </a:p>
          <a:p>
            <a:pPr marL="228600" indent="-228600">
              <a:buAutoNum type="alphaLcParenR"/>
            </a:pPr>
            <a:endParaRPr lang="sl-SI" baseline="0" dirty="0"/>
          </a:p>
          <a:p>
            <a:pPr marL="228600" indent="-228600">
              <a:buAutoNum type="alphaLcParenR"/>
            </a:pPr>
            <a:r>
              <a:rPr lang="sl-SI" baseline="0" dirty="0"/>
              <a:t>S sklicevanjem se ne sme ustvarjati domnevo, da SA ugotavlja skladnost, potrjuje predmet preskušanja, kontrole, ali pa, da SA prevzema odgovornost za posledice, ki so rezultat akreditirane dejavnosti</a:t>
            </a:r>
          </a:p>
        </p:txBody>
      </p:sp>
      <p:sp>
        <p:nvSpPr>
          <p:cNvPr id="4" name="Označba mesta številke diapozitiva 3"/>
          <p:cNvSpPr>
            <a:spLocks noGrp="1"/>
          </p:cNvSpPr>
          <p:nvPr>
            <p:ph type="sldNum" sz="quarter" idx="10"/>
          </p:nvPr>
        </p:nvSpPr>
        <p:spPr/>
        <p:txBody>
          <a:bodyPr/>
          <a:lstStyle/>
          <a:p>
            <a:fld id="{33FE5752-21FE-4EB5-B85F-F1155E072373}" type="slidenum">
              <a:rPr lang="sl-SI" smtClean="0"/>
              <a:t>4</a:t>
            </a:fld>
            <a:endParaRPr lang="sl-SI"/>
          </a:p>
        </p:txBody>
      </p:sp>
    </p:spTree>
    <p:extLst>
      <p:ext uri="{BB962C8B-B14F-4D97-AF65-F5344CB8AC3E}">
        <p14:creationId xmlns:p14="http://schemas.microsoft.com/office/powerpoint/2010/main" val="2969862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Akreditacijski</a:t>
            </a:r>
            <a:r>
              <a:rPr lang="sl-SI" baseline="0" dirty="0"/>
              <a:t> z</a:t>
            </a:r>
            <a:r>
              <a:rPr lang="sl-SI" dirty="0"/>
              <a:t>nak</a:t>
            </a:r>
            <a:r>
              <a:rPr lang="sl-SI" baseline="0" dirty="0"/>
              <a:t> se lahko uporablja.</a:t>
            </a:r>
            <a:r>
              <a:rPr lang="sl-SI" dirty="0"/>
              <a:t> </a:t>
            </a:r>
          </a:p>
          <a:p>
            <a:pPr marL="171450" indent="-171450">
              <a:buFontTx/>
              <a:buChar char="-"/>
            </a:pPr>
            <a:r>
              <a:rPr lang="sl-SI" b="1" dirty="0"/>
              <a:t>le skupaj z nazivom/simbolom/logotipom</a:t>
            </a:r>
            <a:r>
              <a:rPr lang="sl-SI" b="1" baseline="0" dirty="0"/>
              <a:t> akreditiranega organa</a:t>
            </a:r>
          </a:p>
          <a:p>
            <a:pPr marL="171450" indent="-171450">
              <a:buFontTx/>
              <a:buChar char="-"/>
            </a:pPr>
            <a:r>
              <a:rPr lang="sl-SI" b="1" baseline="0" dirty="0"/>
              <a:t>nahajati se morata blizu drug drugega</a:t>
            </a:r>
          </a:p>
          <a:p>
            <a:pPr marL="171450" indent="-171450">
              <a:buFontTx/>
              <a:buChar char="-"/>
            </a:pPr>
            <a:r>
              <a:rPr lang="sl-SI" b="1" baseline="0" dirty="0"/>
              <a:t>obvezno na isti strani (glava ali noga dokumenta)</a:t>
            </a:r>
          </a:p>
          <a:p>
            <a:pPr marL="171450" indent="-171450">
              <a:buFontTx/>
              <a:buChar char="-"/>
            </a:pPr>
            <a:r>
              <a:rPr lang="sl-SI" b="1" baseline="0" dirty="0"/>
              <a:t>akreditacijski znak ne sme prevladovati.</a:t>
            </a:r>
          </a:p>
          <a:p>
            <a:pPr marL="171450" indent="-171450">
              <a:buFontTx/>
              <a:buChar char="-"/>
            </a:pPr>
            <a:endParaRPr lang="sl-SI" baseline="0" dirty="0"/>
          </a:p>
          <a:p>
            <a:pPr marL="0" indent="0">
              <a:buFontTx/>
              <a:buNone/>
            </a:pPr>
            <a:endParaRPr lang="sl-SI" baseline="0" dirty="0"/>
          </a:p>
          <a:p>
            <a:pPr marL="0" indent="0">
              <a:buFontTx/>
              <a:buNone/>
            </a:pPr>
            <a:r>
              <a:rPr lang="sl-SI" baseline="0" dirty="0"/>
              <a:t>Opozorilo: Izjava je spremenjena.</a:t>
            </a:r>
          </a:p>
          <a:p>
            <a:pPr marL="0" indent="0">
              <a:buFontTx/>
              <a:buNone/>
            </a:pPr>
            <a:r>
              <a:rPr lang="sl-SI" baseline="0" dirty="0"/>
              <a:t>Gre za dikcijo ki jo je potrebno uporabljati v vseh primerih, kjer se želite sklicevati na akreditacijo (ponudbe, spletne strani…) in ne le na poročilih. </a:t>
            </a:r>
          </a:p>
          <a:p>
            <a:pPr marL="171450" indent="-171450">
              <a:buFontTx/>
              <a:buChar char="-"/>
            </a:pPr>
            <a:endParaRPr lang="sl-SI" baseline="0" dirty="0"/>
          </a:p>
          <a:p>
            <a:pPr marL="171450" indent="-171450">
              <a:buFontTx/>
              <a:buChar char="-"/>
            </a:pPr>
            <a:endParaRPr lang="sl-SI" baseline="0" dirty="0"/>
          </a:p>
          <a:p>
            <a:pPr marL="0" indent="0">
              <a:buFontTx/>
              <a:buNone/>
            </a:pPr>
            <a:endParaRPr lang="sl-SI" baseline="0" dirty="0"/>
          </a:p>
          <a:p>
            <a:pPr marL="0" indent="0">
              <a:buFontTx/>
              <a:buNone/>
            </a:pPr>
            <a:endParaRPr lang="sl-SI" dirty="0"/>
          </a:p>
        </p:txBody>
      </p:sp>
      <p:sp>
        <p:nvSpPr>
          <p:cNvPr id="4" name="Označba mesta številke diapozitiva 3"/>
          <p:cNvSpPr>
            <a:spLocks noGrp="1"/>
          </p:cNvSpPr>
          <p:nvPr>
            <p:ph type="sldNum" sz="quarter" idx="10"/>
          </p:nvPr>
        </p:nvSpPr>
        <p:spPr/>
        <p:txBody>
          <a:bodyPr/>
          <a:lstStyle/>
          <a:p>
            <a:fld id="{33FE5752-21FE-4EB5-B85F-F1155E072373}" type="slidenum">
              <a:rPr lang="sl-SI" smtClean="0"/>
              <a:t>5</a:t>
            </a:fld>
            <a:endParaRPr lang="sl-SI"/>
          </a:p>
        </p:txBody>
      </p:sp>
    </p:spTree>
    <p:extLst>
      <p:ext uri="{BB962C8B-B14F-4D97-AF65-F5344CB8AC3E}">
        <p14:creationId xmlns:p14="http://schemas.microsoft.com/office/powerpoint/2010/main" val="307620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b="1" dirty="0"/>
              <a:t>Sklicevanje na akreditacijo je lahko obvezno, v nekaterih primerih</a:t>
            </a:r>
            <a:r>
              <a:rPr lang="sl-SI" b="1" baseline="0" dirty="0"/>
              <a:t> je dovoljeno, v nekaterih primerih NI dovoljeno.</a:t>
            </a:r>
            <a:endParaRPr lang="sl-SI" b="1" dirty="0"/>
          </a:p>
          <a:p>
            <a:endParaRPr lang="sl-SI" dirty="0"/>
          </a:p>
          <a:p>
            <a:r>
              <a:rPr lang="sl-SI" dirty="0"/>
              <a:t>Sklicevanje</a:t>
            </a:r>
            <a:r>
              <a:rPr lang="sl-SI" baseline="0" dirty="0"/>
              <a:t> je o</a:t>
            </a:r>
            <a:r>
              <a:rPr lang="sl-SI" dirty="0"/>
              <a:t>bvezno pri poročanju o</a:t>
            </a:r>
            <a:r>
              <a:rPr lang="sl-SI" baseline="0" dirty="0"/>
              <a:t> akreditirani dejavnosti! </a:t>
            </a:r>
            <a:r>
              <a:rPr lang="sl-SI" dirty="0"/>
              <a:t>Razen če se drugače dogovori z naročnikom.</a:t>
            </a:r>
          </a:p>
          <a:p>
            <a:r>
              <a:rPr lang="sl-SI" dirty="0"/>
              <a:t>Seveda je potrebno v takih primerih hraniti zapisi o</a:t>
            </a:r>
            <a:r>
              <a:rPr lang="sl-SI" baseline="0" dirty="0"/>
              <a:t> omenjenem dogovoru.</a:t>
            </a:r>
            <a:endParaRPr lang="sl-SI" dirty="0"/>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Poročanje akreditirane</a:t>
            </a:r>
            <a:r>
              <a:rPr lang="sl-SI" baseline="0" dirty="0"/>
              <a:t> in</a:t>
            </a:r>
            <a:r>
              <a:rPr lang="sl-SI" dirty="0"/>
              <a:t> </a:t>
            </a:r>
            <a:r>
              <a:rPr lang="sl-SI" dirty="0" err="1"/>
              <a:t>neakreditrane</a:t>
            </a:r>
            <a:r>
              <a:rPr lang="sl-SI" dirty="0"/>
              <a:t> dejavnosti v istem dokumentu </a:t>
            </a:r>
            <a:r>
              <a:rPr lang="sl-SI" b="1" dirty="0"/>
              <a:t>je izjema</a:t>
            </a:r>
            <a:r>
              <a:rPr lang="sl-SI" dirty="0"/>
              <a:t>: praviloma akreditirano in </a:t>
            </a:r>
            <a:r>
              <a:rPr lang="sl-SI" dirty="0" err="1"/>
              <a:t>neakreditrano</a:t>
            </a:r>
            <a:r>
              <a:rPr lang="sl-SI" dirty="0"/>
              <a:t> dejavnost poročate</a:t>
            </a:r>
            <a:r>
              <a:rPr lang="sl-SI" baseline="0" dirty="0"/>
              <a:t> v ločenih dokumentih.</a:t>
            </a:r>
          </a:p>
          <a:p>
            <a:endParaRPr lang="sl-SI" dirty="0"/>
          </a:p>
          <a:p>
            <a:r>
              <a:rPr lang="sl-SI" dirty="0"/>
              <a:t>Tako smejo</a:t>
            </a:r>
            <a:r>
              <a:rPr lang="sl-SI" baseline="0" dirty="0"/>
              <a:t> </a:t>
            </a:r>
            <a:r>
              <a:rPr lang="sl-SI" dirty="0"/>
              <a:t>kontrolni in certifikacijski organi poročati le o</a:t>
            </a:r>
            <a:r>
              <a:rPr lang="sl-SI" baseline="0" dirty="0"/>
              <a:t> </a:t>
            </a:r>
            <a:r>
              <a:rPr lang="sl-SI" baseline="0" dirty="0" err="1"/>
              <a:t>akreditranih</a:t>
            </a:r>
            <a:r>
              <a:rPr lang="sl-SI" baseline="0" dirty="0"/>
              <a:t> dejavnostih.</a:t>
            </a: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Uporaba </a:t>
            </a:r>
            <a:r>
              <a:rPr lang="sl-SI" dirty="0" err="1"/>
              <a:t>akr</a:t>
            </a:r>
            <a:r>
              <a:rPr lang="sl-SI" dirty="0"/>
              <a:t>. </a:t>
            </a:r>
            <a:r>
              <a:rPr lang="sl-SI" b="1" dirty="0"/>
              <a:t>znaka z opombo </a:t>
            </a:r>
            <a:r>
              <a:rPr lang="sl-SI" dirty="0"/>
              <a:t>o </a:t>
            </a:r>
            <a:r>
              <a:rPr lang="sl-SI" dirty="0" err="1"/>
              <a:t>neakreditrani</a:t>
            </a:r>
            <a:r>
              <a:rPr lang="sl-SI" dirty="0"/>
              <a:t> dejavnosti.</a:t>
            </a:r>
          </a:p>
          <a:p>
            <a:r>
              <a:rPr lang="sl-SI" dirty="0"/>
              <a:t>Laboratoriji lahko izjemoma poročajo tudi v istem dokumentu hkrati o akreditirani in </a:t>
            </a:r>
            <a:r>
              <a:rPr lang="sl-SI" dirty="0" err="1"/>
              <a:t>neakreditirani</a:t>
            </a:r>
            <a:r>
              <a:rPr lang="sl-SI" dirty="0"/>
              <a:t> dejavnosti: </a:t>
            </a:r>
          </a:p>
          <a:p>
            <a:pPr marL="171450" indent="-171450">
              <a:buFontTx/>
              <a:buChar char="-"/>
            </a:pPr>
            <a:r>
              <a:rPr lang="sl-SI" dirty="0"/>
              <a:t>če gre za istovrstno dejavnost (npr. kalibriranja;</a:t>
            </a:r>
            <a:r>
              <a:rPr lang="sl-SI" baseline="0" dirty="0"/>
              <a:t> ne sme pa se mešati npr. kalibracij in kontrole…)</a:t>
            </a:r>
          </a:p>
          <a:p>
            <a:pPr marL="171450" indent="-171450">
              <a:buFontTx/>
              <a:buChar char="-"/>
            </a:pPr>
            <a:r>
              <a:rPr lang="sl-SI" baseline="0" dirty="0"/>
              <a:t>istega ali neposredno povezanega predmeta</a:t>
            </a:r>
          </a:p>
          <a:p>
            <a:pPr marL="171450" indent="-171450">
              <a:buFontTx/>
              <a:buChar char="-"/>
            </a:pPr>
            <a:r>
              <a:rPr lang="sl-SI" baseline="0" dirty="0"/>
              <a:t>če so rezultati </a:t>
            </a:r>
            <a:r>
              <a:rPr lang="sl-SI" baseline="0" dirty="0" err="1"/>
              <a:t>akreditrane</a:t>
            </a:r>
            <a:r>
              <a:rPr lang="sl-SI" baseline="0" dirty="0"/>
              <a:t> in </a:t>
            </a:r>
            <a:r>
              <a:rPr lang="sl-SI" baseline="0" dirty="0" err="1"/>
              <a:t>neakreditrane</a:t>
            </a:r>
            <a:r>
              <a:rPr lang="sl-SI" baseline="0" dirty="0"/>
              <a:t> dejavnosti medsebojno neodvisni.</a:t>
            </a:r>
          </a:p>
          <a:p>
            <a:pPr marL="171450" indent="-171450">
              <a:buFontTx/>
              <a:buChar char="-"/>
            </a:pPr>
            <a:endParaRPr lang="sl-SI" dirty="0"/>
          </a:p>
          <a:p>
            <a:endParaRPr lang="sl-SI" dirty="0"/>
          </a:p>
          <a:p>
            <a:endParaRPr lang="sl-SI" dirty="0"/>
          </a:p>
          <a:p>
            <a:endParaRPr lang="sl-SI" dirty="0"/>
          </a:p>
        </p:txBody>
      </p:sp>
      <p:sp>
        <p:nvSpPr>
          <p:cNvPr id="4" name="Označba mesta številke diapozitiva 3"/>
          <p:cNvSpPr>
            <a:spLocks noGrp="1"/>
          </p:cNvSpPr>
          <p:nvPr>
            <p:ph type="sldNum" sz="quarter" idx="10"/>
          </p:nvPr>
        </p:nvSpPr>
        <p:spPr/>
        <p:txBody>
          <a:bodyPr/>
          <a:lstStyle/>
          <a:p>
            <a:fld id="{33FE5752-21FE-4EB5-B85F-F1155E072373}" type="slidenum">
              <a:rPr lang="sl-SI" smtClean="0"/>
              <a:t>6</a:t>
            </a:fld>
            <a:endParaRPr lang="sl-SI"/>
          </a:p>
        </p:txBody>
      </p:sp>
    </p:spTree>
    <p:extLst>
      <p:ext uri="{BB962C8B-B14F-4D97-AF65-F5344CB8AC3E}">
        <p14:creationId xmlns:p14="http://schemas.microsoft.com/office/powerpoint/2010/main" val="706412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171450" indent="-171450">
              <a:buFontTx/>
              <a:buChar char="-"/>
            </a:pPr>
            <a:r>
              <a:rPr lang="sl-SI" dirty="0"/>
              <a:t>nalepke:</a:t>
            </a:r>
            <a:r>
              <a:rPr lang="sl-SI" baseline="0" dirty="0"/>
              <a:t> le, če gre v celoti za akreditirano dejavnost. Praviloma skupaj z logom/nazivom akreditiranega organa, </a:t>
            </a:r>
          </a:p>
          <a:p>
            <a:pPr marL="0" indent="0">
              <a:buFontTx/>
              <a:buNone/>
            </a:pPr>
            <a:endParaRPr lang="sl-SI" baseline="0" dirty="0"/>
          </a:p>
          <a:p>
            <a:pPr marL="171450" indent="-171450">
              <a:buFontTx/>
              <a:buChar char="-"/>
            </a:pPr>
            <a:r>
              <a:rPr lang="sl-SI" baseline="0" dirty="0"/>
              <a:t>Pisemska glava (ponudba/račun): NE, če se nič v vsebini ne nanaša na </a:t>
            </a:r>
            <a:r>
              <a:rPr lang="sl-SI" baseline="0" dirty="0" err="1"/>
              <a:t>akr</a:t>
            </a:r>
            <a:r>
              <a:rPr lang="sl-SI" baseline="0" dirty="0"/>
              <a:t>. dejavnost.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baseline="0" dirty="0"/>
              <a:t>Če pa, je potrebno „ponudba se delno nanaša na akreditirano dejavnost…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baseline="0" dirty="0"/>
              <a:t>- </a:t>
            </a:r>
            <a:r>
              <a:rPr lang="sl-SI" dirty="0"/>
              <a:t>Promocijsko</a:t>
            </a:r>
            <a:r>
              <a:rPr lang="sl-SI" baseline="0" dirty="0"/>
              <a:t> gradivo: če se </a:t>
            </a:r>
          </a:p>
          <a:p>
            <a:pPr marL="0" indent="0">
              <a:buFontTx/>
              <a:buNone/>
            </a:pPr>
            <a:endParaRPr lang="sl-SI" dirty="0"/>
          </a:p>
        </p:txBody>
      </p:sp>
      <p:sp>
        <p:nvSpPr>
          <p:cNvPr id="4" name="Označba mesta številke diapozitiva 3"/>
          <p:cNvSpPr>
            <a:spLocks noGrp="1"/>
          </p:cNvSpPr>
          <p:nvPr>
            <p:ph type="sldNum" sz="quarter" idx="10"/>
          </p:nvPr>
        </p:nvSpPr>
        <p:spPr/>
        <p:txBody>
          <a:bodyPr/>
          <a:lstStyle/>
          <a:p>
            <a:fld id="{33FE5752-21FE-4EB5-B85F-F1155E072373}" type="slidenum">
              <a:rPr lang="sl-SI" smtClean="0"/>
              <a:t>7</a:t>
            </a:fld>
            <a:endParaRPr lang="sl-SI"/>
          </a:p>
        </p:txBody>
      </p:sp>
    </p:spTree>
    <p:extLst>
      <p:ext uri="{BB962C8B-B14F-4D97-AF65-F5344CB8AC3E}">
        <p14:creationId xmlns:p14="http://schemas.microsoft.com/office/powerpoint/2010/main" val="49409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 razen, če se vozila</a:t>
            </a:r>
            <a:r>
              <a:rPr lang="sl-SI" baseline="0" dirty="0"/>
              <a:t> uporabljajo le za izvajanje </a:t>
            </a:r>
            <a:r>
              <a:rPr lang="sl-SI" baseline="0" dirty="0" err="1"/>
              <a:t>akr</a:t>
            </a:r>
            <a:r>
              <a:rPr lang="sl-SI" baseline="0" dirty="0"/>
              <a:t>. dejavnosti</a:t>
            </a:r>
          </a:p>
          <a:p>
            <a:endParaRPr lang="sl-SI" baseline="0" dirty="0"/>
          </a:p>
          <a:p>
            <a:r>
              <a:rPr lang="sl-SI" baseline="0" dirty="0"/>
              <a:t>Če sem akreditiran za kontrolo - le za kontrolo, čeprav znotraj izvedem kalibracijo merilnega inštrumenta.</a:t>
            </a:r>
            <a:endParaRPr lang="sl-SI" dirty="0"/>
          </a:p>
        </p:txBody>
      </p:sp>
      <p:sp>
        <p:nvSpPr>
          <p:cNvPr id="4" name="Označba mesta številke diapozitiva 3"/>
          <p:cNvSpPr>
            <a:spLocks noGrp="1"/>
          </p:cNvSpPr>
          <p:nvPr>
            <p:ph type="sldNum" sz="quarter" idx="10"/>
          </p:nvPr>
        </p:nvSpPr>
        <p:spPr/>
        <p:txBody>
          <a:bodyPr/>
          <a:lstStyle/>
          <a:p>
            <a:fld id="{33FE5752-21FE-4EB5-B85F-F1155E072373}" type="slidenum">
              <a:rPr lang="sl-SI" smtClean="0"/>
              <a:t>8</a:t>
            </a:fld>
            <a:endParaRPr lang="sl-SI"/>
          </a:p>
        </p:txBody>
      </p:sp>
    </p:spTree>
    <p:extLst>
      <p:ext uri="{BB962C8B-B14F-4D97-AF65-F5344CB8AC3E}">
        <p14:creationId xmlns:p14="http://schemas.microsoft.com/office/powerpoint/2010/main" val="148531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228600" indent="-228600">
              <a:buAutoNum type="alphaLcParenR"/>
            </a:pPr>
            <a:r>
              <a:rPr lang="sl-SI" baseline="0" dirty="0"/>
              <a:t>Akreditiran organ, ki je pridobil naročilo, odda del naročila ali celotno naročilo akreditiranemu </a:t>
            </a:r>
            <a:r>
              <a:rPr lang="sl-SI" baseline="0" dirty="0" err="1"/>
              <a:t>podpogodbeniku</a:t>
            </a:r>
            <a:r>
              <a:rPr lang="sl-SI" baseline="0" dirty="0"/>
              <a:t>. </a:t>
            </a:r>
          </a:p>
          <a:p>
            <a:pPr marL="0" indent="0">
              <a:buNone/>
            </a:pPr>
            <a:r>
              <a:rPr lang="sl-SI" baseline="0" dirty="0"/>
              <a:t>Izda lahko v celoti akreditirano poročilo.</a:t>
            </a:r>
          </a:p>
          <a:p>
            <a:pPr marL="0" indent="0">
              <a:buNone/>
            </a:pPr>
            <a:endParaRPr lang="sl-SI" baseline="0" dirty="0"/>
          </a:p>
          <a:p>
            <a:pPr marL="0" indent="0">
              <a:buNone/>
            </a:pPr>
            <a:r>
              <a:rPr lang="sl-SI" baseline="0" dirty="0"/>
              <a:t>b) Akreditiran organ odda del naročila, za katerega ni akreditiran, </a:t>
            </a:r>
            <a:r>
              <a:rPr lang="sl-SI" baseline="0" dirty="0" err="1"/>
              <a:t>podpogodbeniku</a:t>
            </a:r>
            <a:r>
              <a:rPr lang="sl-SI" baseline="0" dirty="0"/>
              <a:t>, rezultate </a:t>
            </a:r>
            <a:r>
              <a:rPr lang="sl-SI" baseline="0" dirty="0" err="1"/>
              <a:t>podpogodbenika</a:t>
            </a:r>
            <a:r>
              <a:rPr lang="sl-SI" baseline="0" dirty="0"/>
              <a:t> uporabi pri svoji ugotovitvi o skladnosti.</a:t>
            </a:r>
          </a:p>
          <a:p>
            <a:pPr marL="0" indent="0">
              <a:buNone/>
            </a:pPr>
            <a:r>
              <a:rPr lang="sl-SI" baseline="0" dirty="0" err="1"/>
              <a:t>Npr</a:t>
            </a:r>
            <a:r>
              <a:rPr lang="sl-SI" baseline="0" dirty="0"/>
              <a:t>: preskusni laboratorij izvede vzorčenje. Analizo izvede </a:t>
            </a:r>
            <a:r>
              <a:rPr lang="sl-SI" baseline="0" dirty="0" err="1"/>
              <a:t>akreditrani</a:t>
            </a:r>
            <a:r>
              <a:rPr lang="sl-SI" baseline="0" dirty="0"/>
              <a:t> </a:t>
            </a:r>
            <a:r>
              <a:rPr lang="sl-SI" baseline="0" dirty="0" err="1"/>
              <a:t>podpogodbenik</a:t>
            </a:r>
            <a:r>
              <a:rPr lang="sl-SI" baseline="0" dirty="0"/>
              <a:t>. </a:t>
            </a:r>
          </a:p>
          <a:p>
            <a:pPr marL="0" indent="0">
              <a:buNone/>
            </a:pPr>
            <a:r>
              <a:rPr lang="sl-SI" baseline="0" dirty="0"/>
              <a:t>Laboratorij uporabi rezultate analize za izračun končnega rezultata, pri izračunu uporabi tudi podatke iz vzorčenja.</a:t>
            </a:r>
          </a:p>
          <a:p>
            <a:pPr marL="0" indent="0">
              <a:buNone/>
            </a:pPr>
            <a:endParaRPr lang="sl-SI" baseline="0" dirty="0"/>
          </a:p>
          <a:p>
            <a:pPr marL="0" indent="0">
              <a:buNone/>
            </a:pPr>
            <a:r>
              <a:rPr lang="sl-SI" baseline="0" dirty="0"/>
              <a:t>c) Rezultati </a:t>
            </a:r>
            <a:r>
              <a:rPr lang="sl-SI" baseline="0" dirty="0" err="1"/>
              <a:t>podpogodbenika</a:t>
            </a:r>
            <a:r>
              <a:rPr lang="sl-SI" baseline="0" dirty="0"/>
              <a:t> in akreditiranega organa niso povezani. </a:t>
            </a:r>
          </a:p>
          <a:p>
            <a:pPr marL="0" indent="0">
              <a:buNone/>
            </a:pPr>
            <a:r>
              <a:rPr lang="sl-SI" baseline="0" dirty="0"/>
              <a:t>Npr. lab. je akreditiran za analizo 10 parametrov, za 11 pa ne. </a:t>
            </a:r>
          </a:p>
          <a:p>
            <a:pPr marL="0" indent="0">
              <a:buNone/>
            </a:pPr>
            <a:r>
              <a:rPr lang="sl-SI" baseline="0" dirty="0"/>
              <a:t>V primeru, če želi lab. vključiti rezultat </a:t>
            </a:r>
            <a:r>
              <a:rPr lang="sl-SI" baseline="0" dirty="0" err="1"/>
              <a:t>akr</a:t>
            </a:r>
            <a:r>
              <a:rPr lang="sl-SI" baseline="0" dirty="0"/>
              <a:t>. </a:t>
            </a:r>
            <a:r>
              <a:rPr lang="sl-SI" baseline="0" dirty="0" err="1"/>
              <a:t>podpogodbenika</a:t>
            </a:r>
            <a:r>
              <a:rPr lang="sl-SI" baseline="0" dirty="0"/>
              <a:t> v svoje poročilo, mora rezultate označiti z # </a:t>
            </a:r>
            <a:r>
              <a:rPr lang="sl-SI" baseline="0" dirty="0" err="1"/>
              <a:t>neakreditrano</a:t>
            </a:r>
            <a:r>
              <a:rPr lang="sl-SI" baseline="0" dirty="0"/>
              <a:t>.</a:t>
            </a:r>
          </a:p>
          <a:p>
            <a:endParaRPr lang="sl-SI" dirty="0"/>
          </a:p>
        </p:txBody>
      </p:sp>
      <p:sp>
        <p:nvSpPr>
          <p:cNvPr id="4" name="Označba mesta številke diapozitiva 3"/>
          <p:cNvSpPr>
            <a:spLocks noGrp="1"/>
          </p:cNvSpPr>
          <p:nvPr>
            <p:ph type="sldNum" sz="quarter" idx="10"/>
          </p:nvPr>
        </p:nvSpPr>
        <p:spPr/>
        <p:txBody>
          <a:bodyPr/>
          <a:lstStyle/>
          <a:p>
            <a:fld id="{33FE5752-21FE-4EB5-B85F-F1155E072373}" type="slidenum">
              <a:rPr lang="sl-SI" smtClean="0"/>
              <a:t>9</a:t>
            </a:fld>
            <a:endParaRPr lang="sl-SI"/>
          </a:p>
        </p:txBody>
      </p:sp>
    </p:spTree>
    <p:extLst>
      <p:ext uri="{BB962C8B-B14F-4D97-AF65-F5344CB8AC3E}">
        <p14:creationId xmlns:p14="http://schemas.microsoft.com/office/powerpoint/2010/main" val="981104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7" name="Picture 2" descr="C:\Users\kcucek\Documents\Teo\03Power_point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68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ctrTitle"/>
          </p:nvPr>
        </p:nvSpPr>
        <p:spPr>
          <a:xfrm>
            <a:off x="685800" y="2130425"/>
            <a:ext cx="7772400" cy="1470025"/>
          </a:xfrm>
        </p:spPr>
        <p:txBody>
          <a:bodyPr/>
          <a:lstStyle>
            <a:lvl1pPr>
              <a:defRPr>
                <a:solidFill>
                  <a:schemeClr val="bg1"/>
                </a:solidFill>
              </a:defRPr>
            </a:lvl1pPr>
          </a:lstStyle>
          <a:p>
            <a:r>
              <a:rPr lang="sl-SI" dirty="0"/>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dirty="0"/>
              <a:t>Uredite slog podnaslova matrice</a:t>
            </a:r>
          </a:p>
        </p:txBody>
      </p:sp>
    </p:spTree>
    <p:extLst>
      <p:ext uri="{BB962C8B-B14F-4D97-AF65-F5344CB8AC3E}">
        <p14:creationId xmlns:p14="http://schemas.microsoft.com/office/powerpoint/2010/main" val="210001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53CA7D86-0EE0-45FA-B607-76AACE51E0F5}" type="datetimeFigureOut">
              <a:rPr lang="sl-SI" smtClean="0"/>
              <a:t>6. 12. 2016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677E66D-1B93-44DA-907C-DB407867E523}" type="slidenum">
              <a:rPr lang="sl-SI" smtClean="0"/>
              <a:t>‹#›</a:t>
            </a:fld>
            <a:endParaRPr lang="sl-SI"/>
          </a:p>
        </p:txBody>
      </p:sp>
    </p:spTree>
    <p:extLst>
      <p:ext uri="{BB962C8B-B14F-4D97-AF65-F5344CB8AC3E}">
        <p14:creationId xmlns:p14="http://schemas.microsoft.com/office/powerpoint/2010/main" val="215315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53CA7D86-0EE0-45FA-B607-76AACE51E0F5}" type="datetimeFigureOut">
              <a:rPr lang="sl-SI" smtClean="0"/>
              <a:t>6. 12. 2016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677E66D-1B93-44DA-907C-DB407867E523}" type="slidenum">
              <a:rPr lang="sl-SI" smtClean="0"/>
              <a:t>‹#›</a:t>
            </a:fld>
            <a:endParaRPr lang="sl-SI"/>
          </a:p>
        </p:txBody>
      </p:sp>
    </p:spTree>
    <p:extLst>
      <p:ext uri="{BB962C8B-B14F-4D97-AF65-F5344CB8AC3E}">
        <p14:creationId xmlns:p14="http://schemas.microsoft.com/office/powerpoint/2010/main" val="30506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53CA7D86-0EE0-45FA-B607-76AACE51E0F5}" type="datetimeFigureOut">
              <a:rPr lang="sl-SI" smtClean="0"/>
              <a:t>6. 12. 2016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677E66D-1B93-44DA-907C-DB407867E523}" type="slidenum">
              <a:rPr lang="sl-SI" smtClean="0"/>
              <a:t>‹#›</a:t>
            </a:fld>
            <a:endParaRPr lang="sl-SI"/>
          </a:p>
        </p:txBody>
      </p:sp>
    </p:spTree>
    <p:extLst>
      <p:ext uri="{BB962C8B-B14F-4D97-AF65-F5344CB8AC3E}">
        <p14:creationId xmlns:p14="http://schemas.microsoft.com/office/powerpoint/2010/main" val="303281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53CA7D86-0EE0-45FA-B607-76AACE51E0F5}" type="datetimeFigureOut">
              <a:rPr lang="sl-SI" smtClean="0"/>
              <a:t>6. 12. 2016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0677E66D-1B93-44DA-907C-DB407867E523}" type="slidenum">
              <a:rPr lang="sl-SI" smtClean="0"/>
              <a:t>‹#›</a:t>
            </a:fld>
            <a:endParaRPr lang="sl-SI"/>
          </a:p>
        </p:txBody>
      </p:sp>
    </p:spTree>
    <p:extLst>
      <p:ext uri="{BB962C8B-B14F-4D97-AF65-F5344CB8AC3E}">
        <p14:creationId xmlns:p14="http://schemas.microsoft.com/office/powerpoint/2010/main" val="216060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53CA7D86-0EE0-45FA-B607-76AACE51E0F5}" type="datetimeFigureOut">
              <a:rPr lang="sl-SI" smtClean="0"/>
              <a:t>6. 12. 2016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0677E66D-1B93-44DA-907C-DB407867E523}" type="slidenum">
              <a:rPr lang="sl-SI" smtClean="0"/>
              <a:t>‹#›</a:t>
            </a:fld>
            <a:endParaRPr lang="sl-SI"/>
          </a:p>
        </p:txBody>
      </p:sp>
    </p:spTree>
    <p:extLst>
      <p:ext uri="{BB962C8B-B14F-4D97-AF65-F5344CB8AC3E}">
        <p14:creationId xmlns:p14="http://schemas.microsoft.com/office/powerpoint/2010/main" val="32344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53CA7D86-0EE0-45FA-B607-76AACE51E0F5}" type="datetimeFigureOut">
              <a:rPr lang="sl-SI" smtClean="0"/>
              <a:t>6. 12. 2016</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0677E66D-1B93-44DA-907C-DB407867E523}" type="slidenum">
              <a:rPr lang="sl-SI" smtClean="0"/>
              <a:t>‹#›</a:t>
            </a:fld>
            <a:endParaRPr lang="sl-SI"/>
          </a:p>
        </p:txBody>
      </p:sp>
    </p:spTree>
    <p:extLst>
      <p:ext uri="{BB962C8B-B14F-4D97-AF65-F5344CB8AC3E}">
        <p14:creationId xmlns:p14="http://schemas.microsoft.com/office/powerpoint/2010/main" val="366336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53CA7D86-0EE0-45FA-B607-76AACE51E0F5}" type="datetimeFigureOut">
              <a:rPr lang="sl-SI" smtClean="0"/>
              <a:t>6. 12. 2016</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0677E66D-1B93-44DA-907C-DB407867E523}" type="slidenum">
              <a:rPr lang="sl-SI" smtClean="0"/>
              <a:t>‹#›</a:t>
            </a:fld>
            <a:endParaRPr lang="sl-SI"/>
          </a:p>
        </p:txBody>
      </p:sp>
    </p:spTree>
    <p:extLst>
      <p:ext uri="{BB962C8B-B14F-4D97-AF65-F5344CB8AC3E}">
        <p14:creationId xmlns:p14="http://schemas.microsoft.com/office/powerpoint/2010/main" val="1213147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53CA7D86-0EE0-45FA-B607-76AACE51E0F5}" type="datetimeFigureOut">
              <a:rPr lang="sl-SI" smtClean="0"/>
              <a:t>6. 12. 2016</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0677E66D-1B93-44DA-907C-DB407867E523}" type="slidenum">
              <a:rPr lang="sl-SI" smtClean="0"/>
              <a:t>‹#›</a:t>
            </a:fld>
            <a:endParaRPr lang="sl-SI"/>
          </a:p>
        </p:txBody>
      </p:sp>
    </p:spTree>
    <p:extLst>
      <p:ext uri="{BB962C8B-B14F-4D97-AF65-F5344CB8AC3E}">
        <p14:creationId xmlns:p14="http://schemas.microsoft.com/office/powerpoint/2010/main" val="337788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53CA7D86-0EE0-45FA-B607-76AACE51E0F5}" type="datetimeFigureOut">
              <a:rPr lang="sl-SI" smtClean="0"/>
              <a:t>6. 12. 2016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0677E66D-1B93-44DA-907C-DB407867E523}" type="slidenum">
              <a:rPr lang="sl-SI" smtClean="0"/>
              <a:t>‹#›</a:t>
            </a:fld>
            <a:endParaRPr lang="sl-SI"/>
          </a:p>
        </p:txBody>
      </p:sp>
    </p:spTree>
    <p:extLst>
      <p:ext uri="{BB962C8B-B14F-4D97-AF65-F5344CB8AC3E}">
        <p14:creationId xmlns:p14="http://schemas.microsoft.com/office/powerpoint/2010/main" val="216913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53CA7D86-0EE0-45FA-B607-76AACE51E0F5}" type="datetimeFigureOut">
              <a:rPr lang="sl-SI" smtClean="0"/>
              <a:t>6. 12. 2016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0677E66D-1B93-44DA-907C-DB407867E523}" type="slidenum">
              <a:rPr lang="sl-SI" smtClean="0"/>
              <a:t>‹#›</a:t>
            </a:fld>
            <a:endParaRPr lang="sl-SI"/>
          </a:p>
        </p:txBody>
      </p:sp>
    </p:spTree>
    <p:extLst>
      <p:ext uri="{BB962C8B-B14F-4D97-AF65-F5344CB8AC3E}">
        <p14:creationId xmlns:p14="http://schemas.microsoft.com/office/powerpoint/2010/main" val="469765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A7D86-0EE0-45FA-B607-76AACE51E0F5}" type="datetimeFigureOut">
              <a:rPr lang="sl-SI" smtClean="0"/>
              <a:t>6. 12. 2016</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7E66D-1B93-44DA-907C-DB407867E523}" type="slidenum">
              <a:rPr lang="sl-SI" smtClean="0"/>
              <a:t>‹#›</a:t>
            </a:fld>
            <a:endParaRPr lang="sl-SI"/>
          </a:p>
        </p:txBody>
      </p:sp>
    </p:spTree>
    <p:extLst>
      <p:ext uri="{BB962C8B-B14F-4D97-AF65-F5344CB8AC3E}">
        <p14:creationId xmlns:p14="http://schemas.microsoft.com/office/powerpoint/2010/main" val="401810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nigrad.si/dokumenti/AKREDITACIJSKA_LISTINA_2008.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a:spLocks noGrp="1"/>
          </p:cNvSpPr>
          <p:nvPr>
            <p:ph type="ctrTitle"/>
          </p:nvPr>
        </p:nvSpPr>
        <p:spPr>
          <a:xfrm>
            <a:off x="1259632" y="2492896"/>
            <a:ext cx="6694512" cy="864096"/>
          </a:xfrm>
        </p:spPr>
        <p:txBody>
          <a:bodyPr>
            <a:noAutofit/>
          </a:bodyPr>
          <a:lstStyle/>
          <a:p>
            <a:r>
              <a:rPr lang="sl-SI" sz="3600" b="1" dirty="0">
                <a:latin typeface="Arial" pitchFamily="34" charset="0"/>
                <a:cs typeface="Arial" pitchFamily="34" charset="0"/>
              </a:rPr>
              <a:t>Sklicevanje na akreditacijo</a:t>
            </a:r>
            <a:endParaRPr lang="sl-SI" sz="3600" b="1" dirty="0">
              <a:solidFill>
                <a:schemeClr val="bg1"/>
              </a:solidFill>
              <a:latin typeface="Arial" pitchFamily="34" charset="0"/>
              <a:cs typeface="Arial" pitchFamily="34" charset="0"/>
            </a:endParaRPr>
          </a:p>
        </p:txBody>
      </p:sp>
      <p:sp>
        <p:nvSpPr>
          <p:cNvPr id="3" name="Naslov 1"/>
          <p:cNvSpPr txBox="1">
            <a:spLocks/>
          </p:cNvSpPr>
          <p:nvPr/>
        </p:nvSpPr>
        <p:spPr>
          <a:xfrm>
            <a:off x="1263002" y="3861048"/>
            <a:ext cx="6694512"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sl-SI" sz="3200" b="1" dirty="0">
                <a:latin typeface="Arial" pitchFamily="34" charset="0"/>
                <a:cs typeface="Arial" pitchFamily="34" charset="0"/>
              </a:rPr>
              <a:t>Marko Verbovšek</a:t>
            </a:r>
          </a:p>
        </p:txBody>
      </p:sp>
    </p:spTree>
    <p:extLst>
      <p:ext uri="{BB962C8B-B14F-4D97-AF65-F5344CB8AC3E}">
        <p14:creationId xmlns:p14="http://schemas.microsoft.com/office/powerpoint/2010/main" val="803154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cucek\Documents\Teo\03Power_poin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29"/>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Naslov 1"/>
          <p:cNvSpPr>
            <a:spLocks noGrp="1"/>
          </p:cNvSpPr>
          <p:nvPr>
            <p:ph type="title"/>
          </p:nvPr>
        </p:nvSpPr>
        <p:spPr>
          <a:xfrm>
            <a:off x="323528" y="836712"/>
            <a:ext cx="8799407" cy="994122"/>
          </a:xfrm>
        </p:spPr>
        <p:txBody>
          <a:bodyPr>
            <a:noAutofit/>
          </a:bodyPr>
          <a:lstStyle/>
          <a:p>
            <a:pPr algn="l"/>
            <a:r>
              <a:rPr lang="sl-SI" sz="3200" b="1" dirty="0">
                <a:solidFill>
                  <a:srgbClr val="043882"/>
                </a:solidFill>
                <a:latin typeface="Arial" pitchFamily="34" charset="0"/>
                <a:cs typeface="Arial" pitchFamily="34" charset="0"/>
              </a:rPr>
              <a:t>Sklicevanje na akreditacijo: </a:t>
            </a:r>
            <a:r>
              <a:rPr lang="sl-SI" sz="3200" b="1" dirty="0">
                <a:solidFill>
                  <a:srgbClr val="FF0000"/>
                </a:solidFill>
                <a:latin typeface="Arial" pitchFamily="34" charset="0"/>
                <a:cs typeface="Arial" pitchFamily="34" charset="0"/>
              </a:rPr>
              <a:t>EA, ILAC, IAF</a:t>
            </a:r>
            <a:endParaRPr lang="sl-SI" sz="3200" dirty="0">
              <a:solidFill>
                <a:srgbClr val="FF0000"/>
              </a:solidFill>
              <a:latin typeface="Arial" pitchFamily="34" charset="0"/>
              <a:cs typeface="Arial" pitchFamily="34" charset="0"/>
            </a:endParaRPr>
          </a:p>
        </p:txBody>
      </p:sp>
      <p:sp>
        <p:nvSpPr>
          <p:cNvPr id="10" name="Ograda vsebine 2"/>
          <p:cNvSpPr>
            <a:spLocks noGrp="1"/>
          </p:cNvSpPr>
          <p:nvPr>
            <p:ph idx="1"/>
          </p:nvPr>
        </p:nvSpPr>
        <p:spPr>
          <a:xfrm>
            <a:off x="0" y="1772816"/>
            <a:ext cx="9144000" cy="778284"/>
          </a:xfrm>
          <a:solidFill>
            <a:schemeClr val="accent6">
              <a:lumMod val="20000"/>
              <a:lumOff val="80000"/>
            </a:schemeClr>
          </a:solidFill>
        </p:spPr>
        <p:txBody>
          <a:bodyPr>
            <a:noAutofit/>
          </a:bodyPr>
          <a:lstStyle/>
          <a:p>
            <a:pPr marL="0" indent="0">
              <a:spcBef>
                <a:spcPts val="0"/>
              </a:spcBef>
              <a:buNone/>
            </a:pPr>
            <a:r>
              <a:rPr lang="sl-SI" dirty="0">
                <a:solidFill>
                  <a:srgbClr val="043882"/>
                </a:solidFill>
                <a:latin typeface="Arial" pitchFamily="34" charset="0"/>
                <a:cs typeface="Arial" pitchFamily="34" charset="0"/>
              </a:rPr>
              <a:t>EA MLA: s predpisano izjavo (glej S05)</a:t>
            </a:r>
          </a:p>
        </p:txBody>
      </p:sp>
      <p:sp>
        <p:nvSpPr>
          <p:cNvPr id="7" name="Ograda vsebine 2"/>
          <p:cNvSpPr txBox="1">
            <a:spLocks/>
          </p:cNvSpPr>
          <p:nvPr/>
        </p:nvSpPr>
        <p:spPr>
          <a:xfrm>
            <a:off x="0" y="2796084"/>
            <a:ext cx="9144000" cy="1497013"/>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sl-SI" dirty="0">
                <a:solidFill>
                  <a:srgbClr val="043882"/>
                </a:solidFill>
                <a:latin typeface="Arial" pitchFamily="34" charset="0"/>
                <a:cs typeface="Arial" pitchFamily="34" charset="0"/>
              </a:rPr>
              <a:t>ILAC MRA: kombiniran znak (</a:t>
            </a:r>
            <a:r>
              <a:rPr lang="sl-SI" dirty="0" err="1">
                <a:solidFill>
                  <a:srgbClr val="043882"/>
                </a:solidFill>
                <a:latin typeface="Arial" pitchFamily="34" charset="0"/>
                <a:cs typeface="Arial" pitchFamily="34" charset="0"/>
              </a:rPr>
              <a:t>podlicenčna</a:t>
            </a:r>
            <a:r>
              <a:rPr lang="sl-SI" dirty="0">
                <a:solidFill>
                  <a:srgbClr val="043882"/>
                </a:solidFill>
                <a:latin typeface="Arial" pitchFamily="34" charset="0"/>
                <a:cs typeface="Arial" pitchFamily="34" charset="0"/>
              </a:rPr>
              <a:t> p.)</a:t>
            </a:r>
          </a:p>
        </p:txBody>
      </p:sp>
      <p:sp>
        <p:nvSpPr>
          <p:cNvPr id="8" name="Ograda vsebine 2"/>
          <p:cNvSpPr txBox="1">
            <a:spLocks/>
          </p:cNvSpPr>
          <p:nvPr/>
        </p:nvSpPr>
        <p:spPr>
          <a:xfrm>
            <a:off x="0" y="4653136"/>
            <a:ext cx="9144000" cy="1872208"/>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sl-SI" dirty="0">
                <a:solidFill>
                  <a:srgbClr val="043882"/>
                </a:solidFill>
                <a:latin typeface="Arial" pitchFamily="34" charset="0"/>
                <a:cs typeface="Arial" pitchFamily="34" charset="0"/>
              </a:rPr>
              <a:t>IAF MLA: kombiniran znak (</a:t>
            </a:r>
            <a:r>
              <a:rPr lang="sl-SI" dirty="0" err="1">
                <a:solidFill>
                  <a:srgbClr val="043882"/>
                </a:solidFill>
                <a:latin typeface="Arial" pitchFamily="34" charset="0"/>
                <a:cs typeface="Arial" pitchFamily="34" charset="0"/>
              </a:rPr>
              <a:t>podlicenčna</a:t>
            </a:r>
            <a:r>
              <a:rPr lang="sl-SI" dirty="0">
                <a:solidFill>
                  <a:srgbClr val="043882"/>
                </a:solidFill>
                <a:latin typeface="Arial" pitchFamily="34" charset="0"/>
                <a:cs typeface="Arial" pitchFamily="34" charset="0"/>
              </a:rPr>
              <a:t> p.)</a:t>
            </a:r>
          </a:p>
        </p:txBody>
      </p:sp>
      <p:pic>
        <p:nvPicPr>
          <p:cNvPr id="2" name="Slika 1"/>
          <p:cNvPicPr>
            <a:picLocks noChangeAspect="1"/>
          </p:cNvPicPr>
          <p:nvPr/>
        </p:nvPicPr>
        <p:blipFill>
          <a:blip r:embed="rId4"/>
          <a:stretch>
            <a:fillRect/>
          </a:stretch>
        </p:blipFill>
        <p:spPr>
          <a:xfrm>
            <a:off x="971600" y="3381166"/>
            <a:ext cx="2915816" cy="822460"/>
          </a:xfrm>
          <a:prstGeom prst="rect">
            <a:avLst/>
          </a:prstGeom>
        </p:spPr>
      </p:pic>
      <p:pic>
        <p:nvPicPr>
          <p:cNvPr id="5" name="Slika 4"/>
          <p:cNvPicPr>
            <a:picLocks noChangeAspect="1"/>
          </p:cNvPicPr>
          <p:nvPr/>
        </p:nvPicPr>
        <p:blipFill>
          <a:blip r:embed="rId5"/>
          <a:stretch>
            <a:fillRect/>
          </a:stretch>
        </p:blipFill>
        <p:spPr>
          <a:xfrm>
            <a:off x="5148064" y="3381166"/>
            <a:ext cx="3108477" cy="816053"/>
          </a:xfrm>
          <a:prstGeom prst="rect">
            <a:avLst/>
          </a:prstGeom>
        </p:spPr>
      </p:pic>
      <p:pic>
        <p:nvPicPr>
          <p:cNvPr id="6" name="Slika 5"/>
          <p:cNvPicPr>
            <a:picLocks noChangeAspect="1"/>
          </p:cNvPicPr>
          <p:nvPr/>
        </p:nvPicPr>
        <p:blipFill>
          <a:blip r:embed="rId6"/>
          <a:stretch>
            <a:fillRect/>
          </a:stretch>
        </p:blipFill>
        <p:spPr>
          <a:xfrm>
            <a:off x="974389" y="5329155"/>
            <a:ext cx="3071767" cy="799982"/>
          </a:xfrm>
          <a:prstGeom prst="rect">
            <a:avLst/>
          </a:prstGeom>
        </p:spPr>
      </p:pic>
      <p:pic>
        <p:nvPicPr>
          <p:cNvPr id="11" name="Slika 10"/>
          <p:cNvPicPr>
            <a:picLocks noChangeAspect="1"/>
          </p:cNvPicPr>
          <p:nvPr/>
        </p:nvPicPr>
        <p:blipFill>
          <a:blip r:embed="rId7"/>
          <a:stretch>
            <a:fillRect/>
          </a:stretch>
        </p:blipFill>
        <p:spPr>
          <a:xfrm>
            <a:off x="4701244" y="5329154"/>
            <a:ext cx="3362636" cy="799982"/>
          </a:xfrm>
          <a:prstGeom prst="rect">
            <a:avLst/>
          </a:prstGeom>
        </p:spPr>
      </p:pic>
    </p:spTree>
    <p:extLst>
      <p:ext uri="{BB962C8B-B14F-4D97-AF65-F5344CB8AC3E}">
        <p14:creationId xmlns:p14="http://schemas.microsoft.com/office/powerpoint/2010/main" val="14815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cucek\Documents\Teo\03Power_poin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29"/>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Naslov 1"/>
          <p:cNvSpPr>
            <a:spLocks noGrp="1"/>
          </p:cNvSpPr>
          <p:nvPr>
            <p:ph type="title"/>
          </p:nvPr>
        </p:nvSpPr>
        <p:spPr>
          <a:xfrm>
            <a:off x="-14064" y="980728"/>
            <a:ext cx="9122935" cy="1138138"/>
          </a:xfrm>
        </p:spPr>
        <p:txBody>
          <a:bodyPr>
            <a:noAutofit/>
          </a:bodyPr>
          <a:lstStyle/>
          <a:p>
            <a:pPr algn="l"/>
            <a:r>
              <a:rPr lang="sl-SI" sz="3200" b="1" dirty="0">
                <a:solidFill>
                  <a:srgbClr val="043882"/>
                </a:solidFill>
                <a:latin typeface="Arial" pitchFamily="34" charset="0"/>
                <a:cs typeface="Arial" pitchFamily="34" charset="0"/>
              </a:rPr>
              <a:t>Sklicevanje na akreditacijo: </a:t>
            </a:r>
            <a:r>
              <a:rPr lang="sl-SI" sz="3200" b="1" dirty="0">
                <a:solidFill>
                  <a:srgbClr val="FF0000"/>
                </a:solidFill>
                <a:latin typeface="Arial" pitchFamily="34" charset="0"/>
                <a:cs typeface="Arial" pitchFamily="34" charset="0"/>
              </a:rPr>
              <a:t>reprodukcija znaka</a:t>
            </a:r>
            <a:endParaRPr lang="sl-SI" sz="3200" dirty="0">
              <a:solidFill>
                <a:srgbClr val="FF0000"/>
              </a:solidFill>
              <a:latin typeface="Arial" pitchFamily="34" charset="0"/>
              <a:cs typeface="Arial" pitchFamily="34" charset="0"/>
            </a:endParaRPr>
          </a:p>
        </p:txBody>
      </p:sp>
      <p:sp>
        <p:nvSpPr>
          <p:cNvPr id="6" name="Ograda vsebine 2"/>
          <p:cNvSpPr>
            <a:spLocks noGrp="1"/>
          </p:cNvSpPr>
          <p:nvPr>
            <p:ph idx="1"/>
          </p:nvPr>
        </p:nvSpPr>
        <p:spPr>
          <a:xfrm>
            <a:off x="14559" y="2348880"/>
            <a:ext cx="9144000" cy="4493990"/>
          </a:xfrm>
          <a:solidFill>
            <a:schemeClr val="bg1"/>
          </a:solidFill>
        </p:spPr>
        <p:txBody>
          <a:bodyPr>
            <a:noAutofit/>
          </a:bodyPr>
          <a:lstStyle/>
          <a:p>
            <a:pPr>
              <a:spcBef>
                <a:spcPts val="0"/>
              </a:spcBef>
            </a:pPr>
            <a:r>
              <a:rPr lang="sl-SI" dirty="0">
                <a:solidFill>
                  <a:srgbClr val="043882"/>
                </a:solidFill>
                <a:latin typeface="Arial" pitchFamily="34" charset="0"/>
                <a:cs typeface="Arial" pitchFamily="34" charset="0"/>
              </a:rPr>
              <a:t>dovoljene so le proporcionalne prilagoditve</a:t>
            </a:r>
          </a:p>
          <a:p>
            <a:pPr>
              <a:spcBef>
                <a:spcPts val="0"/>
              </a:spcBef>
            </a:pPr>
            <a:endParaRPr lang="sl-SI" dirty="0">
              <a:solidFill>
                <a:srgbClr val="043882"/>
              </a:solidFill>
              <a:latin typeface="Arial" pitchFamily="34" charset="0"/>
              <a:cs typeface="Arial" pitchFamily="34" charset="0"/>
            </a:endParaRPr>
          </a:p>
          <a:p>
            <a:pPr>
              <a:spcBef>
                <a:spcPts val="0"/>
              </a:spcBef>
            </a:pPr>
            <a:r>
              <a:rPr lang="sl-SI" dirty="0">
                <a:solidFill>
                  <a:srgbClr val="043882"/>
                </a:solidFill>
                <a:latin typeface="Arial" pitchFamily="34" charset="0"/>
                <a:cs typeface="Arial" pitchFamily="34" charset="0"/>
              </a:rPr>
              <a:t>osnovni znak: 	11 mm &lt; H &lt; 30 mm</a:t>
            </a:r>
          </a:p>
          <a:p>
            <a:pPr marL="0" indent="0">
              <a:spcBef>
                <a:spcPts val="0"/>
              </a:spcBef>
              <a:buNone/>
            </a:pPr>
            <a:r>
              <a:rPr lang="sl-SI" dirty="0">
                <a:solidFill>
                  <a:srgbClr val="043882"/>
                </a:solidFill>
                <a:latin typeface="Arial" pitchFamily="34" charset="0"/>
                <a:cs typeface="Arial" pitchFamily="34" charset="0"/>
              </a:rPr>
              <a:t>   kombiniran znak: 	13 mm &lt; H &lt; 30 mm</a:t>
            </a:r>
          </a:p>
          <a:p>
            <a:pPr marL="0" indent="0">
              <a:spcBef>
                <a:spcPts val="0"/>
              </a:spcBef>
              <a:buNone/>
            </a:pPr>
            <a:endParaRPr lang="sl-SI" dirty="0">
              <a:solidFill>
                <a:srgbClr val="043882"/>
              </a:solidFill>
              <a:latin typeface="Arial" pitchFamily="34" charset="0"/>
              <a:cs typeface="Arial" pitchFamily="34" charset="0"/>
            </a:endParaRPr>
          </a:p>
          <a:p>
            <a:pPr marL="0" indent="0">
              <a:spcBef>
                <a:spcPts val="0"/>
              </a:spcBef>
              <a:buNone/>
            </a:pPr>
            <a:r>
              <a:rPr lang="sl-SI" dirty="0">
                <a:solidFill>
                  <a:srgbClr val="043882"/>
                </a:solidFill>
                <a:latin typeface="Arial" pitchFamily="34" charset="0"/>
                <a:cs typeface="Arial" pitchFamily="34" charset="0"/>
              </a:rPr>
              <a:t>in ne višji od simbola akreditiranega organa</a:t>
            </a:r>
          </a:p>
          <a:p>
            <a:pPr marL="0" indent="0">
              <a:spcBef>
                <a:spcPts val="0"/>
              </a:spcBef>
              <a:buNone/>
            </a:pPr>
            <a:endParaRPr lang="sl-SI" dirty="0">
              <a:solidFill>
                <a:srgbClr val="043882"/>
              </a:solidFill>
              <a:latin typeface="Arial" pitchFamily="34" charset="0"/>
              <a:cs typeface="Arial" pitchFamily="34" charset="0"/>
            </a:endParaRPr>
          </a:p>
          <a:p>
            <a:pPr>
              <a:spcBef>
                <a:spcPts val="0"/>
              </a:spcBef>
            </a:pPr>
            <a:r>
              <a:rPr lang="sl-SI" dirty="0">
                <a:solidFill>
                  <a:srgbClr val="043882"/>
                </a:solidFill>
                <a:latin typeface="Arial" pitchFamily="34" charset="0"/>
                <a:cs typeface="Arial" pitchFamily="34" charset="0"/>
              </a:rPr>
              <a:t>brez vidnega poslabšanja</a:t>
            </a:r>
          </a:p>
          <a:p>
            <a:pPr>
              <a:spcBef>
                <a:spcPts val="0"/>
              </a:spcBef>
            </a:pPr>
            <a:r>
              <a:rPr lang="sl-SI" dirty="0">
                <a:solidFill>
                  <a:srgbClr val="043882"/>
                </a:solidFill>
                <a:latin typeface="Arial" pitchFamily="34" charset="0"/>
                <a:cs typeface="Arial" pitchFamily="34" charset="0"/>
              </a:rPr>
              <a:t>v črni barvi</a:t>
            </a:r>
          </a:p>
          <a:p>
            <a:pPr marL="0" indent="0">
              <a:spcBef>
                <a:spcPts val="0"/>
              </a:spcBef>
              <a:buNone/>
            </a:pPr>
            <a:endParaRPr lang="sl-SI" dirty="0">
              <a:solidFill>
                <a:srgbClr val="043882"/>
              </a:solidFill>
              <a:latin typeface="Arial" pitchFamily="34" charset="0"/>
              <a:cs typeface="Arial" pitchFamily="34" charset="0"/>
            </a:endParaRPr>
          </a:p>
        </p:txBody>
      </p:sp>
    </p:spTree>
    <p:extLst>
      <p:ext uri="{BB962C8B-B14F-4D97-AF65-F5344CB8AC3E}">
        <p14:creationId xmlns:p14="http://schemas.microsoft.com/office/powerpoint/2010/main" val="12864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cucek\Documents\Teo\03Power_poin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7" y="0"/>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Naslov 1"/>
          <p:cNvSpPr>
            <a:spLocks noGrp="1"/>
          </p:cNvSpPr>
          <p:nvPr>
            <p:ph type="title"/>
          </p:nvPr>
        </p:nvSpPr>
        <p:spPr>
          <a:xfrm>
            <a:off x="1" y="119112"/>
            <a:ext cx="9167316" cy="1653704"/>
          </a:xfrm>
        </p:spPr>
        <p:txBody>
          <a:bodyPr>
            <a:noAutofit/>
          </a:bodyPr>
          <a:lstStyle/>
          <a:p>
            <a:pPr algn="l"/>
            <a:r>
              <a:rPr lang="sl-SI" sz="3200" b="1" dirty="0">
                <a:solidFill>
                  <a:srgbClr val="043882"/>
                </a:solidFill>
                <a:latin typeface="Arial" pitchFamily="34" charset="0"/>
                <a:cs typeface="Arial" pitchFamily="34" charset="0"/>
              </a:rPr>
              <a:t>Sklicevanje na akreditacijo: </a:t>
            </a:r>
            <a:br>
              <a:rPr lang="sl-SI" sz="3200" b="1" dirty="0">
                <a:solidFill>
                  <a:srgbClr val="043882"/>
                </a:solidFill>
                <a:latin typeface="Arial" pitchFamily="34" charset="0"/>
                <a:cs typeface="Arial" pitchFamily="34" charset="0"/>
              </a:rPr>
            </a:br>
            <a:r>
              <a:rPr lang="sl-SI" sz="3200" b="1" dirty="0">
                <a:solidFill>
                  <a:srgbClr val="043882"/>
                </a:solidFill>
                <a:latin typeface="Arial" pitchFamily="34" charset="0"/>
                <a:cs typeface="Arial" pitchFamily="34" charset="0"/>
              </a:rPr>
              <a:t>primer </a:t>
            </a:r>
            <a:r>
              <a:rPr lang="sl-SI" sz="3200" b="1" dirty="0">
                <a:solidFill>
                  <a:srgbClr val="FF0000"/>
                </a:solidFill>
                <a:latin typeface="Arial" pitchFamily="34" charset="0"/>
                <a:cs typeface="Arial" pitchFamily="34" charset="0"/>
              </a:rPr>
              <a:t>akreditirani in </a:t>
            </a:r>
            <a:r>
              <a:rPr lang="sl-SI" sz="3200" b="1" dirty="0" err="1">
                <a:solidFill>
                  <a:srgbClr val="FF0000"/>
                </a:solidFill>
                <a:latin typeface="Arial" pitchFamily="34" charset="0"/>
                <a:cs typeface="Arial" pitchFamily="34" charset="0"/>
              </a:rPr>
              <a:t>neakreditirani</a:t>
            </a:r>
            <a:r>
              <a:rPr lang="sl-SI" sz="3200" b="1" dirty="0">
                <a:solidFill>
                  <a:srgbClr val="043882"/>
                </a:solidFill>
                <a:latin typeface="Arial" pitchFamily="34" charset="0"/>
                <a:cs typeface="Arial" pitchFamily="34" charset="0"/>
              </a:rPr>
              <a:t> </a:t>
            </a:r>
            <a:r>
              <a:rPr lang="sl-SI" sz="3200" b="1" dirty="0">
                <a:solidFill>
                  <a:srgbClr val="FF0000"/>
                </a:solidFill>
                <a:latin typeface="Arial" pitchFamily="34" charset="0"/>
                <a:cs typeface="Arial" pitchFamily="34" charset="0"/>
              </a:rPr>
              <a:t>rezultati</a:t>
            </a:r>
            <a:endParaRPr lang="sl-SI" sz="3200" dirty="0">
              <a:solidFill>
                <a:srgbClr val="FF0000"/>
              </a:solidFill>
              <a:latin typeface="Arial" pitchFamily="34" charset="0"/>
              <a:cs typeface="Arial" pitchFamily="34" charset="0"/>
            </a:endParaRPr>
          </a:p>
        </p:txBody>
      </p:sp>
      <p:pic>
        <p:nvPicPr>
          <p:cNvPr id="3" name="Slika 2"/>
          <p:cNvPicPr>
            <a:picLocks noChangeAspect="1"/>
          </p:cNvPicPr>
          <p:nvPr/>
        </p:nvPicPr>
        <p:blipFill>
          <a:blip r:embed="rId4"/>
          <a:stretch>
            <a:fillRect/>
          </a:stretch>
        </p:blipFill>
        <p:spPr>
          <a:xfrm>
            <a:off x="1259632" y="3645024"/>
            <a:ext cx="5921839" cy="1718659"/>
          </a:xfrm>
          <a:prstGeom prst="rect">
            <a:avLst/>
          </a:prstGeom>
        </p:spPr>
      </p:pic>
      <p:sp>
        <p:nvSpPr>
          <p:cNvPr id="6" name="Ograda vsebine 2"/>
          <p:cNvSpPr>
            <a:spLocks noGrp="1"/>
          </p:cNvSpPr>
          <p:nvPr>
            <p:ph idx="1"/>
          </p:nvPr>
        </p:nvSpPr>
        <p:spPr>
          <a:xfrm>
            <a:off x="2" y="5507699"/>
            <a:ext cx="9167314" cy="1350300"/>
          </a:xfrm>
          <a:solidFill>
            <a:schemeClr val="accent6">
              <a:lumMod val="20000"/>
              <a:lumOff val="80000"/>
            </a:schemeClr>
          </a:solidFill>
        </p:spPr>
        <p:txBody>
          <a:bodyPr>
            <a:noAutofit/>
          </a:bodyPr>
          <a:lstStyle/>
          <a:p>
            <a:pPr marL="0" indent="0">
              <a:spcBef>
                <a:spcPts val="0"/>
              </a:spcBef>
              <a:buNone/>
            </a:pPr>
            <a:r>
              <a:rPr lang="sl-SI" dirty="0">
                <a:solidFill>
                  <a:srgbClr val="FF0000"/>
                </a:solidFill>
                <a:latin typeface="Arial" pitchFamily="34" charset="0"/>
                <a:cs typeface="Arial" pitchFamily="34" charset="0"/>
              </a:rPr>
              <a:t>Vsak</a:t>
            </a:r>
            <a:r>
              <a:rPr lang="sl-SI" dirty="0">
                <a:solidFill>
                  <a:srgbClr val="043882"/>
                </a:solidFill>
                <a:latin typeface="Arial" pitchFamily="34" charset="0"/>
                <a:cs typeface="Arial" pitchFamily="34" charset="0"/>
              </a:rPr>
              <a:t> rezultat mora biti označen z # </a:t>
            </a:r>
            <a:r>
              <a:rPr lang="sl-SI" dirty="0">
                <a:solidFill>
                  <a:srgbClr val="FF0000"/>
                </a:solidFill>
                <a:latin typeface="Arial" pitchFamily="34" charset="0"/>
                <a:cs typeface="Arial" pitchFamily="34" charset="0"/>
              </a:rPr>
              <a:t>in na vsaki strani </a:t>
            </a:r>
            <a:r>
              <a:rPr lang="sl-SI" dirty="0">
                <a:solidFill>
                  <a:srgbClr val="043882"/>
                </a:solidFill>
                <a:latin typeface="Arial" pitchFamily="34" charset="0"/>
                <a:cs typeface="Arial" pitchFamily="34" charset="0"/>
              </a:rPr>
              <a:t>opomba glede </a:t>
            </a:r>
            <a:r>
              <a:rPr lang="sl-SI" dirty="0" err="1">
                <a:solidFill>
                  <a:srgbClr val="043882"/>
                </a:solidFill>
                <a:latin typeface="Arial" pitchFamily="34" charset="0"/>
                <a:cs typeface="Arial" pitchFamily="34" charset="0"/>
              </a:rPr>
              <a:t>neakreditirane</a:t>
            </a:r>
            <a:r>
              <a:rPr lang="sl-SI" dirty="0">
                <a:solidFill>
                  <a:srgbClr val="043882"/>
                </a:solidFill>
                <a:latin typeface="Arial" pitchFamily="34" charset="0"/>
                <a:cs typeface="Arial" pitchFamily="34" charset="0"/>
              </a:rPr>
              <a:t> dejavnosti.</a:t>
            </a:r>
          </a:p>
        </p:txBody>
      </p:sp>
      <p:sp>
        <p:nvSpPr>
          <p:cNvPr id="8" name="Ograda vsebine 2"/>
          <p:cNvSpPr txBox="1">
            <a:spLocks/>
          </p:cNvSpPr>
          <p:nvPr/>
        </p:nvSpPr>
        <p:spPr>
          <a:xfrm>
            <a:off x="3973718" y="2248040"/>
            <a:ext cx="5193598" cy="1157693"/>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sl-SI" dirty="0">
                <a:solidFill>
                  <a:srgbClr val="FF0000"/>
                </a:solidFill>
                <a:latin typeface="Arial" pitchFamily="34" charset="0"/>
                <a:cs typeface="Arial" pitchFamily="34" charset="0"/>
              </a:rPr>
              <a:t>#</a:t>
            </a:r>
            <a:r>
              <a:rPr lang="sl-SI" dirty="0">
                <a:solidFill>
                  <a:srgbClr val="043882"/>
                </a:solidFill>
                <a:latin typeface="Arial" pitchFamily="34" charset="0"/>
                <a:cs typeface="Arial" pitchFamily="34" charset="0"/>
              </a:rPr>
              <a:t> - ob rezultatu / enoti,</a:t>
            </a:r>
          </a:p>
          <a:p>
            <a:pPr marL="0" indent="0" algn="ctr">
              <a:spcBef>
                <a:spcPts val="0"/>
              </a:spcBef>
              <a:buFont typeface="Arial" pitchFamily="34" charset="0"/>
              <a:buNone/>
            </a:pPr>
            <a:r>
              <a:rPr lang="sl-SI" dirty="0">
                <a:solidFill>
                  <a:srgbClr val="043882"/>
                </a:solidFill>
                <a:latin typeface="Arial" pitchFamily="34" charset="0"/>
                <a:cs typeface="Arial" pitchFamily="34" charset="0"/>
              </a:rPr>
              <a:t>poudarjeno, enaka velikost</a:t>
            </a:r>
          </a:p>
        </p:txBody>
      </p:sp>
      <p:sp>
        <p:nvSpPr>
          <p:cNvPr id="10" name="Puščica: dol 9"/>
          <p:cNvSpPr/>
          <p:nvPr/>
        </p:nvSpPr>
        <p:spPr>
          <a:xfrm rot="2063773">
            <a:off x="4546323" y="3210073"/>
            <a:ext cx="144835" cy="11981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Puščica: dol 12"/>
          <p:cNvSpPr/>
          <p:nvPr/>
        </p:nvSpPr>
        <p:spPr>
          <a:xfrm rot="2063773">
            <a:off x="6304851" y="3210073"/>
            <a:ext cx="144835" cy="11981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 name="Slika 1"/>
          <p:cNvPicPr>
            <a:picLocks noChangeAspect="1"/>
          </p:cNvPicPr>
          <p:nvPr/>
        </p:nvPicPr>
        <p:blipFill>
          <a:blip r:embed="rId5"/>
          <a:stretch>
            <a:fillRect/>
          </a:stretch>
        </p:blipFill>
        <p:spPr>
          <a:xfrm>
            <a:off x="1002312" y="1772816"/>
            <a:ext cx="2489568" cy="860863"/>
          </a:xfrm>
          <a:prstGeom prst="rect">
            <a:avLst/>
          </a:prstGeom>
        </p:spPr>
      </p:pic>
      <p:pic>
        <p:nvPicPr>
          <p:cNvPr id="12" name="Slika 11"/>
          <p:cNvPicPr>
            <a:picLocks noChangeAspect="1"/>
          </p:cNvPicPr>
          <p:nvPr/>
        </p:nvPicPr>
        <p:blipFill>
          <a:blip r:embed="rId6"/>
          <a:stretch>
            <a:fillRect/>
          </a:stretch>
        </p:blipFill>
        <p:spPr>
          <a:xfrm>
            <a:off x="0" y="1737411"/>
            <a:ext cx="899592" cy="901847"/>
          </a:xfrm>
          <a:prstGeom prst="rect">
            <a:avLst/>
          </a:prstGeom>
        </p:spPr>
      </p:pic>
    </p:spTree>
    <p:extLst>
      <p:ext uri="{BB962C8B-B14F-4D97-AF65-F5344CB8AC3E}">
        <p14:creationId xmlns:p14="http://schemas.microsoft.com/office/powerpoint/2010/main" val="44818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animBg="1"/>
      <p:bldP spid="10"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cucek\Documents\Teo\03Power_poin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29"/>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Naslov 1"/>
          <p:cNvSpPr>
            <a:spLocks noGrp="1"/>
          </p:cNvSpPr>
          <p:nvPr>
            <p:ph type="title"/>
          </p:nvPr>
        </p:nvSpPr>
        <p:spPr>
          <a:xfrm>
            <a:off x="44624" y="908720"/>
            <a:ext cx="8799407" cy="994122"/>
          </a:xfrm>
        </p:spPr>
        <p:txBody>
          <a:bodyPr>
            <a:noAutofit/>
          </a:bodyPr>
          <a:lstStyle/>
          <a:p>
            <a:pPr algn="l"/>
            <a:r>
              <a:rPr lang="sl-SI" sz="3200" b="1" dirty="0">
                <a:solidFill>
                  <a:srgbClr val="FF0000"/>
                </a:solidFill>
                <a:latin typeface="Arial" pitchFamily="34" charset="0"/>
                <a:cs typeface="Arial" pitchFamily="34" charset="0"/>
              </a:rPr>
              <a:t>Napačno</a:t>
            </a:r>
            <a:r>
              <a:rPr lang="sl-SI" sz="3200" b="1" dirty="0">
                <a:solidFill>
                  <a:srgbClr val="043882"/>
                </a:solidFill>
                <a:latin typeface="Arial" pitchFamily="34" charset="0"/>
                <a:cs typeface="Arial" pitchFamily="34" charset="0"/>
              </a:rPr>
              <a:t> sklicevanje na akreditacijo - </a:t>
            </a:r>
            <a:br>
              <a:rPr lang="sl-SI" sz="3200" b="1" dirty="0">
                <a:solidFill>
                  <a:srgbClr val="043882"/>
                </a:solidFill>
                <a:latin typeface="Arial" pitchFamily="34" charset="0"/>
                <a:cs typeface="Arial" pitchFamily="34" charset="0"/>
              </a:rPr>
            </a:br>
            <a:r>
              <a:rPr lang="sl-SI" sz="3200" b="1" dirty="0">
                <a:solidFill>
                  <a:srgbClr val="043882"/>
                </a:solidFill>
                <a:latin typeface="Arial" pitchFamily="34" charset="0"/>
                <a:cs typeface="Arial" pitchFamily="34" charset="0"/>
              </a:rPr>
              <a:t>primer spletne strani akreditiranega organa</a:t>
            </a:r>
          </a:p>
        </p:txBody>
      </p:sp>
      <p:sp>
        <p:nvSpPr>
          <p:cNvPr id="10" name="Ograda vsebine 2"/>
          <p:cNvSpPr>
            <a:spLocks noGrp="1"/>
          </p:cNvSpPr>
          <p:nvPr>
            <p:ph idx="1"/>
          </p:nvPr>
        </p:nvSpPr>
        <p:spPr>
          <a:xfrm>
            <a:off x="1187624" y="4711924"/>
            <a:ext cx="6502162" cy="611286"/>
          </a:xfrm>
          <a:solidFill>
            <a:schemeClr val="bg1"/>
          </a:solidFill>
        </p:spPr>
        <p:txBody>
          <a:bodyPr>
            <a:noAutofit/>
          </a:bodyPr>
          <a:lstStyle/>
          <a:p>
            <a:pPr marL="0" indent="0">
              <a:spcBef>
                <a:spcPts val="0"/>
              </a:spcBef>
              <a:buNone/>
            </a:pPr>
            <a:r>
              <a:rPr lang="sl-SI" dirty="0">
                <a:solidFill>
                  <a:srgbClr val="043882"/>
                </a:solidFill>
                <a:latin typeface="Arial" pitchFamily="34" charset="0"/>
                <a:cs typeface="Arial" pitchFamily="34" charset="0"/>
              </a:rPr>
              <a:t>Uporaba logotipa </a:t>
            </a:r>
            <a:r>
              <a:rPr lang="sl-SI" b="1" dirty="0">
                <a:solidFill>
                  <a:srgbClr val="FF0000"/>
                </a:solidFill>
                <a:latin typeface="Arial" pitchFamily="34" charset="0"/>
                <a:cs typeface="Arial" pitchFamily="34" charset="0"/>
              </a:rPr>
              <a:t>SA</a:t>
            </a:r>
            <a:r>
              <a:rPr lang="sl-SI" dirty="0">
                <a:solidFill>
                  <a:srgbClr val="043882"/>
                </a:solidFill>
                <a:latin typeface="Arial" pitchFamily="34" charset="0"/>
                <a:cs typeface="Arial" pitchFamily="34" charset="0"/>
              </a:rPr>
              <a:t> (</a:t>
            </a:r>
            <a:r>
              <a:rPr lang="sl-SI" dirty="0" err="1">
                <a:solidFill>
                  <a:srgbClr val="043882"/>
                </a:solidFill>
                <a:latin typeface="Arial" pitchFamily="34" charset="0"/>
                <a:cs typeface="Arial" pitchFamily="34" charset="0"/>
              </a:rPr>
              <a:t>hmmm</a:t>
            </a:r>
            <a:r>
              <a:rPr lang="sl-SI" dirty="0">
                <a:solidFill>
                  <a:srgbClr val="043882"/>
                </a:solidFill>
                <a:latin typeface="Arial" pitchFamily="34" charset="0"/>
                <a:cs typeface="Arial" pitchFamily="34" charset="0"/>
              </a:rPr>
              <a:t>…</a:t>
            </a:r>
            <a:r>
              <a:rPr lang="sl-SI" dirty="0">
                <a:solidFill>
                  <a:srgbClr val="043882"/>
                </a:solidFill>
                <a:latin typeface="Arial" pitchFamily="34" charset="0"/>
                <a:cs typeface="Arial" pitchFamily="34" charset="0"/>
                <a:sym typeface="Wingdings" panose="05000000000000000000" pitchFamily="2" charset="2"/>
              </a:rPr>
              <a:t>)</a:t>
            </a:r>
            <a:endParaRPr lang="sl-SI" dirty="0">
              <a:solidFill>
                <a:srgbClr val="043882"/>
              </a:solidFill>
              <a:latin typeface="Arial" pitchFamily="34" charset="0"/>
              <a:cs typeface="Arial" pitchFamily="34" charset="0"/>
            </a:endParaRPr>
          </a:p>
        </p:txBody>
      </p:sp>
      <p:pic>
        <p:nvPicPr>
          <p:cNvPr id="3" name="Slika 2"/>
          <p:cNvPicPr>
            <a:picLocks noChangeAspect="1"/>
          </p:cNvPicPr>
          <p:nvPr/>
        </p:nvPicPr>
        <p:blipFill rotWithShape="1">
          <a:blip r:embed="rId4"/>
          <a:srcRect t="18354"/>
          <a:stretch/>
        </p:blipFill>
        <p:spPr>
          <a:xfrm>
            <a:off x="1187624" y="2129171"/>
            <a:ext cx="6502162" cy="2137965"/>
          </a:xfrm>
          <a:prstGeom prst="rect">
            <a:avLst/>
          </a:prstGeom>
        </p:spPr>
      </p:pic>
      <p:sp>
        <p:nvSpPr>
          <p:cNvPr id="2" name="Puščica: dol 1"/>
          <p:cNvSpPr/>
          <p:nvPr/>
        </p:nvSpPr>
        <p:spPr>
          <a:xfrm rot="3457879">
            <a:off x="6876423" y="2207727"/>
            <a:ext cx="720080" cy="1078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07906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cucek\Documents\Teo\03Power_poin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29"/>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Ograda vsebine 2"/>
          <p:cNvSpPr txBox="1">
            <a:spLocks/>
          </p:cNvSpPr>
          <p:nvPr/>
        </p:nvSpPr>
        <p:spPr>
          <a:xfrm>
            <a:off x="467544" y="2492896"/>
            <a:ext cx="7712071" cy="318234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l-SI" i="1" dirty="0"/>
              <a:t>„Za dejavnost merjenja pretokov, vzorčenja in preskušanja na področjih odpadne vode smo si pridobili akreditacijo Slovenske akreditacije, ki pomeni potrditev usposobljenosti v smislu standarda </a:t>
            </a:r>
            <a:r>
              <a:rPr lang="sl-SI" i="1" u="sng" dirty="0">
                <a:hlinkClick r:id="rId4"/>
              </a:rPr>
              <a:t>SIST EN ISO/IEC 17025</a:t>
            </a:r>
            <a:r>
              <a:rPr lang="sl-SI" i="1" u="sng" dirty="0"/>
              <a:t>“</a:t>
            </a:r>
            <a:r>
              <a:rPr lang="sl-SI" i="1" dirty="0"/>
              <a:t>.</a:t>
            </a:r>
            <a:endParaRPr lang="sl-SI" dirty="0"/>
          </a:p>
        </p:txBody>
      </p:sp>
      <p:sp>
        <p:nvSpPr>
          <p:cNvPr id="5" name="Puščica: dol 4"/>
          <p:cNvSpPr/>
          <p:nvPr/>
        </p:nvSpPr>
        <p:spPr>
          <a:xfrm rot="3457879">
            <a:off x="5508271" y="1682329"/>
            <a:ext cx="720080" cy="1078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uščica: dol 7"/>
          <p:cNvSpPr/>
          <p:nvPr/>
        </p:nvSpPr>
        <p:spPr>
          <a:xfrm rot="6153408">
            <a:off x="3758535" y="4942568"/>
            <a:ext cx="720080" cy="1078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Naslov 1"/>
          <p:cNvSpPr txBox="1">
            <a:spLocks/>
          </p:cNvSpPr>
          <p:nvPr/>
        </p:nvSpPr>
        <p:spPr>
          <a:xfrm>
            <a:off x="44624" y="908720"/>
            <a:ext cx="8799407" cy="9941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sz="3200" b="1" dirty="0">
                <a:solidFill>
                  <a:srgbClr val="FF0000"/>
                </a:solidFill>
                <a:latin typeface="Arial" pitchFamily="34" charset="0"/>
                <a:cs typeface="Arial" pitchFamily="34" charset="0"/>
              </a:rPr>
              <a:t>Napačno</a:t>
            </a:r>
            <a:r>
              <a:rPr lang="sl-SI" sz="3200" b="1" dirty="0">
                <a:solidFill>
                  <a:srgbClr val="043882"/>
                </a:solidFill>
                <a:latin typeface="Arial" pitchFamily="34" charset="0"/>
                <a:cs typeface="Arial" pitchFamily="34" charset="0"/>
              </a:rPr>
              <a:t> sklicevanje na akreditacijo - </a:t>
            </a:r>
            <a:br>
              <a:rPr lang="sl-SI" sz="3200" b="1" dirty="0">
                <a:solidFill>
                  <a:srgbClr val="043882"/>
                </a:solidFill>
                <a:latin typeface="Arial" pitchFamily="34" charset="0"/>
                <a:cs typeface="Arial" pitchFamily="34" charset="0"/>
              </a:rPr>
            </a:br>
            <a:r>
              <a:rPr lang="sl-SI" sz="3200" b="1" dirty="0">
                <a:solidFill>
                  <a:srgbClr val="043882"/>
                </a:solidFill>
                <a:latin typeface="Arial" pitchFamily="34" charset="0"/>
                <a:cs typeface="Arial" pitchFamily="34" charset="0"/>
              </a:rPr>
              <a:t>na spletni strani</a:t>
            </a:r>
          </a:p>
        </p:txBody>
      </p:sp>
    </p:spTree>
    <p:extLst>
      <p:ext uri="{BB962C8B-B14F-4D97-AF65-F5344CB8AC3E}">
        <p14:creationId xmlns:p14="http://schemas.microsoft.com/office/powerpoint/2010/main" val="27537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cucek\Documents\Teo\03Power_poin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 y="0"/>
            <a:ext cx="914399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p:cNvPicPr>
            <a:picLocks noChangeAspect="1"/>
          </p:cNvPicPr>
          <p:nvPr/>
        </p:nvPicPr>
        <p:blipFill>
          <a:blip r:embed="rId4"/>
          <a:stretch>
            <a:fillRect/>
          </a:stretch>
        </p:blipFill>
        <p:spPr>
          <a:xfrm>
            <a:off x="2788143" y="4495668"/>
            <a:ext cx="3312368" cy="1237588"/>
          </a:xfrm>
          <a:prstGeom prst="rect">
            <a:avLst/>
          </a:prstGeom>
          <a:effectLst/>
        </p:spPr>
      </p:pic>
      <p:grpSp>
        <p:nvGrpSpPr>
          <p:cNvPr id="6" name="Skupina 5"/>
          <p:cNvGrpSpPr/>
          <p:nvPr/>
        </p:nvGrpSpPr>
        <p:grpSpPr>
          <a:xfrm>
            <a:off x="5868144" y="1628800"/>
            <a:ext cx="2618384" cy="1448020"/>
            <a:chOff x="5265984" y="1908972"/>
            <a:chExt cx="2881859" cy="1701000"/>
          </a:xfrm>
        </p:grpSpPr>
        <p:pic>
          <p:nvPicPr>
            <p:cNvPr id="2" name="Slika 1"/>
            <p:cNvPicPr>
              <a:picLocks noChangeAspect="1"/>
            </p:cNvPicPr>
            <p:nvPr/>
          </p:nvPicPr>
          <p:blipFill rotWithShape="1">
            <a:blip r:embed="rId5"/>
            <a:srcRect l="55043"/>
            <a:stretch/>
          </p:blipFill>
          <p:spPr>
            <a:xfrm>
              <a:off x="5265984" y="1908972"/>
              <a:ext cx="2881859" cy="1701000"/>
            </a:xfrm>
            <a:prstGeom prst="rect">
              <a:avLst/>
            </a:prstGeom>
          </p:spPr>
        </p:pic>
        <p:sp>
          <p:nvSpPr>
            <p:cNvPr id="4" name="Pravokotnik 3"/>
            <p:cNvSpPr/>
            <p:nvPr/>
          </p:nvSpPr>
          <p:spPr>
            <a:xfrm>
              <a:off x="6510858" y="2578500"/>
              <a:ext cx="437406" cy="202428"/>
            </a:xfrm>
            <a:prstGeom prst="rect">
              <a:avLst/>
            </a:prstGeom>
            <a:solidFill>
              <a:srgbClr val="F9F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grpSp>
        <p:nvGrpSpPr>
          <p:cNvPr id="11" name="Skupina 10"/>
          <p:cNvGrpSpPr/>
          <p:nvPr/>
        </p:nvGrpSpPr>
        <p:grpSpPr>
          <a:xfrm>
            <a:off x="294232" y="2170029"/>
            <a:ext cx="4464496" cy="576064"/>
            <a:chOff x="347984" y="4631288"/>
            <a:chExt cx="5760817" cy="1003203"/>
          </a:xfrm>
        </p:grpSpPr>
        <p:pic>
          <p:nvPicPr>
            <p:cNvPr id="5" name="Slika 4"/>
            <p:cNvPicPr>
              <a:picLocks noChangeAspect="1"/>
            </p:cNvPicPr>
            <p:nvPr/>
          </p:nvPicPr>
          <p:blipFill>
            <a:blip r:embed="rId6"/>
            <a:stretch>
              <a:fillRect/>
            </a:stretch>
          </p:blipFill>
          <p:spPr>
            <a:xfrm>
              <a:off x="347984" y="4631288"/>
              <a:ext cx="5760817" cy="1003203"/>
            </a:xfrm>
            <a:prstGeom prst="rect">
              <a:avLst/>
            </a:prstGeom>
          </p:spPr>
        </p:pic>
        <p:sp>
          <p:nvSpPr>
            <p:cNvPr id="8" name="Pravokotnik 7"/>
            <p:cNvSpPr/>
            <p:nvPr/>
          </p:nvSpPr>
          <p:spPr>
            <a:xfrm>
              <a:off x="4355976" y="5229200"/>
              <a:ext cx="360040" cy="144016"/>
            </a:xfrm>
            <a:prstGeom prst="rect">
              <a:avLst/>
            </a:prstGeom>
            <a:solidFill>
              <a:schemeClr val="bg1"/>
            </a:solidFill>
            <a:ln>
              <a:no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cxnSp>
        <p:nvCxnSpPr>
          <p:cNvPr id="13" name="Raven povezovalnik 12"/>
          <p:cNvCxnSpPr/>
          <p:nvPr/>
        </p:nvCxnSpPr>
        <p:spPr>
          <a:xfrm flipV="1">
            <a:off x="294232" y="4203846"/>
            <a:ext cx="8526240" cy="1724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Naslov 1"/>
          <p:cNvSpPr txBox="1">
            <a:spLocks/>
          </p:cNvSpPr>
          <p:nvPr/>
        </p:nvSpPr>
        <p:spPr>
          <a:xfrm>
            <a:off x="44624" y="778694"/>
            <a:ext cx="8799407" cy="9941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sz="3200" b="1" dirty="0">
                <a:solidFill>
                  <a:srgbClr val="FF0000"/>
                </a:solidFill>
                <a:latin typeface="Arial" pitchFamily="34" charset="0"/>
                <a:cs typeface="Arial" pitchFamily="34" charset="0"/>
              </a:rPr>
              <a:t>Napačno</a:t>
            </a:r>
            <a:r>
              <a:rPr lang="sl-SI" sz="3200" b="1" dirty="0">
                <a:solidFill>
                  <a:srgbClr val="043882"/>
                </a:solidFill>
                <a:latin typeface="Arial" pitchFamily="34" charset="0"/>
                <a:cs typeface="Arial" pitchFamily="34" charset="0"/>
              </a:rPr>
              <a:t> sklicevanje na akreditacijo - </a:t>
            </a:r>
            <a:br>
              <a:rPr lang="sl-SI" sz="3200" b="1" dirty="0">
                <a:solidFill>
                  <a:srgbClr val="043882"/>
                </a:solidFill>
                <a:latin typeface="Arial" pitchFamily="34" charset="0"/>
                <a:cs typeface="Arial" pitchFamily="34" charset="0"/>
              </a:rPr>
            </a:br>
            <a:r>
              <a:rPr lang="sl-SI" sz="3200" b="1" dirty="0">
                <a:solidFill>
                  <a:srgbClr val="043882"/>
                </a:solidFill>
                <a:latin typeface="Arial" pitchFamily="34" charset="0"/>
                <a:cs typeface="Arial" pitchFamily="34" charset="0"/>
              </a:rPr>
              <a:t>na poročilih</a:t>
            </a:r>
          </a:p>
        </p:txBody>
      </p:sp>
      <p:pic>
        <p:nvPicPr>
          <p:cNvPr id="3" name="Slika 2"/>
          <p:cNvPicPr>
            <a:picLocks noChangeAspect="1"/>
          </p:cNvPicPr>
          <p:nvPr/>
        </p:nvPicPr>
        <p:blipFill>
          <a:blip r:embed="rId7"/>
          <a:stretch>
            <a:fillRect/>
          </a:stretch>
        </p:blipFill>
        <p:spPr>
          <a:xfrm>
            <a:off x="2987824" y="3213288"/>
            <a:ext cx="2077108" cy="863784"/>
          </a:xfrm>
          <a:prstGeom prst="rect">
            <a:avLst/>
          </a:prstGeom>
        </p:spPr>
      </p:pic>
    </p:spTree>
    <p:extLst>
      <p:ext uri="{BB962C8B-B14F-4D97-AF65-F5344CB8AC3E}">
        <p14:creationId xmlns:p14="http://schemas.microsoft.com/office/powerpoint/2010/main" val="3856195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cucek\Documents\Teo\03Power_poin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5" y="7312"/>
            <a:ext cx="9143999" cy="6857999"/>
          </a:xfrm>
          <a:prstGeom prst="rect">
            <a:avLst/>
          </a:prstGeom>
          <a:no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tileRect/>
            </a:gradFill>
          </a:ln>
          <a:extLst>
            <a:ext uri="{909E8E84-426E-40DD-AFC4-6F175D3DCCD1}">
              <a14:hiddenFill xmlns:a14="http://schemas.microsoft.com/office/drawing/2010/main">
                <a:solidFill>
                  <a:srgbClr val="FFFFFF"/>
                </a:solidFill>
              </a14:hiddenFill>
            </a:ext>
          </a:extLst>
        </p:spPr>
      </p:pic>
      <p:sp>
        <p:nvSpPr>
          <p:cNvPr id="9" name="Naslov 1"/>
          <p:cNvSpPr>
            <a:spLocks noGrp="1"/>
          </p:cNvSpPr>
          <p:nvPr>
            <p:ph type="title"/>
          </p:nvPr>
        </p:nvSpPr>
        <p:spPr>
          <a:xfrm>
            <a:off x="11658" y="184176"/>
            <a:ext cx="9167316" cy="1008112"/>
          </a:xfrm>
        </p:spPr>
        <p:txBody>
          <a:bodyPr>
            <a:noAutofit/>
          </a:bodyPr>
          <a:lstStyle/>
          <a:p>
            <a:pPr algn="l"/>
            <a:r>
              <a:rPr lang="sl-SI" sz="3200" b="1" dirty="0">
                <a:solidFill>
                  <a:srgbClr val="043882"/>
                </a:solidFill>
                <a:latin typeface="Arial" pitchFamily="34" charset="0"/>
                <a:cs typeface="Arial" pitchFamily="34" charset="0"/>
              </a:rPr>
              <a:t>Sklicevanje na akreditacijo </a:t>
            </a:r>
            <a:endParaRPr lang="sl-SI" sz="3200" dirty="0">
              <a:solidFill>
                <a:srgbClr val="FF0000"/>
              </a:solidFill>
              <a:latin typeface="Arial" pitchFamily="34" charset="0"/>
              <a:cs typeface="Arial" pitchFamily="34" charset="0"/>
            </a:endParaRPr>
          </a:p>
        </p:txBody>
      </p:sp>
      <p:pic>
        <p:nvPicPr>
          <p:cNvPr id="15" name="Slika 14"/>
          <p:cNvPicPr>
            <a:picLocks noChangeAspect="1"/>
          </p:cNvPicPr>
          <p:nvPr/>
        </p:nvPicPr>
        <p:blipFill>
          <a:blip r:embed="rId4"/>
          <a:stretch>
            <a:fillRect/>
          </a:stretch>
        </p:blipFill>
        <p:spPr>
          <a:xfrm>
            <a:off x="4016810" y="4149080"/>
            <a:ext cx="2803401" cy="2661904"/>
          </a:xfrm>
          <a:prstGeom prst="rect">
            <a:avLst/>
          </a:prstGeom>
        </p:spPr>
      </p:pic>
      <p:sp>
        <p:nvSpPr>
          <p:cNvPr id="14" name="Oblak 13"/>
          <p:cNvSpPr/>
          <p:nvPr/>
        </p:nvSpPr>
        <p:spPr>
          <a:xfrm>
            <a:off x="537738" y="764704"/>
            <a:ext cx="6552728" cy="4464496"/>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Oblak 16"/>
          <p:cNvSpPr/>
          <p:nvPr/>
        </p:nvSpPr>
        <p:spPr>
          <a:xfrm>
            <a:off x="6340668" y="4384369"/>
            <a:ext cx="2796436" cy="125074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6" name="Slika 15"/>
          <p:cNvPicPr>
            <a:picLocks noChangeAspect="1"/>
          </p:cNvPicPr>
          <p:nvPr/>
        </p:nvPicPr>
        <p:blipFill>
          <a:blip r:embed="rId5"/>
          <a:stretch>
            <a:fillRect/>
          </a:stretch>
        </p:blipFill>
        <p:spPr>
          <a:xfrm rot="880906">
            <a:off x="4224631" y="3386871"/>
            <a:ext cx="1900715" cy="489693"/>
          </a:xfrm>
          <a:prstGeom prst="rect">
            <a:avLst/>
          </a:prstGeom>
        </p:spPr>
      </p:pic>
      <p:pic>
        <p:nvPicPr>
          <p:cNvPr id="18" name="Slika 17"/>
          <p:cNvPicPr>
            <a:picLocks noChangeAspect="1"/>
          </p:cNvPicPr>
          <p:nvPr/>
        </p:nvPicPr>
        <p:blipFill>
          <a:blip r:embed="rId6"/>
          <a:stretch>
            <a:fillRect/>
          </a:stretch>
        </p:blipFill>
        <p:spPr>
          <a:xfrm rot="19905307">
            <a:off x="1384061" y="3631373"/>
            <a:ext cx="1793198" cy="477861"/>
          </a:xfrm>
          <a:prstGeom prst="rect">
            <a:avLst/>
          </a:prstGeom>
        </p:spPr>
      </p:pic>
      <p:pic>
        <p:nvPicPr>
          <p:cNvPr id="19" name="Slika 18"/>
          <p:cNvPicPr>
            <a:picLocks noChangeAspect="1"/>
          </p:cNvPicPr>
          <p:nvPr/>
        </p:nvPicPr>
        <p:blipFill>
          <a:blip r:embed="rId7"/>
          <a:stretch>
            <a:fillRect/>
          </a:stretch>
        </p:blipFill>
        <p:spPr>
          <a:xfrm rot="1959831">
            <a:off x="5064020" y="1695216"/>
            <a:ext cx="1806151" cy="630253"/>
          </a:xfrm>
          <a:prstGeom prst="rect">
            <a:avLst/>
          </a:prstGeom>
        </p:spPr>
      </p:pic>
      <p:pic>
        <p:nvPicPr>
          <p:cNvPr id="20" name="Slika 19"/>
          <p:cNvPicPr>
            <a:picLocks noChangeAspect="1"/>
          </p:cNvPicPr>
          <p:nvPr/>
        </p:nvPicPr>
        <p:blipFill>
          <a:blip r:embed="rId8"/>
          <a:stretch>
            <a:fillRect/>
          </a:stretch>
        </p:blipFill>
        <p:spPr>
          <a:xfrm rot="20731181">
            <a:off x="2581779" y="3864110"/>
            <a:ext cx="1794709" cy="648941"/>
          </a:xfrm>
          <a:prstGeom prst="rect">
            <a:avLst/>
          </a:prstGeom>
        </p:spPr>
      </p:pic>
      <p:pic>
        <p:nvPicPr>
          <p:cNvPr id="21" name="Slika 20"/>
          <p:cNvPicPr>
            <a:picLocks noChangeAspect="1"/>
          </p:cNvPicPr>
          <p:nvPr/>
        </p:nvPicPr>
        <p:blipFill>
          <a:blip r:embed="rId9"/>
          <a:stretch>
            <a:fillRect/>
          </a:stretch>
        </p:blipFill>
        <p:spPr>
          <a:xfrm>
            <a:off x="1125175" y="2841934"/>
            <a:ext cx="1302094" cy="474077"/>
          </a:xfrm>
          <a:prstGeom prst="rect">
            <a:avLst/>
          </a:prstGeom>
        </p:spPr>
      </p:pic>
      <p:pic>
        <p:nvPicPr>
          <p:cNvPr id="22" name="Slika 21"/>
          <p:cNvPicPr>
            <a:picLocks noChangeAspect="1"/>
          </p:cNvPicPr>
          <p:nvPr/>
        </p:nvPicPr>
        <p:blipFill>
          <a:blip r:embed="rId10"/>
          <a:stretch>
            <a:fillRect/>
          </a:stretch>
        </p:blipFill>
        <p:spPr>
          <a:xfrm rot="909819">
            <a:off x="1193915" y="1876477"/>
            <a:ext cx="1302094" cy="459671"/>
          </a:xfrm>
          <a:prstGeom prst="rect">
            <a:avLst/>
          </a:prstGeom>
        </p:spPr>
      </p:pic>
      <p:pic>
        <p:nvPicPr>
          <p:cNvPr id="23" name="Slika 22"/>
          <p:cNvPicPr>
            <a:picLocks noChangeAspect="1"/>
          </p:cNvPicPr>
          <p:nvPr/>
        </p:nvPicPr>
        <p:blipFill>
          <a:blip r:embed="rId11"/>
          <a:stretch>
            <a:fillRect/>
          </a:stretch>
        </p:blipFill>
        <p:spPr>
          <a:xfrm rot="20579965">
            <a:off x="3932721" y="1153807"/>
            <a:ext cx="1318558" cy="487558"/>
          </a:xfrm>
          <a:prstGeom prst="rect">
            <a:avLst/>
          </a:prstGeom>
        </p:spPr>
      </p:pic>
      <p:pic>
        <p:nvPicPr>
          <p:cNvPr id="24" name="Slika 23"/>
          <p:cNvPicPr>
            <a:picLocks noChangeAspect="1"/>
          </p:cNvPicPr>
          <p:nvPr/>
        </p:nvPicPr>
        <p:blipFill>
          <a:blip r:embed="rId12"/>
          <a:stretch>
            <a:fillRect/>
          </a:stretch>
        </p:blipFill>
        <p:spPr>
          <a:xfrm>
            <a:off x="5316261" y="2741401"/>
            <a:ext cx="1302094" cy="477310"/>
          </a:xfrm>
          <a:prstGeom prst="rect">
            <a:avLst/>
          </a:prstGeom>
        </p:spPr>
      </p:pic>
      <p:sp>
        <p:nvSpPr>
          <p:cNvPr id="25" name="PoljeZBesedilom 24"/>
          <p:cNvSpPr txBox="1"/>
          <p:nvPr/>
        </p:nvSpPr>
        <p:spPr>
          <a:xfrm rot="20810232">
            <a:off x="2556791" y="2207110"/>
            <a:ext cx="2629948" cy="738664"/>
          </a:xfrm>
          <a:prstGeom prst="rect">
            <a:avLst/>
          </a:prstGeom>
          <a:noFill/>
          <a:ln>
            <a:solidFill>
              <a:schemeClr val="accent1">
                <a:shade val="50000"/>
              </a:schemeClr>
            </a:solidFill>
          </a:ln>
          <a:effectLst>
            <a:glow rad="63500">
              <a:schemeClr val="accent1">
                <a:satMod val="175000"/>
                <a:alpha val="40000"/>
              </a:schemeClr>
            </a:glow>
          </a:effectLst>
        </p:spPr>
        <p:txBody>
          <a:bodyPr wrap="square" rtlCol="0">
            <a:spAutoFit/>
          </a:bodyPr>
          <a:lstStyle/>
          <a:p>
            <a:r>
              <a:rPr lang="sl-SI" sz="1400" dirty="0"/>
              <a:t>… je akreditiran pri Slovenski akreditaciji s številko akreditacije </a:t>
            </a:r>
          </a:p>
          <a:p>
            <a:r>
              <a:rPr lang="sl-SI" sz="1400" dirty="0"/>
              <a:t>YY-XXX na področju …</a:t>
            </a:r>
          </a:p>
        </p:txBody>
      </p:sp>
      <p:sp>
        <p:nvSpPr>
          <p:cNvPr id="27" name="PoljeZBesedilom 26"/>
          <p:cNvSpPr txBox="1"/>
          <p:nvPr/>
        </p:nvSpPr>
        <p:spPr>
          <a:xfrm>
            <a:off x="6390110" y="4797152"/>
            <a:ext cx="2760855" cy="338554"/>
          </a:xfrm>
          <a:prstGeom prst="rect">
            <a:avLst/>
          </a:prstGeom>
          <a:noFill/>
          <a:ln>
            <a:noFill/>
          </a:ln>
          <a:effectLst>
            <a:glow rad="63500">
              <a:schemeClr val="accent1">
                <a:satMod val="175000"/>
                <a:alpha val="40000"/>
              </a:schemeClr>
            </a:glow>
          </a:effectLst>
        </p:spPr>
        <p:txBody>
          <a:bodyPr wrap="square" rtlCol="0">
            <a:spAutoFit/>
          </a:bodyPr>
          <a:lstStyle/>
          <a:p>
            <a:r>
              <a:rPr lang="sl-SI" sz="1600" dirty="0"/>
              <a:t>natalija.ceh@slo-akreditacija.si</a:t>
            </a:r>
          </a:p>
        </p:txBody>
      </p:sp>
      <p:pic>
        <p:nvPicPr>
          <p:cNvPr id="26" name="Slika 25"/>
          <p:cNvPicPr>
            <a:picLocks noChangeAspect="1"/>
          </p:cNvPicPr>
          <p:nvPr/>
        </p:nvPicPr>
        <p:blipFill>
          <a:blip r:embed="rId13"/>
          <a:stretch>
            <a:fillRect/>
          </a:stretch>
        </p:blipFill>
        <p:spPr>
          <a:xfrm rot="18866112">
            <a:off x="2499516" y="1501225"/>
            <a:ext cx="1305339" cy="626973"/>
          </a:xfrm>
          <a:prstGeom prst="rect">
            <a:avLst/>
          </a:prstGeom>
        </p:spPr>
      </p:pic>
    </p:spTree>
    <p:extLst>
      <p:ext uri="{BB962C8B-B14F-4D97-AF65-F5344CB8AC3E}">
        <p14:creationId xmlns:p14="http://schemas.microsoft.com/office/powerpoint/2010/main" val="212832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1"/>
          <p:cNvSpPr>
            <a:spLocks noGrp="1"/>
          </p:cNvSpPr>
          <p:nvPr>
            <p:ph type="title"/>
          </p:nvPr>
        </p:nvSpPr>
        <p:spPr>
          <a:xfrm>
            <a:off x="13862" y="0"/>
            <a:ext cx="9144000" cy="994122"/>
          </a:xfrm>
        </p:spPr>
        <p:txBody>
          <a:bodyPr>
            <a:noAutofit/>
          </a:bodyPr>
          <a:lstStyle/>
          <a:p>
            <a:r>
              <a:rPr lang="sl-SI" sz="4000" b="1" dirty="0">
                <a:solidFill>
                  <a:srgbClr val="043882"/>
                </a:solidFill>
                <a:latin typeface="Arial" pitchFamily="34" charset="0"/>
                <a:cs typeface="Arial" pitchFamily="34" charset="0"/>
              </a:rPr>
              <a:t>SIMBOLI</a:t>
            </a:r>
            <a:endParaRPr lang="sl-SI" sz="4000" dirty="0">
              <a:solidFill>
                <a:srgbClr val="043882"/>
              </a:solidFill>
              <a:latin typeface="Arial" pitchFamily="34" charset="0"/>
              <a:cs typeface="Arial" pitchFamily="34" charset="0"/>
            </a:endParaRPr>
          </a:p>
        </p:txBody>
      </p:sp>
      <p:grpSp>
        <p:nvGrpSpPr>
          <p:cNvPr id="3" name="Skupina 2"/>
          <p:cNvGrpSpPr/>
          <p:nvPr/>
        </p:nvGrpSpPr>
        <p:grpSpPr>
          <a:xfrm>
            <a:off x="539552" y="1196752"/>
            <a:ext cx="8230336" cy="2016224"/>
            <a:chOff x="539552" y="1196752"/>
            <a:chExt cx="8230336" cy="2016224"/>
          </a:xfrm>
        </p:grpSpPr>
        <p:pic>
          <p:nvPicPr>
            <p:cNvPr id="2" name="Slika 1"/>
            <p:cNvPicPr>
              <a:picLocks noChangeAspect="1"/>
            </p:cNvPicPr>
            <p:nvPr/>
          </p:nvPicPr>
          <p:blipFill rotWithShape="1">
            <a:blip r:embed="rId3"/>
            <a:srcRect l="1242" t="6542" r="4115" b="5301"/>
            <a:stretch/>
          </p:blipFill>
          <p:spPr>
            <a:xfrm>
              <a:off x="539552" y="1417223"/>
              <a:ext cx="1656184" cy="1584177"/>
            </a:xfrm>
            <a:prstGeom prst="rect">
              <a:avLst/>
            </a:prstGeom>
          </p:spPr>
        </p:pic>
        <p:pic>
          <p:nvPicPr>
            <p:cNvPr id="4" name="Slika 3"/>
            <p:cNvPicPr>
              <a:picLocks noChangeAspect="1"/>
            </p:cNvPicPr>
            <p:nvPr/>
          </p:nvPicPr>
          <p:blipFill>
            <a:blip r:embed="rId4"/>
            <a:stretch>
              <a:fillRect/>
            </a:stretch>
          </p:blipFill>
          <p:spPr>
            <a:xfrm>
              <a:off x="2834682" y="1196752"/>
              <a:ext cx="2016224" cy="2016224"/>
            </a:xfrm>
            <a:prstGeom prst="rect">
              <a:avLst/>
            </a:prstGeom>
          </p:spPr>
        </p:pic>
        <p:pic>
          <p:nvPicPr>
            <p:cNvPr id="10" name="Slika 9"/>
            <p:cNvPicPr>
              <a:picLocks noChangeAspect="1"/>
            </p:cNvPicPr>
            <p:nvPr/>
          </p:nvPicPr>
          <p:blipFill>
            <a:blip r:embed="rId5"/>
            <a:stretch>
              <a:fillRect/>
            </a:stretch>
          </p:blipFill>
          <p:spPr>
            <a:xfrm>
              <a:off x="5489852" y="1613944"/>
              <a:ext cx="3280036" cy="1181840"/>
            </a:xfrm>
            <a:prstGeom prst="rect">
              <a:avLst/>
            </a:prstGeom>
          </p:spPr>
        </p:pic>
      </p:grpSp>
      <p:pic>
        <p:nvPicPr>
          <p:cNvPr id="7" name="Slika 6"/>
          <p:cNvPicPr>
            <a:picLocks noChangeAspect="1"/>
          </p:cNvPicPr>
          <p:nvPr/>
        </p:nvPicPr>
        <p:blipFill>
          <a:blip r:embed="rId4"/>
          <a:stretch>
            <a:fillRect/>
          </a:stretch>
        </p:blipFill>
        <p:spPr>
          <a:xfrm rot="2625907">
            <a:off x="2834681" y="4041742"/>
            <a:ext cx="2016224" cy="2016224"/>
          </a:xfrm>
          <a:prstGeom prst="rect">
            <a:avLst/>
          </a:prstGeom>
        </p:spPr>
      </p:pic>
      <p:pic>
        <p:nvPicPr>
          <p:cNvPr id="5" name="Slika 4"/>
          <p:cNvPicPr>
            <a:picLocks noChangeAspect="1"/>
          </p:cNvPicPr>
          <p:nvPr/>
        </p:nvPicPr>
        <p:blipFill rotWithShape="1">
          <a:blip r:embed="rId6"/>
          <a:srcRect r="7446"/>
          <a:stretch/>
        </p:blipFill>
        <p:spPr>
          <a:xfrm>
            <a:off x="5456065" y="4370783"/>
            <a:ext cx="3580431" cy="1358815"/>
          </a:xfrm>
          <a:prstGeom prst="rect">
            <a:avLst/>
          </a:prstGeom>
        </p:spPr>
      </p:pic>
      <p:pic>
        <p:nvPicPr>
          <p:cNvPr id="13" name="Slika 12"/>
          <p:cNvPicPr>
            <a:picLocks noChangeAspect="1"/>
          </p:cNvPicPr>
          <p:nvPr/>
        </p:nvPicPr>
        <p:blipFill>
          <a:blip r:embed="rId7"/>
          <a:stretch>
            <a:fillRect/>
          </a:stretch>
        </p:blipFill>
        <p:spPr>
          <a:xfrm>
            <a:off x="644752" y="4178614"/>
            <a:ext cx="1550984" cy="1550984"/>
          </a:xfrm>
          <a:prstGeom prst="rect">
            <a:avLst/>
          </a:prstGeom>
        </p:spPr>
      </p:pic>
    </p:spTree>
    <p:extLst>
      <p:ext uri="{BB962C8B-B14F-4D97-AF65-F5344CB8AC3E}">
        <p14:creationId xmlns:p14="http://schemas.microsoft.com/office/powerpoint/2010/main" val="403803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cucek\Documents\Teo\03Power_poin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29"/>
            <a:ext cx="9143999" cy="6857999"/>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Naslov 1"/>
          <p:cNvSpPr>
            <a:spLocks noGrp="1"/>
          </p:cNvSpPr>
          <p:nvPr>
            <p:ph type="title"/>
          </p:nvPr>
        </p:nvSpPr>
        <p:spPr>
          <a:xfrm>
            <a:off x="0" y="188640"/>
            <a:ext cx="9122936" cy="994122"/>
          </a:xfrm>
        </p:spPr>
        <p:txBody>
          <a:bodyPr>
            <a:noAutofit/>
          </a:bodyPr>
          <a:lstStyle/>
          <a:p>
            <a:pPr algn="l"/>
            <a:r>
              <a:rPr lang="sl-SI" sz="3200" b="1" dirty="0">
                <a:solidFill>
                  <a:srgbClr val="043882"/>
                </a:solidFill>
                <a:latin typeface="Arial" pitchFamily="34" charset="0"/>
                <a:cs typeface="Arial" pitchFamily="34" charset="0"/>
              </a:rPr>
              <a:t>Sklicevanje na akreditacijo</a:t>
            </a:r>
            <a:endParaRPr lang="sl-SI" sz="3200" dirty="0">
              <a:solidFill>
                <a:srgbClr val="FF0000"/>
              </a:solidFill>
              <a:latin typeface="Arial" pitchFamily="34" charset="0"/>
              <a:cs typeface="Arial" pitchFamily="34" charset="0"/>
            </a:endParaRPr>
          </a:p>
        </p:txBody>
      </p:sp>
      <p:pic>
        <p:nvPicPr>
          <p:cNvPr id="6" name="Slika 5"/>
          <p:cNvPicPr>
            <a:picLocks noChangeAspect="1"/>
          </p:cNvPicPr>
          <p:nvPr/>
        </p:nvPicPr>
        <p:blipFill>
          <a:blip r:embed="rId4"/>
          <a:stretch>
            <a:fillRect/>
          </a:stretch>
        </p:blipFill>
        <p:spPr>
          <a:xfrm>
            <a:off x="5004048" y="1398786"/>
            <a:ext cx="3672408" cy="5265773"/>
          </a:xfrm>
          <a:prstGeom prst="rect">
            <a:avLst/>
          </a:prstGeom>
        </p:spPr>
      </p:pic>
      <p:sp>
        <p:nvSpPr>
          <p:cNvPr id="7" name="Ograda vsebine 2"/>
          <p:cNvSpPr>
            <a:spLocks noGrp="1"/>
          </p:cNvSpPr>
          <p:nvPr>
            <p:ph idx="1"/>
          </p:nvPr>
        </p:nvSpPr>
        <p:spPr>
          <a:xfrm>
            <a:off x="1" y="1399597"/>
            <a:ext cx="4860032" cy="2528293"/>
          </a:xfrm>
          <a:solidFill>
            <a:schemeClr val="bg1"/>
          </a:solidFill>
        </p:spPr>
        <p:txBody>
          <a:bodyPr>
            <a:noAutofit/>
          </a:bodyPr>
          <a:lstStyle/>
          <a:p>
            <a:pPr marL="0" indent="0">
              <a:spcBef>
                <a:spcPts val="0"/>
              </a:spcBef>
              <a:buNone/>
            </a:pPr>
            <a:r>
              <a:rPr lang="sl-SI" b="1" dirty="0">
                <a:solidFill>
                  <a:srgbClr val="043882"/>
                </a:solidFill>
                <a:latin typeface="Arial" pitchFamily="34" charset="0"/>
                <a:cs typeface="Arial" pitchFamily="34" charset="0"/>
              </a:rPr>
              <a:t>S05</a:t>
            </a:r>
          </a:p>
          <a:p>
            <a:pPr>
              <a:spcBef>
                <a:spcPts val="0"/>
              </a:spcBef>
              <a:buFontTx/>
              <a:buChar char="-"/>
            </a:pPr>
            <a:r>
              <a:rPr lang="sl-SI" dirty="0">
                <a:solidFill>
                  <a:srgbClr val="043882"/>
                </a:solidFill>
                <a:latin typeface="Arial" pitchFamily="34" charset="0"/>
                <a:cs typeface="Arial" pitchFamily="34" charset="0"/>
              </a:rPr>
              <a:t>verzija 9 (nov. 2015) celovito prenovljen</a:t>
            </a:r>
          </a:p>
          <a:p>
            <a:pPr>
              <a:spcBef>
                <a:spcPts val="0"/>
              </a:spcBef>
              <a:buFontTx/>
              <a:buChar char="-"/>
            </a:pPr>
            <a:r>
              <a:rPr lang="sl-SI" dirty="0">
                <a:solidFill>
                  <a:srgbClr val="043882"/>
                </a:solidFill>
                <a:latin typeface="Arial" pitchFamily="34" charset="0"/>
                <a:cs typeface="Arial" pitchFamily="34" charset="0"/>
              </a:rPr>
              <a:t>verzija 10 (feb. 2016) manjši popravki</a:t>
            </a:r>
          </a:p>
        </p:txBody>
      </p:sp>
      <p:sp>
        <p:nvSpPr>
          <p:cNvPr id="8" name="Ograda vsebine 2"/>
          <p:cNvSpPr txBox="1">
            <a:spLocks/>
          </p:cNvSpPr>
          <p:nvPr/>
        </p:nvSpPr>
        <p:spPr>
          <a:xfrm>
            <a:off x="54620" y="4581128"/>
            <a:ext cx="4860032" cy="1228937"/>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sl-SI" b="1" dirty="0">
                <a:solidFill>
                  <a:srgbClr val="043882"/>
                </a:solidFill>
                <a:latin typeface="Arial" pitchFamily="34" charset="0"/>
                <a:cs typeface="Arial" pitchFamily="34" charset="0"/>
              </a:rPr>
              <a:t>Prehodno obdobje </a:t>
            </a:r>
          </a:p>
          <a:p>
            <a:pPr marL="0" indent="0">
              <a:spcBef>
                <a:spcPts val="0"/>
              </a:spcBef>
              <a:buFont typeface="Arial" pitchFamily="34" charset="0"/>
              <a:buNone/>
            </a:pPr>
            <a:r>
              <a:rPr lang="sl-SI" dirty="0">
                <a:solidFill>
                  <a:srgbClr val="FF0000"/>
                </a:solidFill>
                <a:latin typeface="Arial" pitchFamily="34" charset="0"/>
                <a:cs typeface="Arial" pitchFamily="34" charset="0"/>
              </a:rPr>
              <a:t>do 30. 11. 2016</a:t>
            </a:r>
          </a:p>
        </p:txBody>
      </p:sp>
    </p:spTree>
    <p:extLst>
      <p:ext uri="{BB962C8B-B14F-4D97-AF65-F5344CB8AC3E}">
        <p14:creationId xmlns:p14="http://schemas.microsoft.com/office/powerpoint/2010/main" val="238031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cucek\Documents\Teo\03Power_poin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29"/>
            <a:ext cx="9143999" cy="6857999"/>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Naslov 1"/>
          <p:cNvSpPr>
            <a:spLocks noGrp="1"/>
          </p:cNvSpPr>
          <p:nvPr>
            <p:ph type="title"/>
          </p:nvPr>
        </p:nvSpPr>
        <p:spPr>
          <a:xfrm>
            <a:off x="0" y="188640"/>
            <a:ext cx="9122936" cy="994122"/>
          </a:xfrm>
        </p:spPr>
        <p:txBody>
          <a:bodyPr>
            <a:noAutofit/>
          </a:bodyPr>
          <a:lstStyle/>
          <a:p>
            <a:pPr algn="l"/>
            <a:r>
              <a:rPr lang="sl-SI" sz="3200" b="1" dirty="0">
                <a:solidFill>
                  <a:srgbClr val="043882"/>
                </a:solidFill>
                <a:latin typeface="Arial" pitchFamily="34" charset="0"/>
                <a:cs typeface="Arial" pitchFamily="34" charset="0"/>
              </a:rPr>
              <a:t>Sklicevanje na akreditacijo</a:t>
            </a:r>
            <a:endParaRPr lang="sl-SI" sz="3200" dirty="0">
              <a:solidFill>
                <a:srgbClr val="FF0000"/>
              </a:solidFill>
              <a:latin typeface="Arial" pitchFamily="34" charset="0"/>
              <a:cs typeface="Arial" pitchFamily="34" charset="0"/>
            </a:endParaRPr>
          </a:p>
        </p:txBody>
      </p:sp>
      <p:sp>
        <p:nvSpPr>
          <p:cNvPr id="7" name="Ograda vsebine 2"/>
          <p:cNvSpPr>
            <a:spLocks noGrp="1"/>
          </p:cNvSpPr>
          <p:nvPr>
            <p:ph idx="1"/>
          </p:nvPr>
        </p:nvSpPr>
        <p:spPr>
          <a:xfrm>
            <a:off x="21066" y="2047669"/>
            <a:ext cx="9101870" cy="4795201"/>
          </a:xfrm>
          <a:solidFill>
            <a:schemeClr val="bg1"/>
          </a:solidFill>
        </p:spPr>
        <p:txBody>
          <a:bodyPr>
            <a:noAutofit/>
          </a:bodyPr>
          <a:lstStyle/>
          <a:p>
            <a:pPr marL="0" indent="0">
              <a:spcBef>
                <a:spcPts val="0"/>
              </a:spcBef>
              <a:buNone/>
            </a:pPr>
            <a:r>
              <a:rPr lang="sl-SI" dirty="0">
                <a:solidFill>
                  <a:srgbClr val="043882"/>
                </a:solidFill>
                <a:latin typeface="Arial" pitchFamily="34" charset="0"/>
                <a:cs typeface="Arial" pitchFamily="34" charset="0"/>
              </a:rPr>
              <a:t>Le v povezavi z akreditirano dejavnostjo.</a:t>
            </a:r>
          </a:p>
          <a:p>
            <a:pPr marL="0" indent="0">
              <a:spcBef>
                <a:spcPts val="0"/>
              </a:spcBef>
              <a:buNone/>
            </a:pPr>
            <a:endParaRPr lang="sl-SI" dirty="0">
              <a:solidFill>
                <a:srgbClr val="043882"/>
              </a:solidFill>
              <a:latin typeface="Arial" pitchFamily="34" charset="0"/>
              <a:cs typeface="Arial" pitchFamily="34" charset="0"/>
            </a:endParaRPr>
          </a:p>
          <a:p>
            <a:pPr marL="0" indent="0">
              <a:spcBef>
                <a:spcPts val="0"/>
              </a:spcBef>
              <a:buNone/>
            </a:pPr>
            <a:r>
              <a:rPr lang="sl-SI" dirty="0">
                <a:solidFill>
                  <a:srgbClr val="043882"/>
                </a:solidFill>
                <a:latin typeface="Arial" pitchFamily="34" charset="0"/>
                <a:cs typeface="Arial" pitchFamily="34" charset="0"/>
              </a:rPr>
              <a:t>Sklicevanje mora biti jasno glede obsega akreditacije, morebitnih omejitev, jasna ločitev med </a:t>
            </a:r>
            <a:r>
              <a:rPr lang="sl-SI" dirty="0" err="1">
                <a:solidFill>
                  <a:srgbClr val="043882"/>
                </a:solidFill>
                <a:latin typeface="Arial" pitchFamily="34" charset="0"/>
                <a:cs typeface="Arial" pitchFamily="34" charset="0"/>
              </a:rPr>
              <a:t>akr</a:t>
            </a:r>
            <a:r>
              <a:rPr lang="sl-SI" dirty="0">
                <a:solidFill>
                  <a:srgbClr val="043882"/>
                </a:solidFill>
                <a:latin typeface="Arial" pitchFamily="34" charset="0"/>
                <a:cs typeface="Arial" pitchFamily="34" charset="0"/>
              </a:rPr>
              <a:t>. in </a:t>
            </a:r>
            <a:r>
              <a:rPr lang="sl-SI" dirty="0" err="1">
                <a:solidFill>
                  <a:srgbClr val="043882"/>
                </a:solidFill>
                <a:latin typeface="Arial" pitchFamily="34" charset="0"/>
                <a:cs typeface="Arial" pitchFamily="34" charset="0"/>
              </a:rPr>
              <a:t>neakr</a:t>
            </a:r>
            <a:r>
              <a:rPr lang="sl-SI" dirty="0">
                <a:solidFill>
                  <a:srgbClr val="043882"/>
                </a:solidFill>
                <a:latin typeface="Arial" pitchFamily="34" charset="0"/>
                <a:cs typeface="Arial" pitchFamily="34" charset="0"/>
              </a:rPr>
              <a:t>. dejavnostjo.</a:t>
            </a:r>
          </a:p>
          <a:p>
            <a:pPr marL="0" indent="0">
              <a:spcBef>
                <a:spcPts val="0"/>
              </a:spcBef>
              <a:buNone/>
            </a:pPr>
            <a:endParaRPr lang="sl-SI" dirty="0">
              <a:solidFill>
                <a:srgbClr val="043882"/>
              </a:solidFill>
              <a:latin typeface="Arial" pitchFamily="34" charset="0"/>
              <a:cs typeface="Arial" pitchFamily="34" charset="0"/>
            </a:endParaRPr>
          </a:p>
          <a:p>
            <a:pPr marL="0" indent="0">
              <a:spcBef>
                <a:spcPts val="0"/>
              </a:spcBef>
              <a:buNone/>
            </a:pPr>
            <a:r>
              <a:rPr lang="sl-SI" dirty="0">
                <a:solidFill>
                  <a:srgbClr val="043882"/>
                </a:solidFill>
                <a:latin typeface="Arial" pitchFamily="34" charset="0"/>
                <a:cs typeface="Arial" pitchFamily="34" charset="0"/>
              </a:rPr>
              <a:t>SA ne prevzema odgovornosti za posledice, ki so rezultat akreditirane dejavnosti, SA ne potrjuje predmeta kontrole, kalibracije…</a:t>
            </a:r>
          </a:p>
          <a:p>
            <a:pPr marL="0" indent="0">
              <a:spcBef>
                <a:spcPts val="0"/>
              </a:spcBef>
              <a:buNone/>
            </a:pPr>
            <a:endParaRPr lang="sl-SI" dirty="0">
              <a:solidFill>
                <a:srgbClr val="043882"/>
              </a:solidFill>
              <a:latin typeface="Arial" pitchFamily="34" charset="0"/>
              <a:cs typeface="Arial" pitchFamily="34" charset="0"/>
            </a:endParaRPr>
          </a:p>
        </p:txBody>
      </p:sp>
      <p:sp>
        <p:nvSpPr>
          <p:cNvPr id="10" name="Ograda vsebine 2"/>
          <p:cNvSpPr txBox="1">
            <a:spLocks/>
          </p:cNvSpPr>
          <p:nvPr/>
        </p:nvSpPr>
        <p:spPr>
          <a:xfrm>
            <a:off x="21065" y="1328459"/>
            <a:ext cx="9122935" cy="573513"/>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sl-SI" b="1" dirty="0">
                <a:solidFill>
                  <a:srgbClr val="FF0000"/>
                </a:solidFill>
                <a:latin typeface="Arial" pitchFamily="34" charset="0"/>
                <a:cs typeface="Arial" pitchFamily="34" charset="0"/>
              </a:rPr>
              <a:t>NE SME BITI ZAVAJAJOČE</a:t>
            </a:r>
          </a:p>
        </p:txBody>
      </p:sp>
    </p:spTree>
    <p:extLst>
      <p:ext uri="{BB962C8B-B14F-4D97-AF65-F5344CB8AC3E}">
        <p14:creationId xmlns:p14="http://schemas.microsoft.com/office/powerpoint/2010/main" val="11584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cucek\Documents\Teo\03Power_poin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29"/>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Naslov 1"/>
          <p:cNvSpPr>
            <a:spLocks noGrp="1"/>
          </p:cNvSpPr>
          <p:nvPr>
            <p:ph type="title"/>
          </p:nvPr>
        </p:nvSpPr>
        <p:spPr>
          <a:xfrm>
            <a:off x="1" y="836712"/>
            <a:ext cx="9143998" cy="994122"/>
          </a:xfrm>
        </p:spPr>
        <p:txBody>
          <a:bodyPr>
            <a:noAutofit/>
          </a:bodyPr>
          <a:lstStyle/>
          <a:p>
            <a:pPr algn="l"/>
            <a:r>
              <a:rPr lang="sl-SI" sz="3200" b="1" dirty="0">
                <a:solidFill>
                  <a:srgbClr val="043882"/>
                </a:solidFill>
                <a:latin typeface="Arial" pitchFamily="34" charset="0"/>
                <a:cs typeface="Arial" pitchFamily="34" charset="0"/>
              </a:rPr>
              <a:t>Sklicevanje na akreditacijo - </a:t>
            </a:r>
            <a:r>
              <a:rPr lang="sl-SI" sz="3200" b="1" dirty="0">
                <a:solidFill>
                  <a:srgbClr val="FF0000"/>
                </a:solidFill>
                <a:latin typeface="Arial" pitchFamily="34" charset="0"/>
                <a:cs typeface="Arial" pitchFamily="34" charset="0"/>
              </a:rPr>
              <a:t>dva načina:</a:t>
            </a:r>
            <a:endParaRPr lang="sl-SI" sz="3200" dirty="0">
              <a:solidFill>
                <a:srgbClr val="FF0000"/>
              </a:solidFill>
              <a:latin typeface="Arial" pitchFamily="34" charset="0"/>
              <a:cs typeface="Arial" pitchFamily="34" charset="0"/>
            </a:endParaRPr>
          </a:p>
        </p:txBody>
      </p:sp>
      <p:sp>
        <p:nvSpPr>
          <p:cNvPr id="10" name="Ograda vsebine 2"/>
          <p:cNvSpPr>
            <a:spLocks noGrp="1"/>
          </p:cNvSpPr>
          <p:nvPr>
            <p:ph idx="1"/>
          </p:nvPr>
        </p:nvSpPr>
        <p:spPr>
          <a:xfrm>
            <a:off x="0" y="1988840"/>
            <a:ext cx="9144000" cy="1717651"/>
          </a:xfrm>
          <a:solidFill>
            <a:schemeClr val="accent6">
              <a:lumMod val="20000"/>
              <a:lumOff val="80000"/>
            </a:schemeClr>
          </a:solidFill>
          <a:effectLst/>
        </p:spPr>
        <p:txBody>
          <a:bodyPr>
            <a:noAutofit/>
          </a:bodyPr>
          <a:lstStyle/>
          <a:p>
            <a:pPr>
              <a:spcBef>
                <a:spcPts val="0"/>
              </a:spcBef>
              <a:buFontTx/>
              <a:buChar char="-"/>
            </a:pPr>
            <a:r>
              <a:rPr lang="sl-SI" dirty="0">
                <a:solidFill>
                  <a:srgbClr val="043882"/>
                </a:solidFill>
                <a:latin typeface="Arial" pitchFamily="34" charset="0"/>
                <a:cs typeface="Arial" pitchFamily="34" charset="0"/>
              </a:rPr>
              <a:t>z uporabo </a:t>
            </a:r>
            <a:r>
              <a:rPr lang="sl-SI" dirty="0">
                <a:solidFill>
                  <a:srgbClr val="FF0000"/>
                </a:solidFill>
                <a:latin typeface="Arial" pitchFamily="34" charset="0"/>
                <a:cs typeface="Arial" pitchFamily="34" charset="0"/>
              </a:rPr>
              <a:t>akreditacijskega znaka</a:t>
            </a:r>
          </a:p>
        </p:txBody>
      </p:sp>
      <p:sp>
        <p:nvSpPr>
          <p:cNvPr id="6" name="Ograda vsebine 2"/>
          <p:cNvSpPr txBox="1">
            <a:spLocks/>
          </p:cNvSpPr>
          <p:nvPr/>
        </p:nvSpPr>
        <p:spPr>
          <a:xfrm>
            <a:off x="0" y="4205384"/>
            <a:ext cx="9036496" cy="2652616"/>
          </a:xfrm>
          <a:prstGeom prst="rect">
            <a:avLst/>
          </a:prstGeom>
          <a:no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Tx/>
              <a:buChar char="-"/>
            </a:pPr>
            <a:r>
              <a:rPr lang="sl-SI" dirty="0">
                <a:solidFill>
                  <a:srgbClr val="043882"/>
                </a:solidFill>
                <a:latin typeface="Arial" pitchFamily="34" charset="0"/>
                <a:cs typeface="Arial" pitchFamily="34" charset="0"/>
              </a:rPr>
              <a:t>z navedbo </a:t>
            </a:r>
            <a:r>
              <a:rPr lang="sl-SI" dirty="0">
                <a:solidFill>
                  <a:srgbClr val="FF0000"/>
                </a:solidFill>
                <a:latin typeface="Arial" pitchFamily="34" charset="0"/>
                <a:cs typeface="Arial" pitchFamily="34" charset="0"/>
              </a:rPr>
              <a:t>predpisane</a:t>
            </a:r>
            <a:r>
              <a:rPr lang="sl-SI" dirty="0">
                <a:solidFill>
                  <a:srgbClr val="043882"/>
                </a:solidFill>
                <a:latin typeface="Arial" pitchFamily="34" charset="0"/>
                <a:cs typeface="Arial" pitchFamily="34" charset="0"/>
              </a:rPr>
              <a:t> izjave (S05):</a:t>
            </a:r>
          </a:p>
          <a:p>
            <a:pPr marL="0" indent="0">
              <a:spcBef>
                <a:spcPts val="0"/>
              </a:spcBef>
              <a:buNone/>
            </a:pPr>
            <a:r>
              <a:rPr lang="sl-SI" i="1" dirty="0">
                <a:solidFill>
                  <a:schemeClr val="accent1">
                    <a:lumMod val="60000"/>
                    <a:lumOff val="40000"/>
                  </a:schemeClr>
                </a:solidFill>
                <a:latin typeface="Arial" pitchFamily="34" charset="0"/>
                <a:cs typeface="Arial" pitchFamily="34" charset="0"/>
              </a:rPr>
              <a:t>XY</a:t>
            </a:r>
            <a:r>
              <a:rPr lang="sl-SI" i="1" dirty="0">
                <a:solidFill>
                  <a:srgbClr val="ADCDFD"/>
                </a:solidFill>
                <a:latin typeface="Arial" pitchFamily="34" charset="0"/>
                <a:cs typeface="Arial" pitchFamily="34" charset="0"/>
              </a:rPr>
              <a:t> </a:t>
            </a:r>
            <a:r>
              <a:rPr lang="sl-SI" dirty="0">
                <a:solidFill>
                  <a:srgbClr val="043882"/>
                </a:solidFill>
                <a:latin typeface="Arial" pitchFamily="34" charset="0"/>
                <a:cs typeface="Arial" pitchFamily="34" charset="0"/>
              </a:rPr>
              <a:t>je akreditiran pri Slovenski akreditaciji s številko akreditacije </a:t>
            </a:r>
            <a:r>
              <a:rPr lang="sl-SI" i="1" dirty="0">
                <a:solidFill>
                  <a:schemeClr val="accent1">
                    <a:lumMod val="60000"/>
                    <a:lumOff val="40000"/>
                  </a:schemeClr>
                </a:solidFill>
                <a:latin typeface="Arial" pitchFamily="34" charset="0"/>
                <a:cs typeface="Arial" pitchFamily="34" charset="0"/>
              </a:rPr>
              <a:t>LK-XXX</a:t>
            </a:r>
            <a:r>
              <a:rPr lang="sl-SI" i="1" dirty="0">
                <a:solidFill>
                  <a:srgbClr val="ADCDFD"/>
                </a:solidFill>
                <a:latin typeface="Arial" pitchFamily="34" charset="0"/>
                <a:cs typeface="Arial" pitchFamily="34" charset="0"/>
              </a:rPr>
              <a:t> </a:t>
            </a:r>
            <a:r>
              <a:rPr lang="sl-SI" dirty="0">
                <a:solidFill>
                  <a:srgbClr val="043882"/>
                </a:solidFill>
                <a:latin typeface="Arial" pitchFamily="34" charset="0"/>
                <a:cs typeface="Arial" pitchFamily="34" charset="0"/>
              </a:rPr>
              <a:t>na področju </a:t>
            </a:r>
            <a:r>
              <a:rPr lang="sl-SI" i="1" dirty="0">
                <a:solidFill>
                  <a:schemeClr val="accent1">
                    <a:lumMod val="60000"/>
                    <a:lumOff val="40000"/>
                  </a:schemeClr>
                </a:solidFill>
                <a:latin typeface="Arial" pitchFamily="34" charset="0"/>
                <a:cs typeface="Arial" pitchFamily="34" charset="0"/>
              </a:rPr>
              <a:t>kalibriranja</a:t>
            </a:r>
          </a:p>
        </p:txBody>
      </p:sp>
      <p:pic>
        <p:nvPicPr>
          <p:cNvPr id="4" name="Slika 3"/>
          <p:cNvPicPr>
            <a:picLocks noChangeAspect="1"/>
          </p:cNvPicPr>
          <p:nvPr/>
        </p:nvPicPr>
        <p:blipFill>
          <a:blip r:embed="rId4"/>
          <a:stretch>
            <a:fillRect/>
          </a:stretch>
        </p:blipFill>
        <p:spPr>
          <a:xfrm>
            <a:off x="2843808" y="2644005"/>
            <a:ext cx="2232248" cy="771042"/>
          </a:xfrm>
          <a:prstGeom prst="rect">
            <a:avLst/>
          </a:prstGeom>
        </p:spPr>
      </p:pic>
      <p:pic>
        <p:nvPicPr>
          <p:cNvPr id="5" name="Slika 4"/>
          <p:cNvPicPr>
            <a:picLocks noChangeAspect="1"/>
          </p:cNvPicPr>
          <p:nvPr/>
        </p:nvPicPr>
        <p:blipFill>
          <a:blip r:embed="rId5"/>
          <a:stretch>
            <a:fillRect/>
          </a:stretch>
        </p:blipFill>
        <p:spPr>
          <a:xfrm>
            <a:off x="5460603" y="2623416"/>
            <a:ext cx="2279749" cy="805584"/>
          </a:xfrm>
          <a:prstGeom prst="rect">
            <a:avLst/>
          </a:prstGeom>
        </p:spPr>
      </p:pic>
      <p:pic>
        <p:nvPicPr>
          <p:cNvPr id="7" name="Slika 6"/>
          <p:cNvPicPr>
            <a:picLocks noChangeAspect="1"/>
          </p:cNvPicPr>
          <p:nvPr/>
        </p:nvPicPr>
        <p:blipFill>
          <a:blip r:embed="rId6"/>
          <a:stretch>
            <a:fillRect/>
          </a:stretch>
        </p:blipFill>
        <p:spPr>
          <a:xfrm>
            <a:off x="138333" y="2642828"/>
            <a:ext cx="2227380" cy="773396"/>
          </a:xfrm>
          <a:prstGeom prst="rect">
            <a:avLst/>
          </a:prstGeom>
        </p:spPr>
      </p:pic>
      <p:sp>
        <p:nvSpPr>
          <p:cNvPr id="11" name="Ograda vsebine 2"/>
          <p:cNvSpPr txBox="1">
            <a:spLocks/>
          </p:cNvSpPr>
          <p:nvPr/>
        </p:nvSpPr>
        <p:spPr>
          <a:xfrm>
            <a:off x="-1" y="3606434"/>
            <a:ext cx="9143999" cy="598950"/>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sl-SI" b="1" dirty="0">
                <a:solidFill>
                  <a:srgbClr val="FF0000"/>
                </a:solidFill>
                <a:latin typeface="Arial" pitchFamily="34" charset="0"/>
                <a:cs typeface="Arial" pitchFamily="34" charset="0"/>
              </a:rPr>
              <a:t>ali</a:t>
            </a:r>
          </a:p>
        </p:txBody>
      </p:sp>
      <p:pic>
        <p:nvPicPr>
          <p:cNvPr id="2" name="Slika 1"/>
          <p:cNvPicPr>
            <a:picLocks noChangeAspect="1"/>
          </p:cNvPicPr>
          <p:nvPr/>
        </p:nvPicPr>
        <p:blipFill>
          <a:blip r:embed="rId7"/>
          <a:stretch>
            <a:fillRect/>
          </a:stretch>
        </p:blipFill>
        <p:spPr>
          <a:xfrm>
            <a:off x="8100392" y="2492896"/>
            <a:ext cx="936104" cy="938450"/>
          </a:xfrm>
          <a:prstGeom prst="rect">
            <a:avLst/>
          </a:prstGeom>
        </p:spPr>
      </p:pic>
      <p:sp>
        <p:nvSpPr>
          <p:cNvPr id="3" name="Puščica: dol 2"/>
          <p:cNvSpPr/>
          <p:nvPr/>
        </p:nvSpPr>
        <p:spPr>
          <a:xfrm rot="2932388">
            <a:off x="7137179" y="1659131"/>
            <a:ext cx="360040" cy="809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Puščica: dol 11"/>
          <p:cNvSpPr/>
          <p:nvPr/>
        </p:nvSpPr>
        <p:spPr>
          <a:xfrm rot="18927372">
            <a:off x="7828411" y="1673697"/>
            <a:ext cx="360040" cy="809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84234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cucek\Documents\Teo\03Power_poin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29"/>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Naslov 1"/>
          <p:cNvSpPr>
            <a:spLocks noGrp="1"/>
          </p:cNvSpPr>
          <p:nvPr>
            <p:ph type="title"/>
          </p:nvPr>
        </p:nvSpPr>
        <p:spPr>
          <a:xfrm>
            <a:off x="-1" y="778694"/>
            <a:ext cx="5364089" cy="994122"/>
          </a:xfrm>
        </p:spPr>
        <p:txBody>
          <a:bodyPr>
            <a:noAutofit/>
          </a:bodyPr>
          <a:lstStyle/>
          <a:p>
            <a:pPr algn="l"/>
            <a:r>
              <a:rPr lang="sl-SI" sz="3200" b="1" dirty="0">
                <a:solidFill>
                  <a:srgbClr val="043882"/>
                </a:solidFill>
                <a:latin typeface="Arial" pitchFamily="34" charset="0"/>
                <a:cs typeface="Arial" pitchFamily="34" charset="0"/>
              </a:rPr>
              <a:t>Sklicevanje na akreditacijo</a:t>
            </a:r>
            <a:endParaRPr lang="sl-SI" sz="3200" dirty="0">
              <a:solidFill>
                <a:srgbClr val="FF0000"/>
              </a:solidFill>
              <a:latin typeface="Arial" pitchFamily="34" charset="0"/>
              <a:cs typeface="Arial" pitchFamily="34" charset="0"/>
            </a:endParaRPr>
          </a:p>
        </p:txBody>
      </p:sp>
      <p:sp>
        <p:nvSpPr>
          <p:cNvPr id="10" name="Ograda vsebine 2"/>
          <p:cNvSpPr>
            <a:spLocks noGrp="1"/>
          </p:cNvSpPr>
          <p:nvPr>
            <p:ph idx="1"/>
          </p:nvPr>
        </p:nvSpPr>
        <p:spPr>
          <a:xfrm>
            <a:off x="-1" y="1772816"/>
            <a:ext cx="9121835" cy="1008112"/>
          </a:xfrm>
          <a:solidFill>
            <a:schemeClr val="accent6">
              <a:lumMod val="20000"/>
              <a:lumOff val="80000"/>
            </a:schemeClr>
          </a:solidFill>
          <a:effectLst/>
        </p:spPr>
        <p:txBody>
          <a:bodyPr>
            <a:noAutofit/>
          </a:bodyPr>
          <a:lstStyle/>
          <a:p>
            <a:pPr marL="0" indent="0">
              <a:spcBef>
                <a:spcPts val="0"/>
              </a:spcBef>
              <a:buNone/>
            </a:pPr>
            <a:r>
              <a:rPr lang="sl-SI" dirty="0">
                <a:solidFill>
                  <a:srgbClr val="043882"/>
                </a:solidFill>
                <a:latin typeface="Arial" pitchFamily="34" charset="0"/>
                <a:cs typeface="Arial" pitchFamily="34" charset="0"/>
              </a:rPr>
              <a:t>pri </a:t>
            </a:r>
            <a:r>
              <a:rPr lang="sl-SI" dirty="0">
                <a:solidFill>
                  <a:srgbClr val="FF0000"/>
                </a:solidFill>
                <a:latin typeface="Arial" pitchFamily="34" charset="0"/>
                <a:cs typeface="Arial" pitchFamily="34" charset="0"/>
              </a:rPr>
              <a:t>poročanju</a:t>
            </a:r>
            <a:r>
              <a:rPr lang="sl-SI" dirty="0">
                <a:solidFill>
                  <a:srgbClr val="043882"/>
                </a:solidFill>
                <a:latin typeface="Arial" pitchFamily="34" charset="0"/>
                <a:cs typeface="Arial" pitchFamily="34" charset="0"/>
              </a:rPr>
              <a:t> rezultatov akreditirane dejavnosti, razen če se dogovori drugače z naročnikom.</a:t>
            </a:r>
          </a:p>
        </p:txBody>
      </p:sp>
      <p:sp>
        <p:nvSpPr>
          <p:cNvPr id="6" name="Ograda vsebine 2"/>
          <p:cNvSpPr txBox="1">
            <a:spLocks/>
          </p:cNvSpPr>
          <p:nvPr/>
        </p:nvSpPr>
        <p:spPr>
          <a:xfrm>
            <a:off x="9682" y="2924944"/>
            <a:ext cx="9143999" cy="1079036"/>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sl-SI" dirty="0">
                <a:solidFill>
                  <a:srgbClr val="043882"/>
                </a:solidFill>
                <a:latin typeface="Arial" pitchFamily="34" charset="0"/>
                <a:cs typeface="Arial" pitchFamily="34" charset="0"/>
              </a:rPr>
              <a:t>Kontrolni, certifikacijski organi – poročajo </a:t>
            </a:r>
            <a:r>
              <a:rPr lang="sl-SI" dirty="0">
                <a:solidFill>
                  <a:srgbClr val="FF0000"/>
                </a:solidFill>
                <a:latin typeface="Arial" pitchFamily="34" charset="0"/>
                <a:cs typeface="Arial" pitchFamily="34" charset="0"/>
              </a:rPr>
              <a:t>le</a:t>
            </a:r>
            <a:r>
              <a:rPr lang="sl-SI" dirty="0">
                <a:solidFill>
                  <a:srgbClr val="043882"/>
                </a:solidFill>
                <a:latin typeface="Arial" pitchFamily="34" charset="0"/>
                <a:cs typeface="Arial" pitchFamily="34" charset="0"/>
              </a:rPr>
              <a:t> akreditiranih vsebinah.</a:t>
            </a:r>
          </a:p>
        </p:txBody>
      </p:sp>
      <p:pic>
        <p:nvPicPr>
          <p:cNvPr id="3" name="Slika 2"/>
          <p:cNvPicPr>
            <a:picLocks noChangeAspect="1"/>
          </p:cNvPicPr>
          <p:nvPr/>
        </p:nvPicPr>
        <p:blipFill>
          <a:blip r:embed="rId4"/>
          <a:stretch>
            <a:fillRect/>
          </a:stretch>
        </p:blipFill>
        <p:spPr>
          <a:xfrm>
            <a:off x="-1" y="4833322"/>
            <a:ext cx="9121836" cy="2052062"/>
          </a:xfrm>
          <a:prstGeom prst="rect">
            <a:avLst/>
          </a:prstGeom>
        </p:spPr>
      </p:pic>
      <p:sp>
        <p:nvSpPr>
          <p:cNvPr id="7" name="Ograda vsebine 2"/>
          <p:cNvSpPr txBox="1">
            <a:spLocks/>
          </p:cNvSpPr>
          <p:nvPr/>
        </p:nvSpPr>
        <p:spPr>
          <a:xfrm>
            <a:off x="-1" y="4118502"/>
            <a:ext cx="9244664" cy="714820"/>
          </a:xfrm>
          <a:prstGeom prst="rect">
            <a:avLst/>
          </a:prstGeom>
          <a:solidFill>
            <a:schemeClr val="accent6">
              <a:lumMod val="20000"/>
              <a:lumOff val="80000"/>
            </a:schemeClr>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sl-SI" dirty="0">
                <a:solidFill>
                  <a:srgbClr val="043882"/>
                </a:solidFill>
                <a:latin typeface="Arial" pitchFamily="34" charset="0"/>
                <a:cs typeface="Arial" pitchFamily="34" charset="0"/>
              </a:rPr>
              <a:t>Laboratoriji (LK, LP): akreditirano + </a:t>
            </a:r>
            <a:r>
              <a:rPr lang="sl-SI" dirty="0" err="1">
                <a:solidFill>
                  <a:srgbClr val="043882"/>
                </a:solidFill>
                <a:latin typeface="Arial" pitchFamily="34" charset="0"/>
                <a:cs typeface="Arial" pitchFamily="34" charset="0"/>
              </a:rPr>
              <a:t>neakreditirano</a:t>
            </a:r>
            <a:endParaRPr lang="sl-SI" dirty="0">
              <a:solidFill>
                <a:srgbClr val="043882"/>
              </a:solidFill>
              <a:latin typeface="Arial" pitchFamily="34" charset="0"/>
              <a:cs typeface="Arial" pitchFamily="34" charset="0"/>
            </a:endParaRPr>
          </a:p>
        </p:txBody>
      </p:sp>
      <p:sp>
        <p:nvSpPr>
          <p:cNvPr id="8" name="Naslov 1"/>
          <p:cNvSpPr txBox="1">
            <a:spLocks/>
          </p:cNvSpPr>
          <p:nvPr/>
        </p:nvSpPr>
        <p:spPr>
          <a:xfrm>
            <a:off x="5940152" y="895991"/>
            <a:ext cx="2808312" cy="783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sz="3200" b="1" dirty="0">
                <a:solidFill>
                  <a:srgbClr val="FF0000"/>
                </a:solidFill>
                <a:latin typeface="Arial" pitchFamily="34" charset="0"/>
                <a:cs typeface="Arial" pitchFamily="34" charset="0"/>
              </a:rPr>
              <a:t>JE OBVEZNO</a:t>
            </a:r>
          </a:p>
        </p:txBody>
      </p:sp>
    </p:spTree>
    <p:extLst>
      <p:ext uri="{BB962C8B-B14F-4D97-AF65-F5344CB8AC3E}">
        <p14:creationId xmlns:p14="http://schemas.microsoft.com/office/powerpoint/2010/main" val="63545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cucek\Documents\Teo\03Power_poin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29"/>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Naslov 1"/>
          <p:cNvSpPr>
            <a:spLocks noGrp="1"/>
          </p:cNvSpPr>
          <p:nvPr>
            <p:ph type="title"/>
          </p:nvPr>
        </p:nvSpPr>
        <p:spPr>
          <a:xfrm>
            <a:off x="-1" y="989256"/>
            <a:ext cx="5352752" cy="706090"/>
          </a:xfrm>
        </p:spPr>
        <p:txBody>
          <a:bodyPr>
            <a:noAutofit/>
          </a:bodyPr>
          <a:lstStyle/>
          <a:p>
            <a:pPr algn="l"/>
            <a:r>
              <a:rPr lang="sl-SI" sz="3200" b="1" dirty="0">
                <a:solidFill>
                  <a:srgbClr val="043882"/>
                </a:solidFill>
                <a:latin typeface="Arial" pitchFamily="34" charset="0"/>
                <a:cs typeface="Arial" pitchFamily="34" charset="0"/>
              </a:rPr>
              <a:t>Sklicevanje na akreditacijo</a:t>
            </a:r>
            <a:endParaRPr lang="sl-SI" sz="3200" dirty="0">
              <a:solidFill>
                <a:srgbClr val="FF0000"/>
              </a:solidFill>
              <a:latin typeface="Arial" pitchFamily="34" charset="0"/>
              <a:cs typeface="Arial" pitchFamily="34" charset="0"/>
            </a:endParaRPr>
          </a:p>
        </p:txBody>
      </p:sp>
      <p:sp>
        <p:nvSpPr>
          <p:cNvPr id="10" name="Ograda vsebine 2"/>
          <p:cNvSpPr>
            <a:spLocks noGrp="1"/>
          </p:cNvSpPr>
          <p:nvPr>
            <p:ph idx="1"/>
          </p:nvPr>
        </p:nvSpPr>
        <p:spPr>
          <a:xfrm>
            <a:off x="0" y="2060848"/>
            <a:ext cx="9144000" cy="2448272"/>
          </a:xfrm>
          <a:solidFill>
            <a:schemeClr val="bg1"/>
          </a:solidFill>
          <a:effectLst/>
        </p:spPr>
        <p:txBody>
          <a:bodyPr>
            <a:noAutofit/>
          </a:bodyPr>
          <a:lstStyle/>
          <a:p>
            <a:pPr marL="0" indent="0">
              <a:spcBef>
                <a:spcPts val="0"/>
              </a:spcBef>
              <a:buNone/>
            </a:pPr>
            <a:r>
              <a:rPr lang="sl-SI" dirty="0">
                <a:solidFill>
                  <a:srgbClr val="043882"/>
                </a:solidFill>
                <a:latin typeface="Arial" pitchFamily="34" charset="0"/>
                <a:cs typeface="Arial" pitchFamily="34" charset="0"/>
              </a:rPr>
              <a:t>na </a:t>
            </a:r>
            <a:r>
              <a:rPr lang="sl-SI" dirty="0">
                <a:solidFill>
                  <a:srgbClr val="FF0000"/>
                </a:solidFill>
                <a:latin typeface="Arial" pitchFamily="34" charset="0"/>
                <a:cs typeface="Arial" pitchFamily="34" charset="0"/>
              </a:rPr>
              <a:t>kalibracijskih in kontrolnih </a:t>
            </a:r>
            <a:r>
              <a:rPr lang="sl-SI" dirty="0">
                <a:solidFill>
                  <a:srgbClr val="043882"/>
                </a:solidFill>
                <a:latin typeface="Arial" pitchFamily="34" charset="0"/>
                <a:cs typeface="Arial" pitchFamily="34" charset="0"/>
              </a:rPr>
              <a:t>nalepkah:</a:t>
            </a:r>
          </a:p>
          <a:p>
            <a:pPr lvl="1">
              <a:spcBef>
                <a:spcPts val="0"/>
              </a:spcBef>
              <a:buFontTx/>
              <a:buChar char="-"/>
            </a:pPr>
            <a:r>
              <a:rPr lang="sl-SI" dirty="0">
                <a:solidFill>
                  <a:srgbClr val="043882"/>
                </a:solidFill>
                <a:latin typeface="Arial" pitchFamily="34" charset="0"/>
                <a:cs typeface="Arial" pitchFamily="34" charset="0"/>
              </a:rPr>
              <a:t>ime akreditiranega organa</a:t>
            </a:r>
          </a:p>
          <a:p>
            <a:pPr lvl="1">
              <a:spcBef>
                <a:spcPts val="0"/>
              </a:spcBef>
              <a:buFontTx/>
              <a:buChar char="-"/>
            </a:pPr>
            <a:r>
              <a:rPr lang="sl-SI" dirty="0">
                <a:solidFill>
                  <a:srgbClr val="043882"/>
                </a:solidFill>
                <a:latin typeface="Arial" pitchFamily="34" charset="0"/>
                <a:cs typeface="Arial" pitchFamily="34" charset="0"/>
              </a:rPr>
              <a:t>identifikacija predmeta kalibracije / kontrole</a:t>
            </a:r>
          </a:p>
          <a:p>
            <a:pPr lvl="1">
              <a:spcBef>
                <a:spcPts val="0"/>
              </a:spcBef>
              <a:buFontTx/>
              <a:buChar char="-"/>
            </a:pPr>
            <a:r>
              <a:rPr lang="sl-SI" dirty="0">
                <a:solidFill>
                  <a:srgbClr val="043882"/>
                </a:solidFill>
                <a:latin typeface="Arial" pitchFamily="34" charset="0"/>
                <a:cs typeface="Arial" pitchFamily="34" charset="0"/>
              </a:rPr>
              <a:t>datum kalibracije / kontrole</a:t>
            </a:r>
          </a:p>
          <a:p>
            <a:pPr lvl="1">
              <a:spcBef>
                <a:spcPts val="0"/>
              </a:spcBef>
              <a:buFontTx/>
              <a:buChar char="-"/>
            </a:pPr>
            <a:r>
              <a:rPr lang="sl-SI" dirty="0">
                <a:solidFill>
                  <a:srgbClr val="043882"/>
                </a:solidFill>
                <a:latin typeface="Arial" pitchFamily="34" charset="0"/>
                <a:cs typeface="Arial" pitchFamily="34" charset="0"/>
              </a:rPr>
              <a:t>št. certifikata / poročila</a:t>
            </a:r>
          </a:p>
          <a:p>
            <a:pPr>
              <a:spcBef>
                <a:spcPts val="0"/>
              </a:spcBef>
              <a:buFontTx/>
              <a:buChar char="-"/>
            </a:pPr>
            <a:endParaRPr lang="sl-SI" dirty="0">
              <a:solidFill>
                <a:srgbClr val="043882"/>
              </a:solidFill>
              <a:latin typeface="Arial" pitchFamily="34" charset="0"/>
              <a:cs typeface="Arial" pitchFamily="34" charset="0"/>
            </a:endParaRPr>
          </a:p>
          <a:p>
            <a:pPr>
              <a:spcBef>
                <a:spcPts val="0"/>
              </a:spcBef>
              <a:buFontTx/>
              <a:buChar char="-"/>
            </a:pPr>
            <a:endParaRPr lang="sl-SI" dirty="0">
              <a:solidFill>
                <a:srgbClr val="043882"/>
              </a:solidFill>
              <a:latin typeface="Arial" pitchFamily="34" charset="0"/>
              <a:cs typeface="Arial" pitchFamily="34" charset="0"/>
            </a:endParaRPr>
          </a:p>
          <a:p>
            <a:pPr marL="0" indent="0" algn="ctr">
              <a:spcBef>
                <a:spcPts val="0"/>
              </a:spcBef>
              <a:buNone/>
            </a:pPr>
            <a:endParaRPr lang="sl-SI" dirty="0">
              <a:solidFill>
                <a:srgbClr val="043882"/>
              </a:solidFill>
              <a:latin typeface="Arial" pitchFamily="34" charset="0"/>
              <a:cs typeface="Arial" pitchFamily="34" charset="0"/>
            </a:endParaRPr>
          </a:p>
        </p:txBody>
      </p:sp>
      <p:sp>
        <p:nvSpPr>
          <p:cNvPr id="6" name="Ograda vsebine 2"/>
          <p:cNvSpPr txBox="1">
            <a:spLocks/>
          </p:cNvSpPr>
          <p:nvPr/>
        </p:nvSpPr>
        <p:spPr>
          <a:xfrm>
            <a:off x="11336" y="4789339"/>
            <a:ext cx="9132664" cy="2096045"/>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sl-SI" dirty="0">
                <a:solidFill>
                  <a:srgbClr val="043882"/>
                </a:solidFill>
                <a:latin typeface="Arial" pitchFamily="34" charset="0"/>
                <a:cs typeface="Arial" pitchFamily="34" charset="0"/>
              </a:rPr>
              <a:t>za promocijske namene, informiranje:</a:t>
            </a:r>
          </a:p>
          <a:p>
            <a:pPr lvl="1">
              <a:spcBef>
                <a:spcPts val="0"/>
              </a:spcBef>
              <a:buFontTx/>
              <a:buChar char="-"/>
            </a:pPr>
            <a:r>
              <a:rPr lang="sl-SI" dirty="0">
                <a:solidFill>
                  <a:srgbClr val="043882"/>
                </a:solidFill>
                <a:latin typeface="Arial" pitchFamily="34" charset="0"/>
                <a:cs typeface="Arial" pitchFamily="34" charset="0"/>
              </a:rPr>
              <a:t>pisemske glave</a:t>
            </a:r>
          </a:p>
          <a:p>
            <a:pPr lvl="1">
              <a:spcBef>
                <a:spcPts val="0"/>
              </a:spcBef>
              <a:buFontTx/>
              <a:buChar char="-"/>
            </a:pPr>
            <a:r>
              <a:rPr lang="sl-SI" dirty="0">
                <a:solidFill>
                  <a:srgbClr val="043882"/>
                </a:solidFill>
                <a:latin typeface="Arial" pitchFamily="34" charset="0"/>
                <a:cs typeface="Arial" pitchFamily="34" charset="0"/>
              </a:rPr>
              <a:t>promocijsko gradivo</a:t>
            </a:r>
          </a:p>
          <a:p>
            <a:pPr lvl="1">
              <a:spcBef>
                <a:spcPts val="0"/>
              </a:spcBef>
              <a:buFontTx/>
              <a:buChar char="-"/>
            </a:pPr>
            <a:r>
              <a:rPr lang="sl-SI" dirty="0">
                <a:solidFill>
                  <a:srgbClr val="043882"/>
                </a:solidFill>
                <a:latin typeface="Arial" pitchFamily="34" charset="0"/>
                <a:cs typeface="Arial" pitchFamily="34" charset="0"/>
              </a:rPr>
              <a:t>nosilci certifikata certificiranega sistema vodenja</a:t>
            </a:r>
          </a:p>
          <a:p>
            <a:pPr marL="0" indent="0">
              <a:spcBef>
                <a:spcPts val="0"/>
              </a:spcBef>
              <a:buNone/>
            </a:pPr>
            <a:endParaRPr lang="sl-SI" dirty="0">
              <a:solidFill>
                <a:srgbClr val="043882"/>
              </a:solidFill>
              <a:latin typeface="Arial" pitchFamily="34" charset="0"/>
              <a:cs typeface="Arial" pitchFamily="34" charset="0"/>
            </a:endParaRPr>
          </a:p>
        </p:txBody>
      </p:sp>
      <p:sp>
        <p:nvSpPr>
          <p:cNvPr id="7" name="Naslov 1"/>
          <p:cNvSpPr txBox="1">
            <a:spLocks/>
          </p:cNvSpPr>
          <p:nvPr/>
        </p:nvSpPr>
        <p:spPr>
          <a:xfrm>
            <a:off x="5652120" y="952825"/>
            <a:ext cx="3384376" cy="783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sz="3200" b="1" dirty="0">
                <a:solidFill>
                  <a:srgbClr val="FF0000"/>
                </a:solidFill>
                <a:latin typeface="Arial" pitchFamily="34" charset="0"/>
                <a:cs typeface="Arial" pitchFamily="34" charset="0"/>
              </a:rPr>
              <a:t>JE DOVOLJENO</a:t>
            </a:r>
          </a:p>
        </p:txBody>
      </p:sp>
    </p:spTree>
    <p:extLst>
      <p:ext uri="{BB962C8B-B14F-4D97-AF65-F5344CB8AC3E}">
        <p14:creationId xmlns:p14="http://schemas.microsoft.com/office/powerpoint/2010/main" val="179138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cucek\Documents\Teo\03Power_poin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29"/>
            <a:ext cx="9143999" cy="6857999"/>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Naslov 1"/>
          <p:cNvSpPr>
            <a:spLocks noGrp="1"/>
          </p:cNvSpPr>
          <p:nvPr>
            <p:ph type="title"/>
          </p:nvPr>
        </p:nvSpPr>
        <p:spPr>
          <a:xfrm>
            <a:off x="-1" y="931238"/>
            <a:ext cx="5436097" cy="841578"/>
          </a:xfrm>
        </p:spPr>
        <p:txBody>
          <a:bodyPr>
            <a:noAutofit/>
          </a:bodyPr>
          <a:lstStyle/>
          <a:p>
            <a:pPr algn="l"/>
            <a:r>
              <a:rPr lang="sl-SI" sz="3200" b="1" dirty="0">
                <a:solidFill>
                  <a:srgbClr val="043882"/>
                </a:solidFill>
                <a:latin typeface="Arial" pitchFamily="34" charset="0"/>
                <a:cs typeface="Arial" pitchFamily="34" charset="0"/>
              </a:rPr>
              <a:t>Sklicevanje na akreditacijo</a:t>
            </a:r>
            <a:endParaRPr lang="sl-SI" sz="3200" dirty="0">
              <a:solidFill>
                <a:srgbClr val="FF0000"/>
              </a:solidFill>
              <a:latin typeface="Arial" pitchFamily="34" charset="0"/>
              <a:cs typeface="Arial" pitchFamily="34" charset="0"/>
            </a:endParaRPr>
          </a:p>
        </p:txBody>
      </p:sp>
      <p:sp>
        <p:nvSpPr>
          <p:cNvPr id="10" name="Ograda vsebine 2"/>
          <p:cNvSpPr>
            <a:spLocks noGrp="1"/>
          </p:cNvSpPr>
          <p:nvPr>
            <p:ph idx="1"/>
          </p:nvPr>
        </p:nvSpPr>
        <p:spPr>
          <a:xfrm>
            <a:off x="0" y="2071389"/>
            <a:ext cx="9144000" cy="4597971"/>
          </a:xfrm>
          <a:solidFill>
            <a:schemeClr val="bg1"/>
          </a:solidFill>
          <a:effectLst/>
        </p:spPr>
        <p:txBody>
          <a:bodyPr>
            <a:noAutofit/>
          </a:bodyPr>
          <a:lstStyle/>
          <a:p>
            <a:pPr>
              <a:spcBef>
                <a:spcPts val="0"/>
              </a:spcBef>
              <a:buFontTx/>
              <a:buChar char="-"/>
            </a:pPr>
            <a:r>
              <a:rPr lang="sl-SI" dirty="0">
                <a:solidFill>
                  <a:srgbClr val="043882"/>
                </a:solidFill>
                <a:latin typeface="Arial" pitchFamily="34" charset="0"/>
                <a:cs typeface="Arial" pitchFamily="34" charset="0"/>
              </a:rPr>
              <a:t>pri poročanju, informiranju, oglaševanju … o </a:t>
            </a:r>
            <a:r>
              <a:rPr lang="sl-SI" dirty="0" err="1">
                <a:solidFill>
                  <a:srgbClr val="FF0000"/>
                </a:solidFill>
                <a:latin typeface="Arial" pitchFamily="34" charset="0"/>
                <a:cs typeface="Arial" pitchFamily="34" charset="0"/>
              </a:rPr>
              <a:t>neakreditranih</a:t>
            </a:r>
            <a:r>
              <a:rPr lang="sl-SI" dirty="0">
                <a:solidFill>
                  <a:srgbClr val="043882"/>
                </a:solidFill>
                <a:latin typeface="Arial" pitchFamily="34" charset="0"/>
                <a:cs typeface="Arial" pitchFamily="34" charset="0"/>
              </a:rPr>
              <a:t> dejavnostih,</a:t>
            </a:r>
          </a:p>
          <a:p>
            <a:pPr>
              <a:spcBef>
                <a:spcPts val="0"/>
              </a:spcBef>
              <a:buFontTx/>
              <a:buChar char="-"/>
            </a:pPr>
            <a:r>
              <a:rPr lang="sl-SI" dirty="0">
                <a:solidFill>
                  <a:srgbClr val="043882"/>
                </a:solidFill>
                <a:latin typeface="Arial" pitchFamily="34" charset="0"/>
                <a:cs typeface="Arial" pitchFamily="34" charset="0"/>
              </a:rPr>
              <a:t>v primeru </a:t>
            </a:r>
            <a:r>
              <a:rPr lang="sl-SI" dirty="0">
                <a:solidFill>
                  <a:srgbClr val="FF0000"/>
                </a:solidFill>
                <a:latin typeface="Arial" pitchFamily="34" charset="0"/>
                <a:cs typeface="Arial" pitchFamily="34" charset="0"/>
              </a:rPr>
              <a:t>začasnega odvzema ali preklica </a:t>
            </a:r>
            <a:r>
              <a:rPr lang="sl-SI" dirty="0">
                <a:solidFill>
                  <a:srgbClr val="043882"/>
                </a:solidFill>
                <a:latin typeface="Arial" pitchFamily="34" charset="0"/>
                <a:cs typeface="Arial" pitchFamily="34" charset="0"/>
              </a:rPr>
              <a:t>akreditacije,</a:t>
            </a:r>
          </a:p>
          <a:p>
            <a:pPr>
              <a:spcBef>
                <a:spcPts val="0"/>
              </a:spcBef>
              <a:buFontTx/>
              <a:buChar char="-"/>
            </a:pPr>
            <a:r>
              <a:rPr lang="sl-SI" dirty="0">
                <a:solidFill>
                  <a:srgbClr val="043882"/>
                </a:solidFill>
                <a:latin typeface="Arial" pitchFamily="34" charset="0"/>
                <a:cs typeface="Arial" pitchFamily="34" charset="0"/>
              </a:rPr>
              <a:t>pri povzemanju rezultatov (članki, druga ugotavljanja skladnosti)</a:t>
            </a:r>
          </a:p>
          <a:p>
            <a:pPr>
              <a:spcBef>
                <a:spcPts val="0"/>
              </a:spcBef>
              <a:buFontTx/>
              <a:buChar char="-"/>
            </a:pPr>
            <a:r>
              <a:rPr lang="sl-SI" dirty="0">
                <a:solidFill>
                  <a:srgbClr val="043882"/>
                </a:solidFill>
                <a:latin typeface="Arial" pitchFamily="34" charset="0"/>
                <a:cs typeface="Arial" pitchFamily="34" charset="0"/>
              </a:rPr>
              <a:t>na vozilih, razen …,</a:t>
            </a:r>
          </a:p>
          <a:p>
            <a:pPr>
              <a:spcBef>
                <a:spcPts val="0"/>
              </a:spcBef>
              <a:buFontTx/>
              <a:buChar char="-"/>
            </a:pPr>
            <a:r>
              <a:rPr lang="sl-SI" dirty="0">
                <a:solidFill>
                  <a:srgbClr val="043882"/>
                </a:solidFill>
                <a:latin typeface="Arial" pitchFamily="34" charset="0"/>
                <a:cs typeface="Arial" pitchFamily="34" charset="0"/>
              </a:rPr>
              <a:t>na zunanjosti stavb, zastavah, </a:t>
            </a:r>
          </a:p>
          <a:p>
            <a:pPr>
              <a:spcBef>
                <a:spcPts val="0"/>
              </a:spcBef>
              <a:buFontTx/>
              <a:buChar char="-"/>
            </a:pPr>
            <a:r>
              <a:rPr lang="sl-SI" dirty="0">
                <a:solidFill>
                  <a:srgbClr val="043882"/>
                </a:solidFill>
                <a:latin typeface="Arial" pitchFamily="34" charset="0"/>
                <a:cs typeface="Arial" pitchFamily="34" charset="0"/>
              </a:rPr>
              <a:t>na vizitkah in podobno</a:t>
            </a:r>
          </a:p>
        </p:txBody>
      </p:sp>
      <p:sp>
        <p:nvSpPr>
          <p:cNvPr id="5" name="Naslov 1"/>
          <p:cNvSpPr txBox="1">
            <a:spLocks/>
          </p:cNvSpPr>
          <p:nvPr/>
        </p:nvSpPr>
        <p:spPr>
          <a:xfrm>
            <a:off x="5759624" y="964464"/>
            <a:ext cx="3384376" cy="783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sz="3200" b="1" dirty="0">
                <a:solidFill>
                  <a:srgbClr val="FF0000"/>
                </a:solidFill>
                <a:latin typeface="Arial" pitchFamily="34" charset="0"/>
                <a:cs typeface="Arial" pitchFamily="34" charset="0"/>
              </a:rPr>
              <a:t>NI DOVOLJENO</a:t>
            </a:r>
          </a:p>
        </p:txBody>
      </p:sp>
    </p:spTree>
    <p:extLst>
      <p:ext uri="{BB962C8B-B14F-4D97-AF65-F5344CB8AC3E}">
        <p14:creationId xmlns:p14="http://schemas.microsoft.com/office/powerpoint/2010/main" val="343672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cucek\Documents\Teo\03Power_poin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29"/>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Naslov 1"/>
          <p:cNvSpPr>
            <a:spLocks noGrp="1"/>
          </p:cNvSpPr>
          <p:nvPr>
            <p:ph type="title"/>
          </p:nvPr>
        </p:nvSpPr>
        <p:spPr>
          <a:xfrm>
            <a:off x="0" y="836712"/>
            <a:ext cx="5364088" cy="994122"/>
          </a:xfrm>
        </p:spPr>
        <p:txBody>
          <a:bodyPr>
            <a:noAutofit/>
          </a:bodyPr>
          <a:lstStyle/>
          <a:p>
            <a:pPr algn="l"/>
            <a:r>
              <a:rPr lang="sl-SI" sz="3200" b="1" dirty="0">
                <a:solidFill>
                  <a:srgbClr val="043882"/>
                </a:solidFill>
                <a:latin typeface="Arial" pitchFamily="34" charset="0"/>
                <a:cs typeface="Arial" pitchFamily="34" charset="0"/>
              </a:rPr>
              <a:t>Sklicevanje na akreditacijo</a:t>
            </a:r>
            <a:endParaRPr lang="sl-SI" sz="3200" dirty="0">
              <a:solidFill>
                <a:srgbClr val="FF0000"/>
              </a:solidFill>
              <a:latin typeface="Arial" pitchFamily="34" charset="0"/>
              <a:cs typeface="Arial" pitchFamily="34" charset="0"/>
            </a:endParaRPr>
          </a:p>
        </p:txBody>
      </p:sp>
      <p:sp>
        <p:nvSpPr>
          <p:cNvPr id="5" name="Ograda vsebine 2"/>
          <p:cNvSpPr txBox="1">
            <a:spLocks/>
          </p:cNvSpPr>
          <p:nvPr/>
        </p:nvSpPr>
        <p:spPr>
          <a:xfrm>
            <a:off x="-2" y="1844824"/>
            <a:ext cx="9144000" cy="1186907"/>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sl-SI" dirty="0">
                <a:solidFill>
                  <a:srgbClr val="043882"/>
                </a:solidFill>
                <a:latin typeface="Arial" pitchFamily="34" charset="0"/>
                <a:cs typeface="Arial" pitchFamily="34" charset="0"/>
              </a:rPr>
              <a:t>akreditiran organ         akreditiran </a:t>
            </a:r>
            <a:r>
              <a:rPr lang="sl-SI" dirty="0" err="1">
                <a:solidFill>
                  <a:srgbClr val="043882"/>
                </a:solidFill>
                <a:latin typeface="Arial" pitchFamily="34" charset="0"/>
                <a:cs typeface="Arial" pitchFamily="34" charset="0"/>
              </a:rPr>
              <a:t>podpogodbenik</a:t>
            </a:r>
            <a:r>
              <a:rPr lang="sl-SI" dirty="0">
                <a:solidFill>
                  <a:srgbClr val="043882"/>
                </a:solidFill>
                <a:latin typeface="Arial" pitchFamily="34" charset="0"/>
                <a:cs typeface="Arial" pitchFamily="34" charset="0"/>
              </a:rPr>
              <a:t>  v celoti akreditirano poročilo</a:t>
            </a:r>
          </a:p>
        </p:txBody>
      </p:sp>
      <p:sp>
        <p:nvSpPr>
          <p:cNvPr id="16" name="Naslov 1"/>
          <p:cNvSpPr txBox="1">
            <a:spLocks/>
          </p:cNvSpPr>
          <p:nvPr/>
        </p:nvSpPr>
        <p:spPr>
          <a:xfrm>
            <a:off x="5364087" y="989256"/>
            <a:ext cx="3779911" cy="783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sz="2400" b="1" dirty="0">
                <a:solidFill>
                  <a:srgbClr val="FF0000"/>
                </a:solidFill>
                <a:latin typeface="Arial" pitchFamily="34" charset="0"/>
                <a:cs typeface="Arial" pitchFamily="34" charset="0"/>
              </a:rPr>
              <a:t>PODPOGODBENIŠTVO</a:t>
            </a:r>
          </a:p>
        </p:txBody>
      </p:sp>
      <p:sp>
        <p:nvSpPr>
          <p:cNvPr id="13" name="Ograda vsebine 2"/>
          <p:cNvSpPr txBox="1">
            <a:spLocks/>
          </p:cNvSpPr>
          <p:nvPr/>
        </p:nvSpPr>
        <p:spPr>
          <a:xfrm>
            <a:off x="0" y="3192967"/>
            <a:ext cx="9143998" cy="1800200"/>
          </a:xfrm>
          <a:prstGeom prst="rect">
            <a:avLst/>
          </a:prstGeom>
          <a:solidFill>
            <a:schemeClr val="tx2">
              <a:lumMod val="10000"/>
              <a:lumOff val="9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sl-SI" dirty="0">
                <a:solidFill>
                  <a:srgbClr val="043882"/>
                </a:solidFill>
                <a:latin typeface="Arial" pitchFamily="34" charset="0"/>
                <a:cs typeface="Arial" pitchFamily="34" charset="0"/>
              </a:rPr>
              <a:t>akreditiran organ, </a:t>
            </a:r>
            <a:r>
              <a:rPr lang="sl-SI" dirty="0">
                <a:solidFill>
                  <a:srgbClr val="FF0000"/>
                </a:solidFill>
                <a:latin typeface="Arial" pitchFamily="34" charset="0"/>
                <a:cs typeface="Arial" pitchFamily="34" charset="0"/>
              </a:rPr>
              <a:t>a ne za celotno </a:t>
            </a:r>
            <a:r>
              <a:rPr lang="sl-SI" dirty="0">
                <a:solidFill>
                  <a:srgbClr val="043882"/>
                </a:solidFill>
                <a:latin typeface="Arial" pitchFamily="34" charset="0"/>
                <a:cs typeface="Arial" pitchFamily="34" charset="0"/>
              </a:rPr>
              <a:t>naročilo        akreditiran </a:t>
            </a:r>
            <a:r>
              <a:rPr lang="sl-SI" dirty="0" err="1">
                <a:solidFill>
                  <a:srgbClr val="043882"/>
                </a:solidFill>
                <a:latin typeface="Arial" pitchFamily="34" charset="0"/>
                <a:cs typeface="Arial" pitchFamily="34" charset="0"/>
              </a:rPr>
              <a:t>podpogodbenik</a:t>
            </a:r>
            <a:r>
              <a:rPr lang="sl-SI" dirty="0">
                <a:solidFill>
                  <a:srgbClr val="043882"/>
                </a:solidFill>
                <a:latin typeface="Arial" pitchFamily="34" charset="0"/>
                <a:cs typeface="Arial" pitchFamily="34" charset="0"/>
              </a:rPr>
              <a:t>  </a:t>
            </a:r>
          </a:p>
          <a:p>
            <a:pPr marL="0" indent="0" algn="ctr">
              <a:spcBef>
                <a:spcPts val="0"/>
              </a:spcBef>
              <a:buNone/>
            </a:pPr>
            <a:r>
              <a:rPr lang="sl-SI" dirty="0">
                <a:solidFill>
                  <a:srgbClr val="043882"/>
                </a:solidFill>
                <a:latin typeface="Arial" pitchFamily="34" charset="0"/>
                <a:cs typeface="Arial" pitchFamily="34" charset="0"/>
              </a:rPr>
              <a:t>v celoti akreditirano poročilo</a:t>
            </a:r>
          </a:p>
        </p:txBody>
      </p:sp>
      <p:sp>
        <p:nvSpPr>
          <p:cNvPr id="17" name="Puščica: desno 16"/>
          <p:cNvSpPr/>
          <p:nvPr/>
        </p:nvSpPr>
        <p:spPr>
          <a:xfrm flipV="1">
            <a:off x="7286822" y="5686511"/>
            <a:ext cx="720080" cy="317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highlight>
                <a:srgbClr val="FFFF00"/>
              </a:highlight>
            </a:endParaRPr>
          </a:p>
        </p:txBody>
      </p:sp>
      <p:sp>
        <p:nvSpPr>
          <p:cNvPr id="18" name="Ograda vsebine 2"/>
          <p:cNvSpPr txBox="1">
            <a:spLocks/>
          </p:cNvSpPr>
          <p:nvPr/>
        </p:nvSpPr>
        <p:spPr>
          <a:xfrm>
            <a:off x="2" y="4998894"/>
            <a:ext cx="9143998" cy="185796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sl-SI" dirty="0">
                <a:solidFill>
                  <a:srgbClr val="043882"/>
                </a:solidFill>
                <a:latin typeface="Arial" pitchFamily="34" charset="0"/>
                <a:cs typeface="Arial" pitchFamily="34" charset="0"/>
              </a:rPr>
              <a:t>akreditiran organ (LP, LK), </a:t>
            </a:r>
            <a:r>
              <a:rPr lang="sl-SI" dirty="0">
                <a:solidFill>
                  <a:srgbClr val="FF0000"/>
                </a:solidFill>
                <a:latin typeface="Arial" pitchFamily="34" charset="0"/>
                <a:cs typeface="Arial" pitchFamily="34" charset="0"/>
              </a:rPr>
              <a:t>a ne za celotno </a:t>
            </a:r>
            <a:r>
              <a:rPr lang="sl-SI" dirty="0" err="1">
                <a:solidFill>
                  <a:srgbClr val="043882"/>
                </a:solidFill>
                <a:latin typeface="Arial" pitchFamily="34" charset="0"/>
                <a:cs typeface="Arial" pitchFamily="34" charset="0"/>
              </a:rPr>
              <a:t>naroč</a:t>
            </a:r>
            <a:r>
              <a:rPr lang="sl-SI" dirty="0">
                <a:solidFill>
                  <a:srgbClr val="043882"/>
                </a:solidFill>
                <a:latin typeface="Arial" pitchFamily="34" charset="0"/>
                <a:cs typeface="Arial" pitchFamily="34" charset="0"/>
              </a:rPr>
              <a:t>.        akreditiran </a:t>
            </a:r>
            <a:r>
              <a:rPr lang="sl-SI" dirty="0" err="1">
                <a:solidFill>
                  <a:srgbClr val="043882"/>
                </a:solidFill>
                <a:latin typeface="Arial" pitchFamily="34" charset="0"/>
                <a:cs typeface="Arial" pitchFamily="34" charset="0"/>
              </a:rPr>
              <a:t>podpogodbenik</a:t>
            </a:r>
            <a:r>
              <a:rPr lang="sl-SI" dirty="0">
                <a:solidFill>
                  <a:srgbClr val="043882"/>
                </a:solidFill>
                <a:latin typeface="Arial" pitchFamily="34" charset="0"/>
                <a:cs typeface="Arial" pitchFamily="34" charset="0"/>
              </a:rPr>
              <a:t>  </a:t>
            </a:r>
          </a:p>
          <a:p>
            <a:pPr marL="0" indent="0" algn="ctr">
              <a:spcBef>
                <a:spcPts val="0"/>
              </a:spcBef>
              <a:buNone/>
            </a:pPr>
            <a:r>
              <a:rPr lang="sl-SI" dirty="0">
                <a:solidFill>
                  <a:srgbClr val="043882"/>
                </a:solidFill>
                <a:latin typeface="Arial" pitchFamily="34" charset="0"/>
                <a:cs typeface="Arial" pitchFamily="34" charset="0"/>
              </a:rPr>
              <a:t>rezultat označen z </a:t>
            </a:r>
            <a:r>
              <a:rPr lang="sl-SI" dirty="0">
                <a:solidFill>
                  <a:srgbClr val="FF0000"/>
                </a:solidFill>
                <a:latin typeface="Arial" pitchFamily="34" charset="0"/>
                <a:cs typeface="Arial" pitchFamily="34" charset="0"/>
              </a:rPr>
              <a:t>#</a:t>
            </a:r>
            <a:r>
              <a:rPr lang="sl-SI" dirty="0">
                <a:solidFill>
                  <a:srgbClr val="043882"/>
                </a:solidFill>
                <a:latin typeface="Arial" pitchFamily="34" charset="0"/>
                <a:cs typeface="Arial" pitchFamily="34" charset="0"/>
              </a:rPr>
              <a:t> oz. „</a:t>
            </a:r>
            <a:r>
              <a:rPr lang="sl-SI" dirty="0" err="1">
                <a:solidFill>
                  <a:srgbClr val="FF0000"/>
                </a:solidFill>
                <a:latin typeface="Arial" pitchFamily="34" charset="0"/>
                <a:cs typeface="Arial" pitchFamily="34" charset="0"/>
              </a:rPr>
              <a:t>neakreditrano</a:t>
            </a:r>
            <a:r>
              <a:rPr lang="sl-SI" dirty="0">
                <a:solidFill>
                  <a:srgbClr val="043882"/>
                </a:solidFill>
                <a:latin typeface="Arial" pitchFamily="34" charset="0"/>
                <a:cs typeface="Arial" pitchFamily="34" charset="0"/>
              </a:rPr>
              <a:t>“</a:t>
            </a:r>
          </a:p>
          <a:p>
            <a:pPr marL="0" indent="0" algn="ctr">
              <a:spcBef>
                <a:spcPts val="0"/>
              </a:spcBef>
              <a:buNone/>
            </a:pPr>
            <a:endParaRPr lang="sl-SI" dirty="0">
              <a:solidFill>
                <a:srgbClr val="043882"/>
              </a:solidFill>
              <a:latin typeface="Arial" pitchFamily="34" charset="0"/>
              <a:cs typeface="Arial" pitchFamily="34" charset="0"/>
            </a:endParaRPr>
          </a:p>
        </p:txBody>
      </p:sp>
      <p:grpSp>
        <p:nvGrpSpPr>
          <p:cNvPr id="10" name="Skupina 9"/>
          <p:cNvGrpSpPr/>
          <p:nvPr/>
        </p:nvGrpSpPr>
        <p:grpSpPr>
          <a:xfrm>
            <a:off x="1187624" y="3878580"/>
            <a:ext cx="6768204" cy="317239"/>
            <a:chOff x="1187624" y="3878580"/>
            <a:chExt cx="6768204" cy="317239"/>
          </a:xfrm>
        </p:grpSpPr>
        <p:sp>
          <p:nvSpPr>
            <p:cNvPr id="19" name="Puščica: desno 18"/>
            <p:cNvSpPr/>
            <p:nvPr/>
          </p:nvSpPr>
          <p:spPr>
            <a:xfrm>
              <a:off x="1187624" y="3909071"/>
              <a:ext cx="720080" cy="256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srgbClr val="FF0000"/>
                </a:solidFill>
                <a:highlight>
                  <a:srgbClr val="FFFF00"/>
                </a:highlight>
              </a:endParaRPr>
            </a:p>
          </p:txBody>
        </p:sp>
        <p:sp>
          <p:nvSpPr>
            <p:cNvPr id="20" name="Puščica: desno 19"/>
            <p:cNvSpPr/>
            <p:nvPr/>
          </p:nvSpPr>
          <p:spPr>
            <a:xfrm flipV="1">
              <a:off x="7235748" y="3878580"/>
              <a:ext cx="720080" cy="317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highlight>
                  <a:srgbClr val="FFFF00"/>
                </a:highlight>
              </a:endParaRPr>
            </a:p>
          </p:txBody>
        </p:sp>
      </p:grpSp>
      <p:grpSp>
        <p:nvGrpSpPr>
          <p:cNvPr id="24" name="Skupina 23"/>
          <p:cNvGrpSpPr/>
          <p:nvPr/>
        </p:nvGrpSpPr>
        <p:grpSpPr>
          <a:xfrm>
            <a:off x="1192985" y="2060848"/>
            <a:ext cx="2874959" cy="696574"/>
            <a:chOff x="1192985" y="2060848"/>
            <a:chExt cx="2874959" cy="696574"/>
          </a:xfrm>
        </p:grpSpPr>
        <p:sp>
          <p:nvSpPr>
            <p:cNvPr id="11" name="Puščica: desno 10"/>
            <p:cNvSpPr/>
            <p:nvPr/>
          </p:nvSpPr>
          <p:spPr>
            <a:xfrm>
              <a:off x="3347864" y="2060848"/>
              <a:ext cx="720080" cy="256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srgbClr val="FF0000"/>
                </a:solidFill>
                <a:highlight>
                  <a:srgbClr val="FFFF00"/>
                </a:highlight>
              </a:endParaRPr>
            </a:p>
          </p:txBody>
        </p:sp>
        <p:sp>
          <p:nvSpPr>
            <p:cNvPr id="23" name="Puščica: desno 22"/>
            <p:cNvSpPr/>
            <p:nvPr/>
          </p:nvSpPr>
          <p:spPr>
            <a:xfrm>
              <a:off x="1192985" y="2501163"/>
              <a:ext cx="720080" cy="256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srgbClr val="FF0000"/>
                </a:solidFill>
                <a:highlight>
                  <a:srgbClr val="FFFF00"/>
                </a:highlight>
              </a:endParaRPr>
            </a:p>
          </p:txBody>
        </p:sp>
      </p:grpSp>
      <p:grpSp>
        <p:nvGrpSpPr>
          <p:cNvPr id="26" name="Skupina 25"/>
          <p:cNvGrpSpPr/>
          <p:nvPr/>
        </p:nvGrpSpPr>
        <p:grpSpPr>
          <a:xfrm>
            <a:off x="1187896" y="5610638"/>
            <a:ext cx="6768204" cy="317239"/>
            <a:chOff x="1187624" y="3878580"/>
            <a:chExt cx="6768204" cy="317239"/>
          </a:xfrm>
        </p:grpSpPr>
        <p:sp>
          <p:nvSpPr>
            <p:cNvPr id="27" name="Puščica: desno 26"/>
            <p:cNvSpPr/>
            <p:nvPr/>
          </p:nvSpPr>
          <p:spPr>
            <a:xfrm>
              <a:off x="1187624" y="3909071"/>
              <a:ext cx="720080" cy="256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srgbClr val="FF0000"/>
                </a:solidFill>
                <a:highlight>
                  <a:srgbClr val="FFFF00"/>
                </a:highlight>
              </a:endParaRPr>
            </a:p>
          </p:txBody>
        </p:sp>
        <p:sp>
          <p:nvSpPr>
            <p:cNvPr id="28" name="Puščica: desno 27"/>
            <p:cNvSpPr/>
            <p:nvPr/>
          </p:nvSpPr>
          <p:spPr>
            <a:xfrm flipV="1">
              <a:off x="7235748" y="3878580"/>
              <a:ext cx="720080" cy="317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highlight>
                  <a:srgbClr val="FFFF00"/>
                </a:highlight>
              </a:endParaRPr>
            </a:p>
          </p:txBody>
        </p:sp>
      </p:grpSp>
    </p:spTree>
    <p:extLst>
      <p:ext uri="{BB962C8B-B14F-4D97-AF65-F5344CB8AC3E}">
        <p14:creationId xmlns:p14="http://schemas.microsoft.com/office/powerpoint/2010/main" val="346762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8" grpId="0" animBg="1"/>
    </p:bldLst>
  </p:timing>
</p:sld>
</file>

<file path=ppt/theme/theme1.xml><?xml version="1.0" encoding="utf-8"?>
<a:theme xmlns:a="http://schemas.openxmlformats.org/drawingml/2006/main" name="zaupanje_v_usposobljenostPredlogaPP10">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Pisarna – klasičn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zaupanje_v_usposobljenostPredlogaPP10</Template>
  <TotalTime>2800</TotalTime>
  <Words>1554</Words>
  <Application>Microsoft Office PowerPoint</Application>
  <PresentationFormat>Diaprojekcija na zaslonu (4:3)</PresentationFormat>
  <Paragraphs>195</Paragraphs>
  <Slides>16</Slides>
  <Notes>16</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16</vt:i4>
      </vt:variant>
    </vt:vector>
  </HeadingPairs>
  <TitlesOfParts>
    <vt:vector size="21" baseType="lpstr">
      <vt:lpstr>Arial</vt:lpstr>
      <vt:lpstr>Calibri</vt:lpstr>
      <vt:lpstr>Times New Roman</vt:lpstr>
      <vt:lpstr>Wingdings</vt:lpstr>
      <vt:lpstr>zaupanje_v_usposobljenostPredlogaPP10</vt:lpstr>
      <vt:lpstr>Sklicevanje na akreditacijo</vt:lpstr>
      <vt:lpstr>SIMBOLI</vt:lpstr>
      <vt:lpstr>Sklicevanje na akreditacijo</vt:lpstr>
      <vt:lpstr>Sklicevanje na akreditacijo</vt:lpstr>
      <vt:lpstr>Sklicevanje na akreditacijo - dva načina:</vt:lpstr>
      <vt:lpstr>Sklicevanje na akreditacijo</vt:lpstr>
      <vt:lpstr>Sklicevanje na akreditacijo</vt:lpstr>
      <vt:lpstr>Sklicevanje na akreditacijo</vt:lpstr>
      <vt:lpstr>Sklicevanje na akreditacijo</vt:lpstr>
      <vt:lpstr>Sklicevanje na akreditacijo: EA, ILAC, IAF</vt:lpstr>
      <vt:lpstr>Sklicevanje na akreditacijo: reprodukcija znaka</vt:lpstr>
      <vt:lpstr>Sklicevanje na akreditacijo:  primer akreditirani in neakreditirani rezultati</vt:lpstr>
      <vt:lpstr>Napačno sklicevanje na akreditacijo -  primer spletne strani akreditiranega organa</vt:lpstr>
      <vt:lpstr>PowerPointova predstavitev</vt:lpstr>
      <vt:lpstr>PowerPointova predstavitev</vt:lpstr>
      <vt:lpstr>Sklicevanje na akreditacijo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Zaupanje v usposobljenost</dc:title>
  <dc:creator>Jure Čižman</dc:creator>
  <cp:lastModifiedBy>Marko Verbovšek</cp:lastModifiedBy>
  <cp:revision>121</cp:revision>
  <cp:lastPrinted>2016-12-05T14:19:52Z</cp:lastPrinted>
  <dcterms:created xsi:type="dcterms:W3CDTF">2011-12-07T07:36:34Z</dcterms:created>
  <dcterms:modified xsi:type="dcterms:W3CDTF">2016-12-06T09:18:21Z</dcterms:modified>
</cp:coreProperties>
</file>