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4"/>
  </p:notesMasterIdLst>
  <p:sldIdLst>
    <p:sldId id="258" r:id="rId2"/>
    <p:sldId id="259" r:id="rId3"/>
    <p:sldId id="263" r:id="rId4"/>
    <p:sldId id="265" r:id="rId5"/>
    <p:sldId id="266" r:id="rId6"/>
    <p:sldId id="267" r:id="rId7"/>
    <p:sldId id="268" r:id="rId8"/>
    <p:sldId id="271" r:id="rId9"/>
    <p:sldId id="269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9" autoAdjust="0"/>
    <p:restoredTop sz="61687" autoAdjust="0"/>
  </p:normalViewPr>
  <p:slideViewPr>
    <p:cSldViewPr snapToGrid="0" snapToObjects="1">
      <p:cViewPr varScale="1">
        <p:scale>
          <a:sx n="63" d="100"/>
          <a:sy n="63" d="100"/>
        </p:scale>
        <p:origin x="547" y="53"/>
      </p:cViewPr>
      <p:guideLst/>
    </p:cSldViewPr>
  </p:slideViewPr>
  <p:outlineViewPr>
    <p:cViewPr>
      <p:scale>
        <a:sx n="33" d="100"/>
        <a:sy n="33" d="100"/>
      </p:scale>
      <p:origin x="0" y="-75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6A5BB-3D3E-8B41-8E0E-18F6C34891B8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5A698-9BEC-8647-B33C-07C6495E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9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f.nu/upFiles/IAFID11_ISO170211TransitionPublicationVersion06032015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Preleteli bomo najpomembnejše že nastale in pričakovane spremembe</a:t>
            </a:r>
            <a:r>
              <a:rPr lang="sl-SI" baseline="0" dirty="0" smtClean="0"/>
              <a:t> ter predstavili področja na katera je trenutno v teku širjenje dejavnosti SA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55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Poziv za sodelovanje v pilotnih projektih smo objavili junija in prejeli v septembru pet prijav laboratorijev. Na podlagi začetnih razgovorov predvidevamo, da bosta v pilotne postopke vključena dva laboratorija. Po začetku postopkov s podpisom pogodb v novembru, naj bi sodelujoča laboratorija v decembru posredovala SA svojo dokumentacijo za pripravo na </a:t>
            </a:r>
            <a:r>
              <a:rPr lang="sl-SI" dirty="0" err="1" smtClean="0"/>
              <a:t>predocenjevanje</a:t>
            </a:r>
            <a:r>
              <a:rPr lang="sl-SI" dirty="0" smtClean="0"/>
              <a:t>, ki je predvideno v sredini januarja 2016. Termin začetnih ocenjevanj bo dogovorjen glede na ugotovitve iz </a:t>
            </a:r>
            <a:r>
              <a:rPr lang="sl-SI" dirty="0" err="1" smtClean="0"/>
              <a:t>predocenjevanj</a:t>
            </a:r>
            <a:r>
              <a:rPr lang="sl-SI" dirty="0" smtClean="0"/>
              <a:t>. Načrtujemo, da bodo ta izvedena spomladi. Ob ugodnem poteku nadaljnjih aktivnosti bi tako lahko bilo uvajanje sheme za medicinske laboratorije dokončano v letu 2016 in bi bila v 2017 mogoča redna prijava medicinskih laboratorijev za akreditacijo.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00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24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2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23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58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24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3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62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11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6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46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0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sl-SI" sz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ISO/IEC 17021-1:</a:t>
            </a:r>
            <a:endParaRPr lang="sl-SI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dnem 15. 6. 2015 je izšel standard ISO/IEC 17021-1:2015, ki nadomešča standard ISO/IEC 17021:2011.</a:t>
            </a:r>
            <a:endParaRPr lang="sl-SI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ISO/IEC 17021-1 je najnovejši standard iz družine standardov za certificiranje različnih sistemov vodenja in vključuje šest standardov za posebne vrste sistemov vodenja:</a:t>
            </a:r>
          </a:p>
          <a:p>
            <a:pPr>
              <a:spcAft>
                <a:spcPts val="0"/>
              </a:spcAft>
            </a:pPr>
            <a:r>
              <a:rPr lang="sl-SI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          ISO/IEC TS 17021-2 za sisteme ravnanja z okoljem</a:t>
            </a:r>
          </a:p>
          <a:p>
            <a:pPr>
              <a:spcAft>
                <a:spcPts val="0"/>
              </a:spcAft>
            </a:pPr>
            <a:r>
              <a:rPr lang="sl-SI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          ISO/IEC TS 17021-3 za sisteme vodenja kakovosti</a:t>
            </a:r>
          </a:p>
          <a:p>
            <a:pPr>
              <a:spcAft>
                <a:spcPts val="0"/>
              </a:spcAft>
            </a:pPr>
            <a:r>
              <a:rPr lang="sl-SI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          ISO IEC TS 17021-4 za sisteme za vodenja trajnostnih dogodkov</a:t>
            </a:r>
          </a:p>
          <a:p>
            <a:pPr>
              <a:spcAft>
                <a:spcPts val="0"/>
              </a:spcAft>
            </a:pPr>
            <a:r>
              <a:rPr lang="sl-SI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          ISO/IEC TS 17021-5 za sisteme za upravljanje s premoženjem</a:t>
            </a:r>
          </a:p>
          <a:p>
            <a:pPr>
              <a:spcAft>
                <a:spcPts val="0"/>
              </a:spcAft>
            </a:pPr>
            <a:r>
              <a:rPr lang="sl-SI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          ISO/IEC TS 17021-6 za sisteme vodenja neprekinjenega poslovanja</a:t>
            </a:r>
          </a:p>
          <a:p>
            <a:pPr>
              <a:spcAft>
                <a:spcPts val="0"/>
              </a:spcAft>
            </a:pPr>
            <a:r>
              <a:rPr lang="sl-SI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          ISO/IEC TS 17021-7 za sisteme vodenja varnosti v cestnem prometu</a:t>
            </a:r>
          </a:p>
          <a:p>
            <a:pPr>
              <a:spcAft>
                <a:spcPts val="0"/>
              </a:spcAft>
            </a:pPr>
            <a:r>
              <a:rPr lang="sl-SI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l-SI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Mednarodni organizaciji</a:t>
            </a:r>
            <a:r>
              <a:rPr lang="sl-SI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ISO in IAF sta se dogovorili o dveletnem prehodnem obdobju od datuma objave ISO/IEC 17021-1: 2015</a:t>
            </a:r>
            <a:r>
              <a:rPr lang="sl-SI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kar je bilo potrjeno tudi s sklepom št. 2014-12 na 28. Generalni skupščini IAF v </a:t>
            </a:r>
            <a:r>
              <a:rPr lang="sl-SI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Vancuvru</a:t>
            </a:r>
            <a:r>
              <a:rPr lang="sl-SI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(oktobra 2014) in s sklepom št. 2014 (34) 20 na 34. Generalni skupščini EA, </a:t>
            </a:r>
            <a:r>
              <a:rPr lang="sl-SI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Hague</a:t>
            </a:r>
            <a:r>
              <a:rPr lang="sl-SI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(novembra 2014).</a:t>
            </a:r>
          </a:p>
          <a:p>
            <a:pPr>
              <a:spcAft>
                <a:spcPts val="0"/>
              </a:spcAft>
            </a:pPr>
            <a:r>
              <a:rPr lang="sl-SI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IAF ID  11:2015 podaja podrobnosti prehoda in je dostopen na</a:t>
            </a:r>
            <a:r>
              <a:rPr lang="sl-SI" sz="12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 IAF spletni strani</a:t>
            </a:r>
            <a:r>
              <a:rPr lang="sl-SI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>
              <a:spcAft>
                <a:spcPts val="0"/>
              </a:spcAft>
            </a:pPr>
            <a:r>
              <a:rPr lang="sl-SI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 akreditiran certifikacijski organ za sisteme vodenja do izteka prehodnega obdobja (15. 6. 2017) ne dokaže, da izpolnjuje zahteve ISO/IEC 17021-1:2015, z zadnjim dnem prehodnega obdobja preneha veljavnost njegove akreditacije za certificiranje sistemov vodenja.</a:t>
            </a:r>
            <a:endParaRPr lang="sl-SI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 50003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--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bodies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certification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prepozna kot primerna standarda za certificiranje in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akreditiranje certifikacijskih organov na področju sistema upravljanja z energijo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Prehodno obdobje za skladnost z ISO 50003:2014 je tri leta od dneva izdaje dokumenta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 je bil izdan 14. 10. 20143, kar pomeni, da se prehodno obdobje za implementacijo tega dokumenta pri certifikacijskih organih izteče 14. 10. 2017.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 50003: 2014 določa zahteve za usposobljenost certifikacijskih organov, ki certificirajo sisteme upravljanja z energijo (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EnMS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Opredeljuje postopek presoje, zahteve usposobljenosti za osebje, ki sodelujejo v postopku certificiranja za sisteme upravljanja z energijo, čas trajanj presoj in zahteve za vzorčenje pri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-site organizacijah. ISO 50003: 2014 je namenjen za uporabo v povezavi z ISO / IEC 17021-1 .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ISO/IEC 17025</a:t>
            </a:r>
            <a:r>
              <a:rPr lang="sl-SI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še na začetku, pred kratkim prejeli prvi osnutek besedila, predvidenih precej sprememb zato kar precejšnje nasprotovanje</a:t>
            </a:r>
            <a:endParaRPr lang="sl-SI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ISO/IEC 17034</a:t>
            </a:r>
            <a:r>
              <a:rPr lang="sl-SI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nov standard prej ISO </a:t>
            </a:r>
            <a:r>
              <a:rPr lang="sl-SI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</a:t>
            </a:r>
            <a:r>
              <a:rPr lang="sl-SI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34 namenjen akreditiranju proizvajalec referenčnih materialov</a:t>
            </a:r>
            <a:endParaRPr lang="sl-SI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ISO/TS 22003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--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bodies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certification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Revizija se pričakuje konec 2016, začetek 2017.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določa pravila, ki veljajo za presojo in certificiranje sistema vodenja varnosti živil (FSM), v skladu z zahtevami, podanimi v ISO 22000 (ali drugih sklopov navedenih zahtev FSM). Prav tako zagotavlja potrebne informacije in zaupanje kupcev o tem mu je bila podeljena način potrjevanja svojih dobaviteljev.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povezavi z ISO/TS 22003:2013 je IAF izdal IAF ID 8:2014, kjer so opredeljeni predvideni koraki za AB in CB za implementacijo tega standarda. Prehodno obdobje je do 15. 12. 2016.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6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Najbolj</a:t>
            </a:r>
            <a:r>
              <a:rPr lang="sl-SI" baseline="0" dirty="0" smtClean="0"/>
              <a:t> razširjena standarda s področja certificiranja sistemov vodenja, spremembam prvega namenjamo poseben prispevek v nadaljevanju</a:t>
            </a:r>
          </a:p>
          <a:p>
            <a:r>
              <a:rPr lang="sl-SI" baseline="0" dirty="0" smtClean="0"/>
              <a:t>Uredba zadeva področje poročanja o emisijah toplogrednih plinov za pomorski promet</a:t>
            </a:r>
          </a:p>
          <a:p>
            <a:endParaRPr lang="sl-SI" baseline="0" dirty="0" smtClean="0"/>
          </a:p>
          <a:p>
            <a:r>
              <a:rPr lang="sl-SI" baseline="0" dirty="0" smtClean="0"/>
              <a:t>V pripravi pa je tudi nov standard s področja varnosti in zdravja pri delu, ki bo namenjen certificiranju sistema vodenja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O ILAC P15 boste več slišali v naslednjem</a:t>
            </a:r>
            <a:r>
              <a:rPr lang="sl-SI" baseline="0" dirty="0" smtClean="0"/>
              <a:t> prispevku</a:t>
            </a:r>
            <a:endParaRPr lang="sl-SI" dirty="0" smtClean="0"/>
          </a:p>
          <a:p>
            <a:r>
              <a:rPr lang="sl-SI" dirty="0" smtClean="0"/>
              <a:t>GUM- vodilo o ovrednotenju merilne negotovosti: </a:t>
            </a:r>
          </a:p>
          <a:p>
            <a:r>
              <a:rPr lang="sl-SI" dirty="0" smtClean="0"/>
              <a:t>-več napotkov za ovrednotenje standardnih negotovosti</a:t>
            </a:r>
            <a:r>
              <a:rPr lang="sl-SI" baseline="0" dirty="0" smtClean="0"/>
              <a:t> ocen vhodnih podatkov</a:t>
            </a:r>
          </a:p>
          <a:p>
            <a:pPr marL="171450" indent="-171450">
              <a:buFontTx/>
              <a:buChar char="-"/>
            </a:pPr>
            <a:r>
              <a:rPr lang="sl-SI" dirty="0" err="1" smtClean="0"/>
              <a:t>Bayesian</a:t>
            </a:r>
            <a:r>
              <a:rPr lang="sl-SI" dirty="0" smtClean="0"/>
              <a:t> pristop razširjen na ovrednotenje negotovosti tipa A</a:t>
            </a:r>
          </a:p>
          <a:p>
            <a:pPr marL="171450" indent="-171450">
              <a:buFontTx/>
              <a:buChar char="-"/>
            </a:pPr>
            <a:r>
              <a:rPr lang="sl-SI" dirty="0" smtClean="0"/>
              <a:t>Več primerov (tudi iz biologije, kemije,…)</a:t>
            </a:r>
          </a:p>
          <a:p>
            <a:pPr marL="171450" indent="-171450">
              <a:buFontTx/>
              <a:buChar char="-"/>
            </a:pPr>
            <a:r>
              <a:rPr lang="sl-SI" dirty="0" smtClean="0"/>
              <a:t>Povezave na dodatke, kjer je primerno</a:t>
            </a:r>
          </a:p>
          <a:p>
            <a:pPr marL="0" indent="0">
              <a:buFontTx/>
              <a:buNone/>
            </a:pPr>
            <a:r>
              <a:rPr lang="sl-SI" dirty="0" smtClean="0"/>
              <a:t>EA:</a:t>
            </a:r>
          </a:p>
          <a:p>
            <a:pPr marL="0" indent="0">
              <a:buFontTx/>
              <a:buNone/>
            </a:pPr>
            <a:r>
              <a:rPr lang="sl-SI" dirty="0" smtClean="0"/>
              <a:t>Izmed novih EA dokumentov opozarjamo na novo izdajo vodila za področje neporušnega preskušanja</a:t>
            </a:r>
          </a:p>
          <a:p>
            <a:pPr marL="0" indent="0">
              <a:buFontTx/>
              <a:buNone/>
            </a:pPr>
            <a:r>
              <a:rPr lang="sl-SI" dirty="0" smtClean="0"/>
              <a:t>IAF:</a:t>
            </a:r>
          </a:p>
          <a:p>
            <a:pPr marL="0" indent="0">
              <a:buFontTx/>
              <a:buNone/>
            </a:pPr>
            <a:r>
              <a:rPr lang="sl-SI" dirty="0" smtClean="0"/>
              <a:t>Do</a:t>
            </a:r>
            <a:r>
              <a:rPr lang="sl-SI" baseline="0" dirty="0" smtClean="0"/>
              <a:t> revizij šteje sklic na 17021 kot sklic na 17021-1</a:t>
            </a:r>
          </a:p>
          <a:p>
            <a:pPr marL="0" indent="0">
              <a:buFontTx/>
              <a:buNone/>
            </a:pPr>
            <a:r>
              <a:rPr lang="sl-SI" baseline="0" dirty="0" smtClean="0"/>
              <a:t>CASCO:</a:t>
            </a:r>
          </a:p>
          <a:p>
            <a:pPr marL="0" indent="0">
              <a:buFontTx/>
              <a:buNone/>
            </a:pPr>
            <a:r>
              <a:rPr lang="sl-SI" baseline="0" dirty="0" smtClean="0"/>
              <a:t>Razčistiti pomen pojmov in morebitno oblikovanje generičnega dokumenta</a:t>
            </a:r>
            <a:endParaRPr lang="sl-SI" dirty="0" smtClean="0"/>
          </a:p>
          <a:p>
            <a:pPr marL="0" indent="0">
              <a:buFontTx/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7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Tudi standard, ki opredeljuje zahteve za naše delovanje je v reviziji-tako da bomo imeli v bližnji prihodnosti dovolj dela s prilagajanjem, zlasti ker bo prehodno obdobje sovpadlo s spremembo ISO/IEC 17025, kjer je največ </a:t>
            </a:r>
            <a:r>
              <a:rPr lang="sl-SI" dirty="0" err="1" smtClean="0"/>
              <a:t>akreditranih</a:t>
            </a:r>
            <a:r>
              <a:rPr lang="sl-SI" dirty="0" smtClean="0"/>
              <a:t> organov</a:t>
            </a:r>
          </a:p>
          <a:p>
            <a:r>
              <a:rPr lang="sl-SI" dirty="0" smtClean="0"/>
              <a:t>V teku je organizacija prvih </a:t>
            </a:r>
            <a:r>
              <a:rPr lang="sl-SI" dirty="0" err="1" smtClean="0"/>
              <a:t>peer</a:t>
            </a:r>
            <a:r>
              <a:rPr lang="sl-SI" dirty="0" smtClean="0"/>
              <a:t>-evalvacij na področju PT </a:t>
            </a:r>
            <a:r>
              <a:rPr lang="sl-SI" dirty="0" err="1" smtClean="0"/>
              <a:t>providerjev</a:t>
            </a:r>
            <a:r>
              <a:rPr lang="sl-SI" dirty="0" smtClean="0"/>
              <a:t>, </a:t>
            </a:r>
            <a:r>
              <a:rPr lang="sl-SI" dirty="0" err="1" smtClean="0"/>
              <a:t>preddvideno</a:t>
            </a:r>
            <a:r>
              <a:rPr lang="sl-SI" dirty="0" smtClean="0"/>
              <a:t> je da se MLA vzpostavi, ko bodo</a:t>
            </a:r>
            <a:r>
              <a:rPr lang="sl-SI" baseline="0" dirty="0" smtClean="0"/>
              <a:t> prve tri uspešno zaključene</a:t>
            </a:r>
          </a:p>
          <a:p>
            <a:endParaRPr lang="sl-SI" baseline="0" dirty="0" smtClean="0"/>
          </a:p>
          <a:p>
            <a:r>
              <a:rPr lang="sl-SI" baseline="0" dirty="0" smtClean="0"/>
              <a:t>Certifikacijski organ, ki je akreditiran za zadevno shemo, ne sme izdati certifikata za to shemo brez sklica na akreditacijo</a:t>
            </a:r>
          </a:p>
          <a:p>
            <a:endParaRPr lang="sl-SI" baseline="0" dirty="0" smtClean="0"/>
          </a:p>
          <a:p>
            <a:r>
              <a:rPr lang="sl-SI" baseline="0" dirty="0" smtClean="0"/>
              <a:t>Vzpostavljanje baze je šele na začetku, naj pa bi podatke v njej osveževali sami certifikacijski organi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83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Pogodba: za izvajanje se uporabljajo </a:t>
            </a:r>
            <a:r>
              <a:rPr lang="sl-SI" b="1" dirty="0" smtClean="0"/>
              <a:t>splošni akti SA, ki urejajo zahteve za akreditacijo in pravila akreditiranja</a:t>
            </a:r>
            <a:r>
              <a:rPr lang="sl-SI" b="1" baseline="0" dirty="0" smtClean="0"/>
              <a:t> </a:t>
            </a:r>
            <a:r>
              <a:rPr lang="sl-SI" baseline="0" dirty="0" smtClean="0"/>
              <a:t>(</a:t>
            </a:r>
            <a:r>
              <a:rPr lang="sl-SI" dirty="0" smtClean="0"/>
              <a:t>veljavne izdaje so dostopne na sedežu SA in objavljene na spletni strani)</a:t>
            </a:r>
          </a:p>
          <a:p>
            <a:r>
              <a:rPr lang="sl-SI" dirty="0" smtClean="0"/>
              <a:t>S03: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 smtClean="0">
                <a:solidFill>
                  <a:srgbClr val="FFFFFF"/>
                </a:solidFill>
                <a:ea typeface="+mn-ea"/>
                <a:cs typeface="+mn-cs"/>
              </a:rPr>
              <a:t>dodana obrazložitev, da je ta dokument eden od splošnih aktov SA, ki urejajo zahteve za akreditacijo in pravila akreditiranja</a:t>
            </a:r>
          </a:p>
          <a:p>
            <a:r>
              <a:rPr lang="sl-SI" dirty="0" smtClean="0"/>
              <a:t>Več drugih manjših sprememb/dopolnitev –akreditirani </a:t>
            </a:r>
            <a:r>
              <a:rPr lang="sl-SI" b="1" dirty="0" smtClean="0"/>
              <a:t>organi naj pregledajo,</a:t>
            </a:r>
            <a:r>
              <a:rPr lang="sl-SI" b="1" baseline="0" dirty="0" smtClean="0"/>
              <a:t> kaj je zanje relevantno</a:t>
            </a:r>
            <a:endParaRPr lang="sl-SI" b="1" dirty="0" smtClean="0"/>
          </a:p>
          <a:p>
            <a:r>
              <a:rPr lang="sl-SI" dirty="0" smtClean="0"/>
              <a:t>S05:</a:t>
            </a:r>
          </a:p>
          <a:p>
            <a:pPr marL="342900" lvl="0" indent="-342900" algn="l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sl-SI" sz="1200" b="1" dirty="0" smtClean="0">
                <a:solidFill>
                  <a:srgbClr val="FFFFFF"/>
                </a:solidFill>
                <a:ea typeface="+mn-ea"/>
                <a:cs typeface="+mn-cs"/>
              </a:rPr>
              <a:t>preoblikovana je večina besedila, sprememb pravil je malo a nekatere vseeno zahtevajo prilagoditev</a:t>
            </a:r>
          </a:p>
          <a:p>
            <a:pPr marL="342900" lvl="0" indent="-342900" algn="l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sl-SI" sz="1200" b="1" dirty="0" smtClean="0">
                <a:solidFill>
                  <a:srgbClr val="FFFFFF"/>
                </a:solidFill>
                <a:ea typeface="+mn-ea"/>
                <a:cs typeface="+mn-cs"/>
              </a:rPr>
              <a:t>Opozarjamo na spremenjeno besedilo</a:t>
            </a:r>
            <a:r>
              <a:rPr lang="sl-SI" sz="1200" b="1" baseline="0" dirty="0" smtClean="0">
                <a:solidFill>
                  <a:srgbClr val="FFFFFF"/>
                </a:solidFill>
                <a:ea typeface="+mn-ea"/>
                <a:cs typeface="+mn-cs"/>
              </a:rPr>
              <a:t> izjav za sklic na akreditacijo in da bo SA pripravila in poslala nove znake v vseh različicah (tudi kombinirane z IAF MLA in ILAC MRA)</a:t>
            </a:r>
            <a:r>
              <a:rPr lang="sl-SI" sz="1200" b="1" dirty="0" smtClean="0">
                <a:solidFill>
                  <a:srgbClr val="FFFFFF"/>
                </a:solidFill>
                <a:ea typeface="+mn-ea"/>
                <a:cs typeface="+mn-cs"/>
              </a:rPr>
              <a:t> </a:t>
            </a:r>
          </a:p>
          <a:p>
            <a:pPr marL="342900" lvl="0" indent="-342900" algn="l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sl-SI" sz="1200" b="1" dirty="0" smtClean="0">
                <a:solidFill>
                  <a:srgbClr val="FFFFFF"/>
                </a:solidFill>
                <a:ea typeface="+mn-ea"/>
                <a:cs typeface="+mn-cs"/>
              </a:rPr>
              <a:t>Prilagoditev čim prej a najkasneje v enem letu</a:t>
            </a:r>
          </a:p>
          <a:p>
            <a:pPr marL="342900" lvl="0" indent="-342900" algn="l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sl-SI" sz="1200" dirty="0" smtClean="0">
                <a:solidFill>
                  <a:srgbClr val="FFFFFF"/>
                </a:solidFill>
                <a:ea typeface="+mn-ea"/>
                <a:cs typeface="+mn-cs"/>
              </a:rPr>
              <a:t>izraz logotip SA namesto znak SA, dodana so pravila za njegovo uporabo</a:t>
            </a:r>
          </a:p>
          <a:p>
            <a:pPr marL="342900" lvl="0" indent="-342900" algn="l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sl-SI" sz="1200" dirty="0" smtClean="0">
                <a:solidFill>
                  <a:srgbClr val="FFFFFF"/>
                </a:solidFill>
                <a:ea typeface="+mn-ea"/>
                <a:cs typeface="+mn-cs"/>
              </a:rPr>
              <a:t>določila glede uporabe akreditacijskega znaka razdeljena na več poglavij </a:t>
            </a:r>
          </a:p>
          <a:p>
            <a:pPr marL="342900" lvl="0" indent="-342900" algn="l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sl-SI" sz="3200" dirty="0" smtClean="0">
                <a:solidFill>
                  <a:srgbClr val="FFFFFF"/>
                </a:solidFill>
                <a:ea typeface="+mn-ea"/>
                <a:cs typeface="+mn-cs"/>
              </a:rPr>
              <a:t>uskladitev z mednarodnimi pravili; dodana oziroma spremenjena določila za uporabo akreditacijskega znaka npr. glede: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sl-SI" sz="2800" dirty="0" smtClean="0">
                <a:solidFill>
                  <a:srgbClr val="FFFFFF"/>
                </a:solidFill>
                <a:latin typeface="Arial"/>
                <a:cs typeface="+mn-cs"/>
              </a:rPr>
              <a:t>uporabe znaka na nalepkah,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sl-SI" sz="2800" dirty="0" smtClean="0">
                <a:solidFill>
                  <a:srgbClr val="FFFFFF"/>
                </a:solidFill>
                <a:latin typeface="Arial"/>
                <a:cs typeface="+mn-cs"/>
              </a:rPr>
              <a:t>uporabe znaka na pisemskih glavah,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sl-SI" sz="2800" dirty="0" smtClean="0">
                <a:solidFill>
                  <a:srgbClr val="FFFFFF"/>
                </a:solidFill>
                <a:latin typeface="Arial"/>
                <a:cs typeface="+mn-cs"/>
              </a:rPr>
              <a:t>sklicevanje na akreditacijo pri poročanju rezultatov </a:t>
            </a:r>
            <a:r>
              <a:rPr lang="sl-SI" sz="2800" dirty="0" err="1" smtClean="0">
                <a:solidFill>
                  <a:srgbClr val="FFFFFF"/>
                </a:solidFill>
                <a:latin typeface="Arial"/>
                <a:cs typeface="+mn-cs"/>
              </a:rPr>
              <a:t>podpogodbenikov</a:t>
            </a:r>
            <a:r>
              <a:rPr lang="sl-SI" sz="2800" dirty="0" smtClean="0">
                <a:solidFill>
                  <a:srgbClr val="FFFFFF"/>
                </a:solidFill>
                <a:latin typeface="Arial"/>
                <a:cs typeface="+mn-cs"/>
              </a:rPr>
              <a:t> </a:t>
            </a:r>
          </a:p>
          <a:p>
            <a:pPr marL="342900" lvl="0" indent="-342900" algn="l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sl-SI" sz="3200" dirty="0" smtClean="0">
                <a:solidFill>
                  <a:srgbClr val="FFFFFF"/>
                </a:solidFill>
                <a:ea typeface="+mn-ea"/>
                <a:cs typeface="+mn-cs"/>
              </a:rPr>
              <a:t>popravljena določila za sklicevanje akreditiranih organov in uporabnikov (spremenjena</a:t>
            </a:r>
            <a:r>
              <a:rPr lang="sl-SI" sz="3200" baseline="0" dirty="0" smtClean="0">
                <a:solidFill>
                  <a:srgbClr val="FFFFFF"/>
                </a:solidFill>
                <a:ea typeface="+mn-ea"/>
                <a:cs typeface="+mn-cs"/>
              </a:rPr>
              <a:t> izjava)</a:t>
            </a:r>
            <a:endParaRPr lang="sl-SI" sz="3200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sl-SI" sz="1200" dirty="0" smtClean="0">
                <a:solidFill>
                  <a:srgbClr val="FFFFFF"/>
                </a:solidFill>
                <a:ea typeface="+mn-ea"/>
                <a:cs typeface="+mn-cs"/>
              </a:rPr>
              <a:t>dodana so pravila za sklicevanje na članstvo SA v mednarodnih združenjih za akreditacijo in na status podpisnice mednarodnih sporazumov</a:t>
            </a:r>
          </a:p>
          <a:p>
            <a:pPr marL="342900" lvl="0" indent="-342900" algn="l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r>
              <a:rPr lang="sl-SI" sz="1200" dirty="0" smtClean="0">
                <a:solidFill>
                  <a:srgbClr val="FFFFFF"/>
                </a:solidFill>
                <a:ea typeface="+mn-ea"/>
                <a:cs typeface="+mn-cs"/>
              </a:rPr>
              <a:t>popravljeni sta prilogi 1 in 2 in dodana priloga 3, ki določa pravila za reprodukcijo kombiniranega znaka ILAC MRA oz. IAF MLA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14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l-SI" dirty="0" smtClean="0"/>
              <a:t>Za nivoje 2,3,4, (novo področje akreditiranja, nov standard,</a:t>
            </a:r>
            <a:r>
              <a:rPr lang="sl-SI" baseline="0" dirty="0" smtClean="0"/>
              <a:t> nova shema akreditiranja - </a:t>
            </a:r>
            <a:r>
              <a:rPr lang="sl-SI" dirty="0" smtClean="0"/>
              <a:t>o razvoju odloči Svet (običajno</a:t>
            </a:r>
            <a:r>
              <a:rPr lang="sl-SI" baseline="0" dirty="0" smtClean="0"/>
              <a:t> v letnem programu dela)</a:t>
            </a:r>
            <a:r>
              <a:rPr lang="sl-SI" dirty="0" smtClean="0"/>
              <a:t> za nivo 5 (strokovno-tehnično</a:t>
            </a:r>
            <a:r>
              <a:rPr lang="sl-SI" baseline="0" dirty="0" smtClean="0"/>
              <a:t> področje na že vzpostavljenem področju akreditiranja) </a:t>
            </a:r>
            <a:r>
              <a:rPr lang="sl-SI" dirty="0" smtClean="0"/>
              <a:t>odločitev direktorja (poenostavljen postopek uvedbe)</a:t>
            </a:r>
          </a:p>
          <a:p>
            <a:pPr marL="171450" indent="-171450">
              <a:buFontTx/>
              <a:buChar char="-"/>
            </a:pPr>
            <a:r>
              <a:rPr lang="sl-SI" dirty="0" smtClean="0"/>
              <a:t>Praviloma iz </a:t>
            </a:r>
            <a:r>
              <a:rPr lang="sl-SI" dirty="0" err="1" smtClean="0"/>
              <a:t>harmoniziranih</a:t>
            </a:r>
            <a:r>
              <a:rPr lang="sl-SI" dirty="0" smtClean="0"/>
              <a:t> standardov,</a:t>
            </a:r>
            <a:r>
              <a:rPr lang="sl-SI" baseline="0" dirty="0" smtClean="0"/>
              <a:t> morebitne dodatne zahteve za posamezne sheme (več NVT); identifikacija splošnih razlagalnih dokumentov, relevantnih za področje – ISO, EA, ILAC, IAF,…, identifikacija potreb po oblikovanju SA vodil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Priprava novih SA dokumentov in spremembe obstoječih (S03, navodila za ocenjevanje, navodila za vodenje postopka, pravila za opredelitev obsega akreditacije, obrazci)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Poiskati usposobljene ocenjevalce in usposobiti SA ocenjevalce – vodilni in strokovni; zagotoviti </a:t>
            </a:r>
            <a:r>
              <a:rPr lang="sl-SI" baseline="0" dirty="0" err="1" smtClean="0"/>
              <a:t>potrebene</a:t>
            </a:r>
            <a:r>
              <a:rPr lang="sl-SI" baseline="0" dirty="0" smtClean="0"/>
              <a:t> vire pri SA za vzpostavitev in vzdrževanje postopkov na področju; najmanj usposabljanje udeleženih v postopek, morebitne prerazporeditve nalog ali nove zaposlitve-pogosto ovira za razvoj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Prvi postopki akreditiranja, ki so v določeni meri poskusni – le kolikor je to nujno za novo področje, v vsem ostalem upoštevajo veljavna pravila akreditiranja, le specifične dopolnitve teh pravil se oblikujejo skozi te postopke (se izvajajo po osnutki dokumentov, ki se lahko še spreminjajo) – postopki tečejo sočasno zaradi izmenjave izkušenj in se po potrebi revidirajo na podlagi teh izkušenj, odločitve se praviloma sprejmejo sočasno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Direktor pregleda in odobri razvoj, sprejmejo se spremembe sistemskih pravil in vodil, objava možnosti akreditiranja na novem področju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Če Svet tako odloči SA prijavi novo področje na EA za širitev MLA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09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 nadaljevanju vam predstavljam uvajanje akreditiranja</a:t>
            </a:r>
            <a:r>
              <a:rPr lang="sl-SI" baseline="0" dirty="0" smtClean="0"/>
              <a:t> medicinskih laboratorijev, s katerim smo začeli letos, kolegica  pa nato še dve drugi trenutno aktualni področji</a:t>
            </a:r>
          </a:p>
          <a:p>
            <a:r>
              <a:rPr lang="sl-SI" baseline="0" dirty="0" smtClean="0"/>
              <a:t>Najprej na kratko nekaj zgodovine, saj so nas v preteklosti večkrat spraševali, kako da še ne izvajamo akreditacij na tem področju, ki je tako pomembno in v interesu vseh</a:t>
            </a:r>
          </a:p>
          <a:p>
            <a:r>
              <a:rPr lang="sl-SI" dirty="0" smtClean="0"/>
              <a:t>Prizadevanja za vzpostavitev sheme akreditiranja za medicinske laboratorije imajo v Sloveniji že daljšo zgodovino. S prvimi aktivnostmi na tem področju smo začeli leta 2004.  Naslednje leto je bil prvič objavljen razpis za sodelovanje v pilotnih postopkih akreditiranja. Izkazalo se je, da so sistemi vodenja, ki bi omogočili izpolnjevanje zahtev za akreditacijo po standardu ISO 15189 večinoma še v uvajanju in je za uvedbo akreditiranja na tem področju še prezgodaj. Drugi poskus, začet v letu 2008, pa smo morali prekiniti zaradi pomanjkanja kadrovskih ter finančnih virov na Slovenski akreditaciji (SA). SA je razvoj akreditiranja medicinskih laboratorijev, s pogojem zagotovitve potrebnih dodatnih kadrovskih in finančnih virov, predlagala ob pripravi programov dela za 2012 in 2014, saj je bilo v naslednjih letih področje postopoma vzpostavljeno v skoraj vseh evropskih državah. Viri so bili deloma zagotovljeni šele v 2015 in je tako razvoj akreditiranja medicinskih laboratorijev uvrščen šele v letošnji program dela.</a:t>
            </a:r>
          </a:p>
          <a:p>
            <a:r>
              <a:rPr lang="sl-SI" dirty="0" smtClean="0"/>
              <a:t>Ne glede na prekinitev uvajanja sheme je SA v vmesnem obdobju spremljala dogajanja na področju akreditiranja medicinskih laboratorijev, se udeleževala nekaterih izobraževanj ter sodelovanja z drugimi akreditacijskimi organi.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5A698-9BEC-8647-B33C-07C6495E8C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5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549762" y="1979152"/>
            <a:ext cx="4678586" cy="2783582"/>
          </a:xfrm>
        </p:spPr>
        <p:txBody>
          <a:bodyPr anchor="b">
            <a:no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 smtClean="0"/>
              <a:t>Kliknite, če želite vstaviti naslov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549762" y="4992736"/>
            <a:ext cx="4678586" cy="1133183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Kliknite, če želite vstaviti 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6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38542" y="360039"/>
            <a:ext cx="6121690" cy="834851"/>
          </a:xfrm>
        </p:spPr>
        <p:txBody>
          <a:bodyPr anchor="b"/>
          <a:lstStyle>
            <a:lvl1pPr algn="l">
              <a:defRPr>
                <a:solidFill>
                  <a:srgbClr val="004076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l-SI" dirty="0" smtClean="0"/>
              <a:t>Naslov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8542" y="1554163"/>
            <a:ext cx="6121021" cy="4510087"/>
          </a:xfrm>
        </p:spPr>
        <p:txBody>
          <a:bodyPr/>
          <a:lstStyle>
            <a:lvl1pPr>
              <a:defRPr sz="2400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 sz="22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 sz="20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 sz="18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 sz="18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  <a:p>
            <a:pPr lvl="4"/>
            <a:r>
              <a:rPr lang="sl-SI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5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eliko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38542" y="360039"/>
            <a:ext cx="6121690" cy="834851"/>
          </a:xfrm>
        </p:spPr>
        <p:txBody>
          <a:bodyPr anchor="b"/>
          <a:lstStyle>
            <a:lvl1pPr algn="l">
              <a:defRPr>
                <a:solidFill>
                  <a:srgbClr val="004076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l-SI" dirty="0" smtClean="0"/>
              <a:t>Naslov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 hasCustomPrompt="1"/>
          </p:nvPr>
        </p:nvSpPr>
        <p:spPr>
          <a:xfrm>
            <a:off x="538542" y="1554929"/>
            <a:ext cx="6121690" cy="452611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4076"/>
                </a:solidFill>
                <a:latin typeface="Franklin Gothic Book" panose="020B0503020102020204" pitchFamily="34" charset="0"/>
              </a:defRPr>
            </a:lvl1pPr>
            <a:lvl2pPr marL="536575" indent="-449263">
              <a:buFont typeface="Arial" panose="020B0604020202020204" pitchFamily="34" charset="0"/>
              <a:buChar char="•"/>
              <a:defRPr sz="2200">
                <a:solidFill>
                  <a:srgbClr val="004076"/>
                </a:solidFill>
                <a:latin typeface="Franklin Gothic Book" panose="020B0503020102020204" pitchFamily="34" charset="0"/>
              </a:defRPr>
            </a:lvl2pPr>
            <a:lvl3pPr marL="719138" indent="-449263">
              <a:buFont typeface="Franklin Gothic Book" panose="020B0503020102020204" pitchFamily="34" charset="0"/>
              <a:buChar char="–"/>
              <a:defRPr sz="2000">
                <a:solidFill>
                  <a:srgbClr val="004076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1315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38542" y="360039"/>
            <a:ext cx="6121690" cy="834851"/>
          </a:xfrm>
        </p:spPr>
        <p:txBody>
          <a:bodyPr anchor="b"/>
          <a:lstStyle>
            <a:lvl1pPr algn="l">
              <a:defRPr>
                <a:solidFill>
                  <a:srgbClr val="004076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l-SI" dirty="0" smtClean="0"/>
              <a:t>Naslov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 hasCustomPrompt="1"/>
          </p:nvPr>
        </p:nvSpPr>
        <p:spPr>
          <a:xfrm>
            <a:off x="538542" y="1554929"/>
            <a:ext cx="2866616" cy="452611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4076"/>
                </a:solidFill>
                <a:latin typeface="Franklin Gothic Book" panose="020B0503020102020204" pitchFamily="34" charset="0"/>
              </a:defRPr>
            </a:lvl1pPr>
            <a:lvl2pPr marL="536575" indent="-449263">
              <a:buFont typeface="Arial" panose="020B0604020202020204" pitchFamily="34" charset="0"/>
              <a:buChar char="•"/>
              <a:defRPr sz="2200">
                <a:solidFill>
                  <a:srgbClr val="004076"/>
                </a:solidFill>
                <a:latin typeface="Franklin Gothic Book" panose="020B0503020102020204" pitchFamily="34" charset="0"/>
              </a:defRPr>
            </a:lvl2pPr>
            <a:lvl3pPr marL="719138" indent="-449263">
              <a:buFont typeface="Franklin Gothic Book" panose="020B0503020102020204" pitchFamily="34" charset="0"/>
              <a:buChar char="–"/>
              <a:defRPr sz="2000">
                <a:solidFill>
                  <a:srgbClr val="004076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</p:txBody>
      </p:sp>
      <p:sp>
        <p:nvSpPr>
          <p:cNvPr id="8" name="Ograda vsebine 2"/>
          <p:cNvSpPr>
            <a:spLocks noGrp="1"/>
          </p:cNvSpPr>
          <p:nvPr>
            <p:ph idx="10" hasCustomPrompt="1"/>
          </p:nvPr>
        </p:nvSpPr>
        <p:spPr>
          <a:xfrm>
            <a:off x="3793616" y="1554929"/>
            <a:ext cx="2866616" cy="452611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4076"/>
                </a:solidFill>
                <a:latin typeface="Franklin Gothic Book" panose="020B0503020102020204" pitchFamily="34" charset="0"/>
              </a:defRPr>
            </a:lvl1pPr>
            <a:lvl2pPr marL="536575" indent="-449263">
              <a:buFont typeface="Arial" panose="020B0604020202020204" pitchFamily="34" charset="0"/>
              <a:buChar char="•"/>
              <a:defRPr sz="2200">
                <a:solidFill>
                  <a:srgbClr val="004076"/>
                </a:solidFill>
                <a:latin typeface="Franklin Gothic Book" panose="020B0503020102020204" pitchFamily="34" charset="0"/>
              </a:defRPr>
            </a:lvl2pPr>
            <a:lvl3pPr marL="719138" indent="-449263">
              <a:buFont typeface="Franklin Gothic Book" panose="020B0503020102020204" pitchFamily="34" charset="0"/>
              <a:buChar char="–"/>
              <a:defRPr sz="2000">
                <a:solidFill>
                  <a:srgbClr val="004076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</p:txBody>
      </p:sp>
    </p:spTree>
    <p:extLst>
      <p:ext uri="{BB962C8B-B14F-4D97-AF65-F5344CB8AC3E}">
        <p14:creationId xmlns:p14="http://schemas.microsoft.com/office/powerpoint/2010/main" val="39861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brez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38542" y="360039"/>
            <a:ext cx="6121690" cy="834851"/>
          </a:xfrm>
        </p:spPr>
        <p:txBody>
          <a:bodyPr anchor="b"/>
          <a:lstStyle>
            <a:lvl1pPr algn="l">
              <a:defRPr>
                <a:solidFill>
                  <a:srgbClr val="004076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l-SI" dirty="0" smtClean="0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8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E2D77-9EBC-4D47-A274-6F31BDC796C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5254B-9B87-4F7D-BD5E-AD65B7F524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5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77" r:id="rId3"/>
    <p:sldLayoutId id="2147483679" r:id="rId4"/>
    <p:sldLayoutId id="214748367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762" y="1979152"/>
            <a:ext cx="4459560" cy="2783582"/>
          </a:xfrm>
        </p:spPr>
        <p:txBody>
          <a:bodyPr/>
          <a:lstStyle/>
          <a:p>
            <a:r>
              <a:rPr lang="sl-SI" dirty="0" smtClean="0"/>
              <a:t>Novosti v sistemu akreditiranja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762" y="4992736"/>
            <a:ext cx="4459560" cy="1133183"/>
          </a:xfrm>
        </p:spPr>
        <p:txBody>
          <a:bodyPr/>
          <a:lstStyle/>
          <a:p>
            <a:r>
              <a:rPr lang="sl-SI" dirty="0" smtClean="0"/>
              <a:t>Nataša Vesel </a:t>
            </a:r>
            <a:r>
              <a:rPr lang="sl-SI" dirty="0"/>
              <a:t>T</a:t>
            </a:r>
            <a:r>
              <a:rPr lang="sl-SI" dirty="0" smtClean="0"/>
              <a:t>ratnik</a:t>
            </a:r>
          </a:p>
          <a:p>
            <a:r>
              <a:rPr lang="sl-SI" dirty="0" smtClean="0"/>
              <a:t>Katja Otrin Debevc</a:t>
            </a:r>
          </a:p>
        </p:txBody>
      </p:sp>
    </p:spTree>
    <p:extLst>
      <p:ext uri="{BB962C8B-B14F-4D97-AF65-F5344CB8AC3E}">
        <p14:creationId xmlns:p14="http://schemas.microsoft.com/office/powerpoint/2010/main" val="6717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Pilotni projekti za </a:t>
            </a:r>
            <a:br>
              <a:rPr lang="sl-SI" dirty="0" smtClean="0"/>
            </a:br>
            <a:r>
              <a:rPr lang="sl-SI" dirty="0" smtClean="0"/>
              <a:t>ISO 15189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maja izveden </a:t>
            </a:r>
            <a:r>
              <a:rPr lang="sl-SI" b="1" dirty="0" smtClean="0"/>
              <a:t>tečaj za ocenjevalce </a:t>
            </a:r>
            <a:r>
              <a:rPr lang="sl-SI" dirty="0" smtClean="0"/>
              <a:t>(SWEDAC)</a:t>
            </a:r>
          </a:p>
          <a:p>
            <a:r>
              <a:rPr lang="sl-SI" dirty="0"/>
              <a:t>j</a:t>
            </a:r>
            <a:r>
              <a:rPr lang="sl-SI" dirty="0" smtClean="0"/>
              <a:t>unija objavljen </a:t>
            </a:r>
            <a:r>
              <a:rPr lang="sl-SI" b="1" dirty="0" smtClean="0"/>
              <a:t>poziv za sodelovanje </a:t>
            </a:r>
            <a:r>
              <a:rPr lang="sl-SI" dirty="0" smtClean="0"/>
              <a:t>v pilotnih projektih</a:t>
            </a:r>
          </a:p>
          <a:p>
            <a:r>
              <a:rPr lang="sl-SI" dirty="0"/>
              <a:t>p</a:t>
            </a:r>
            <a:r>
              <a:rPr lang="sl-SI" dirty="0" smtClean="0"/>
              <a:t>o </a:t>
            </a:r>
            <a:r>
              <a:rPr lang="sl-SI" b="1" dirty="0" smtClean="0"/>
              <a:t>pregledu prijav </a:t>
            </a:r>
            <a:r>
              <a:rPr lang="sl-SI" dirty="0" smtClean="0"/>
              <a:t>oktobra izvedeni </a:t>
            </a:r>
            <a:r>
              <a:rPr lang="sl-SI" b="1" dirty="0" smtClean="0"/>
              <a:t>sestanki</a:t>
            </a:r>
            <a:r>
              <a:rPr lang="sl-SI" dirty="0" smtClean="0"/>
              <a:t> s prijavljenimi</a:t>
            </a:r>
          </a:p>
          <a:p>
            <a:r>
              <a:rPr lang="sl-SI" dirty="0"/>
              <a:t>t</a:t>
            </a:r>
            <a:r>
              <a:rPr lang="sl-SI" dirty="0" smtClean="0"/>
              <a:t>renutno s tremi potekajo </a:t>
            </a:r>
            <a:r>
              <a:rPr lang="sl-SI" b="1" dirty="0" smtClean="0"/>
              <a:t>dogovori o vstopu </a:t>
            </a:r>
            <a:r>
              <a:rPr lang="sl-SI" dirty="0" smtClean="0"/>
              <a:t>v pilotni postopek</a:t>
            </a:r>
          </a:p>
          <a:p>
            <a:r>
              <a:rPr lang="sl-SI" b="1" dirty="0"/>
              <a:t>s</a:t>
            </a:r>
            <a:r>
              <a:rPr lang="sl-SI" b="1" dirty="0" smtClean="0"/>
              <a:t>klenitev pogodb </a:t>
            </a:r>
            <a:r>
              <a:rPr lang="sl-SI" dirty="0" smtClean="0"/>
              <a:t>predvidoma decembra</a:t>
            </a:r>
          </a:p>
          <a:p>
            <a:r>
              <a:rPr lang="sl-SI" b="1" dirty="0" err="1"/>
              <a:t>p</a:t>
            </a:r>
            <a:r>
              <a:rPr lang="sl-SI" b="1" dirty="0" err="1" smtClean="0"/>
              <a:t>redocenjevanja</a:t>
            </a:r>
            <a:r>
              <a:rPr lang="sl-SI" dirty="0" smtClean="0"/>
              <a:t> predvidoma januarja</a:t>
            </a:r>
          </a:p>
          <a:p>
            <a:r>
              <a:rPr lang="sl-SI" dirty="0"/>
              <a:t>o</a:t>
            </a:r>
            <a:r>
              <a:rPr lang="sl-SI" dirty="0" smtClean="0"/>
              <a:t>b ugodnem poteku </a:t>
            </a:r>
            <a:r>
              <a:rPr lang="sl-SI" b="1" dirty="0" smtClean="0"/>
              <a:t>dokončanje konec 2016</a:t>
            </a:r>
          </a:p>
        </p:txBody>
      </p:sp>
    </p:spTree>
    <p:extLst>
      <p:ext uri="{BB962C8B-B14F-4D97-AF65-F5344CB8AC3E}">
        <p14:creationId xmlns:p14="http://schemas.microsoft.com/office/powerpoint/2010/main" val="9873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8542" y="1554163"/>
            <a:ext cx="6121021" cy="4846637"/>
          </a:xfrm>
        </p:spPr>
        <p:txBody>
          <a:bodyPr>
            <a:normAutofit/>
          </a:bodyPr>
          <a:lstStyle/>
          <a:p>
            <a:r>
              <a:rPr lang="sl-SI" dirty="0" smtClean="0"/>
              <a:t>Akreditiranje </a:t>
            </a:r>
            <a:r>
              <a:rPr lang="sl-SI" b="1" dirty="0" err="1" smtClean="0"/>
              <a:t>preveriteljev</a:t>
            </a:r>
            <a:r>
              <a:rPr lang="sl-SI" b="1" dirty="0" smtClean="0"/>
              <a:t> poročil o emisijah toplogrednih plinov </a:t>
            </a:r>
            <a:r>
              <a:rPr lang="sl-SI" dirty="0" smtClean="0"/>
              <a:t>(SIST EN 45011)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>
                <a:sym typeface="Wingdings" panose="05000000000000000000" pitchFamily="2" charset="2"/>
              </a:rPr>
              <a:t> </a:t>
            </a:r>
            <a:r>
              <a:rPr lang="sl-SI" dirty="0" smtClean="0"/>
              <a:t>prilagoditev na SIST EN ISO 14065</a:t>
            </a:r>
          </a:p>
          <a:p>
            <a:pPr marL="0" indent="0">
              <a:buNone/>
            </a:pPr>
            <a:endParaRPr lang="sl-SI" sz="1000" dirty="0" smtClean="0"/>
          </a:p>
          <a:p>
            <a:r>
              <a:rPr lang="sl-SI" dirty="0" smtClean="0"/>
              <a:t>Akreditiranje </a:t>
            </a:r>
            <a:r>
              <a:rPr lang="sl-SI" b="1" dirty="0" smtClean="0"/>
              <a:t>certifikacijskih organov za sisteme vodenje </a:t>
            </a:r>
            <a:r>
              <a:rPr lang="sl-SI" dirty="0" smtClean="0"/>
              <a:t>– različne sheme</a:t>
            </a:r>
            <a:endParaRPr lang="sl-SI" dirty="0"/>
          </a:p>
          <a:p>
            <a:pPr marL="0" indent="0">
              <a:buNone/>
            </a:pPr>
            <a:endParaRPr lang="sl-SI" sz="1000" dirty="0"/>
          </a:p>
          <a:p>
            <a:r>
              <a:rPr lang="sl-SI" dirty="0" smtClean="0"/>
              <a:t>Akreditiranje certifikacijskih organov za </a:t>
            </a:r>
            <a:r>
              <a:rPr lang="sl-SI" b="1" dirty="0" smtClean="0"/>
              <a:t>certificiranje trajnostnega </a:t>
            </a:r>
            <a:r>
              <a:rPr lang="sl-SI" b="1" dirty="0"/>
              <a:t>gospodarjenja z gozdovi</a:t>
            </a:r>
            <a:r>
              <a:rPr lang="sl-SI" dirty="0"/>
              <a:t> po Slovenski shemi za certifikacijo gozdov PEFC </a:t>
            </a:r>
            <a:endParaRPr lang="sl-SI" dirty="0" smtClean="0"/>
          </a:p>
          <a:p>
            <a:endParaRPr lang="sl-SI" sz="1000" dirty="0" smtClean="0"/>
          </a:p>
          <a:p>
            <a:r>
              <a:rPr lang="sl-SI" dirty="0"/>
              <a:t>o</a:t>
            </a:r>
            <a:r>
              <a:rPr lang="sl-SI" dirty="0" smtClean="0"/>
              <a:t>stala področja</a:t>
            </a: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0942" y="512439"/>
            <a:ext cx="6121690" cy="8348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4076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sl-SI" sz="3200" dirty="0" smtClean="0"/>
              <a:t>Uvajanje novih področij akreditiranja – pilotni postopki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85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/>
              <a:t>Uvajanje novih področij akreditiranja – pilotni postopki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Akreditiranje </a:t>
            </a:r>
            <a:r>
              <a:rPr lang="sl-SI" dirty="0"/>
              <a:t>certifikacijskih organov za namen priglasitve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>
                <a:sym typeface="Wingdings" panose="05000000000000000000" pitchFamily="2" charset="2"/>
              </a:rPr>
              <a:t>  </a:t>
            </a:r>
            <a:r>
              <a:rPr lang="sl-SI" dirty="0" smtClean="0"/>
              <a:t>po </a:t>
            </a:r>
            <a:r>
              <a:rPr lang="sl-SI" dirty="0"/>
              <a:t>Uredbi (EU) št. </a:t>
            </a:r>
            <a:r>
              <a:rPr lang="sl-SI" dirty="0" smtClean="0"/>
              <a:t>305/2011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sz="1000" dirty="0"/>
          </a:p>
          <a:p>
            <a:r>
              <a:rPr lang="sl-SI" dirty="0" smtClean="0"/>
              <a:t>Akreditiranje certifikacijskih organov za certificiranje sledljivosti lesa in ostalih gozdnih proizvodov po PEFC ST 2002:2013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060" y="2771364"/>
            <a:ext cx="2765446" cy="115226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440" y="5033507"/>
            <a:ext cx="2619375" cy="17526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156" y="5147807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7" y="550871"/>
            <a:ext cx="6121690" cy="834851"/>
          </a:xfrm>
        </p:spPr>
        <p:txBody>
          <a:bodyPr>
            <a:noAutofit/>
          </a:bodyPr>
          <a:lstStyle/>
          <a:p>
            <a:r>
              <a:rPr lang="sl-SI" sz="3600" dirty="0"/>
              <a:t>Akreditiranje certifikacijskih organov za namen priglasitve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8542" y="1554163"/>
            <a:ext cx="6121021" cy="4981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Uredba </a:t>
            </a:r>
            <a:r>
              <a:rPr lang="sl-SI" b="1" dirty="0">
                <a:solidFill>
                  <a:srgbClr val="FF0000"/>
                </a:solidFill>
              </a:rPr>
              <a:t>(ES) št. 765/2008</a:t>
            </a:r>
            <a:r>
              <a:rPr lang="sl-SI" b="1" dirty="0"/>
              <a:t> </a:t>
            </a:r>
            <a:r>
              <a:rPr lang="sl-SI" dirty="0" smtClean="0"/>
              <a:t>– </a:t>
            </a:r>
          </a:p>
          <a:p>
            <a:pPr>
              <a:buFontTx/>
              <a:buChar char="-"/>
            </a:pPr>
            <a:r>
              <a:rPr lang="sl-SI" dirty="0"/>
              <a:t>p</a:t>
            </a:r>
            <a:r>
              <a:rPr lang="sl-SI" dirty="0" smtClean="0"/>
              <a:t>odaja načela </a:t>
            </a:r>
            <a:r>
              <a:rPr lang="sl-SI" dirty="0"/>
              <a:t>za organizacijo in </a:t>
            </a:r>
            <a:r>
              <a:rPr lang="sl-SI" dirty="0" smtClean="0"/>
              <a:t>delovanje akreditacije,</a:t>
            </a:r>
          </a:p>
          <a:p>
            <a:pPr>
              <a:buFontTx/>
              <a:buChar char="-"/>
            </a:pPr>
            <a:r>
              <a:rPr lang="sl-SI" dirty="0" smtClean="0"/>
              <a:t>umeščena v celoten sistem </a:t>
            </a:r>
            <a:r>
              <a:rPr lang="sl-SI" b="1" dirty="0" smtClean="0"/>
              <a:t>zagotavljanja </a:t>
            </a:r>
            <a:r>
              <a:rPr lang="sl-SI" b="1" dirty="0"/>
              <a:t>varnosti </a:t>
            </a:r>
            <a:r>
              <a:rPr lang="sl-SI" b="1" dirty="0" smtClean="0"/>
              <a:t>proizvodov</a:t>
            </a:r>
            <a:r>
              <a:rPr lang="sl-SI" dirty="0" smtClean="0"/>
              <a:t>, skupaj </a:t>
            </a:r>
            <a:r>
              <a:rPr lang="sl-SI" dirty="0"/>
              <a:t>z ugotavljanjem skladnosti in nadzorom </a:t>
            </a:r>
            <a:r>
              <a:rPr lang="sl-SI" dirty="0" smtClean="0"/>
              <a:t>trga,</a:t>
            </a:r>
          </a:p>
          <a:p>
            <a:pPr>
              <a:buFontTx/>
              <a:buChar char="-"/>
            </a:pPr>
            <a:r>
              <a:rPr lang="sl-SI" dirty="0" smtClean="0"/>
              <a:t>vzpostavljen </a:t>
            </a:r>
            <a:r>
              <a:rPr lang="sl-SI" dirty="0"/>
              <a:t>enoten evropski sistem, ki zajema regulirano </a:t>
            </a:r>
            <a:r>
              <a:rPr lang="sl-SI" dirty="0" smtClean="0"/>
              <a:t>področje (direktive, uredbe), </a:t>
            </a:r>
          </a:p>
          <a:p>
            <a:pPr>
              <a:buFontTx/>
              <a:buChar char="-"/>
            </a:pPr>
            <a:r>
              <a:rPr lang="sl-SI" dirty="0"/>
              <a:t>d</a:t>
            </a:r>
            <a:r>
              <a:rPr lang="sl-SI" dirty="0" smtClean="0"/>
              <a:t>aje </a:t>
            </a:r>
            <a:r>
              <a:rPr lang="sl-SI" b="1" dirty="0" smtClean="0"/>
              <a:t>večjo vlogo akreditaciji</a:t>
            </a:r>
            <a:r>
              <a:rPr lang="sl-SI" dirty="0" smtClean="0"/>
              <a:t> -  postopek za priglasitev.</a:t>
            </a:r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63" y="24964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8540" y="1532681"/>
            <a:ext cx="6121021" cy="4510087"/>
          </a:xfrm>
        </p:spPr>
        <p:txBody>
          <a:bodyPr>
            <a:normAutofit/>
          </a:bodyPr>
          <a:lstStyle/>
          <a:p>
            <a:r>
              <a:rPr lang="sl-SI" dirty="0"/>
              <a:t>Akreditacija se ne zahteva, je pa </a:t>
            </a:r>
            <a:r>
              <a:rPr lang="sl-SI" b="1" dirty="0">
                <a:solidFill>
                  <a:srgbClr val="FF0000"/>
                </a:solidFill>
              </a:rPr>
              <a:t>pomemben in priporočljiv instrument</a:t>
            </a:r>
            <a:r>
              <a:rPr lang="sl-SI" b="1" dirty="0"/>
              <a:t> za oceno usposobljenosti in integritete organov, ki bodo priglašeni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sl-SI" dirty="0" smtClean="0"/>
              <a:t>DČ </a:t>
            </a:r>
            <a:r>
              <a:rPr lang="sl-SI" dirty="0"/>
              <a:t>določi ali akreditacijo </a:t>
            </a:r>
            <a:r>
              <a:rPr lang="sl-SI" dirty="0" smtClean="0"/>
              <a:t>uporabi.    </a:t>
            </a:r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4400" dirty="0">
                <a:solidFill>
                  <a:srgbClr val="FF0000"/>
                </a:solidFill>
              </a:rPr>
              <a:t> </a:t>
            </a:r>
            <a:r>
              <a:rPr lang="sl-SI" sz="4400" dirty="0" smtClean="0">
                <a:solidFill>
                  <a:srgbClr val="FF0000"/>
                </a:solidFill>
              </a:rPr>
              <a:t>                           SLO</a:t>
            </a:r>
            <a:endParaRPr lang="sl-SI" sz="4400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386" y="4216017"/>
            <a:ext cx="1310103" cy="131010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57" y="43616"/>
            <a:ext cx="651718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42" y="490668"/>
            <a:ext cx="6121690" cy="834851"/>
          </a:xfrm>
        </p:spPr>
        <p:txBody>
          <a:bodyPr>
            <a:noAutofit/>
          </a:bodyPr>
          <a:lstStyle/>
          <a:p>
            <a:r>
              <a:rPr lang="sl-SI" sz="3600" dirty="0" smtClean="0"/>
              <a:t>Akreditiranje </a:t>
            </a:r>
            <a:r>
              <a:rPr lang="sl-SI" sz="3600" dirty="0"/>
              <a:t>certifikacijskih organov za namen priglasitve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8542" y="1554163"/>
            <a:ext cx="6417429" cy="45100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Uredbi (ES) št. 765/2008 </a:t>
            </a:r>
            <a:r>
              <a:rPr lang="sl-SI" dirty="0" smtClean="0"/>
              <a:t>– opredeli akreditacijo</a:t>
            </a:r>
          </a:p>
          <a:p>
            <a:pPr marL="0" indent="0">
              <a:buNone/>
            </a:pPr>
            <a:endParaRPr lang="sl-SI" sz="1000" dirty="0" smtClean="0"/>
          </a:p>
          <a:p>
            <a:pPr marL="0" indent="0">
              <a:buNone/>
            </a:pPr>
            <a:r>
              <a:rPr lang="sl-SI" dirty="0" smtClean="0"/>
              <a:t>Akreditacija je potrditev, da organ za ugotavljanje skladnosti izpolnjuje zahteve, določene v </a:t>
            </a:r>
            <a:r>
              <a:rPr lang="sl-SI" dirty="0" err="1" smtClean="0">
                <a:solidFill>
                  <a:srgbClr val="FF0000"/>
                </a:solidFill>
              </a:rPr>
              <a:t>harmoniziranem</a:t>
            </a:r>
            <a:r>
              <a:rPr lang="sl-SI" dirty="0" smtClean="0">
                <a:solidFill>
                  <a:srgbClr val="FF0000"/>
                </a:solidFill>
              </a:rPr>
              <a:t> standardu</a:t>
            </a:r>
            <a:r>
              <a:rPr lang="sl-SI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Sklep št. 768/2008/ES  </a:t>
            </a:r>
            <a:r>
              <a:rPr lang="sl-SI" dirty="0" smtClean="0"/>
              <a:t>- </a:t>
            </a:r>
          </a:p>
          <a:p>
            <a:pPr>
              <a:buFontTx/>
              <a:buChar char="-"/>
            </a:pPr>
            <a:r>
              <a:rPr lang="sl-SI" dirty="0" smtClean="0"/>
              <a:t>določa postopke ugotavljanja skladnosti </a:t>
            </a:r>
          </a:p>
          <a:p>
            <a:pPr>
              <a:buFontTx/>
              <a:buChar char="-"/>
            </a:pPr>
            <a:r>
              <a:rPr lang="sl-SI" dirty="0" smtClean="0"/>
              <a:t>podaja </a:t>
            </a:r>
            <a:r>
              <a:rPr lang="sl-SI" dirty="0" smtClean="0">
                <a:solidFill>
                  <a:srgbClr val="FF0000"/>
                </a:solidFill>
              </a:rPr>
              <a:t>preglednico modulov za ugotavljanje skladnosti</a:t>
            </a:r>
          </a:p>
          <a:p>
            <a:pPr>
              <a:buFontTx/>
              <a:buChar char="-"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DČ določi zahteve za priglašene organe - primeren </a:t>
            </a:r>
            <a:r>
              <a:rPr lang="sl-SI" dirty="0" err="1" smtClean="0"/>
              <a:t>harmonizirani</a:t>
            </a:r>
            <a:r>
              <a:rPr lang="sl-SI" dirty="0" smtClean="0"/>
              <a:t> standard.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40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/>
              <a:t>Akreditiranje certifikacijskih organov za namen priglasitve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3714" y="1554163"/>
            <a:ext cx="6121021" cy="4510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EA  </a:t>
            </a:r>
            <a:r>
              <a:rPr lang="sl-SI" dirty="0" smtClean="0">
                <a:sym typeface="Wingdings" panose="05000000000000000000" pitchFamily="2" charset="2"/>
              </a:rPr>
              <a:t> </a:t>
            </a:r>
            <a:r>
              <a:rPr lang="sl-SI" dirty="0" err="1" smtClean="0">
                <a:solidFill>
                  <a:srgbClr val="FF0000"/>
                </a:solidFill>
              </a:rPr>
              <a:t>A</a:t>
            </a:r>
            <a:r>
              <a:rPr lang="sl-SI" dirty="0" err="1" smtClean="0"/>
              <a:t>ccreditation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f</a:t>
            </a:r>
            <a:r>
              <a:rPr lang="sl-SI" dirty="0" err="1" smtClean="0"/>
              <a:t>or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N</a:t>
            </a:r>
            <a:r>
              <a:rPr lang="sl-SI" dirty="0" err="1" smtClean="0"/>
              <a:t>otification</a:t>
            </a:r>
            <a:r>
              <a:rPr lang="sl-SI" dirty="0" smtClean="0"/>
              <a:t> (</a:t>
            </a:r>
            <a:r>
              <a:rPr lang="sl-SI" dirty="0" err="1" smtClean="0"/>
              <a:t>AfN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endParaRPr lang="sl-SI" sz="1200" dirty="0"/>
          </a:p>
          <a:p>
            <a:r>
              <a:rPr lang="sl-SI" dirty="0" smtClean="0"/>
              <a:t>Cilj je </a:t>
            </a:r>
            <a:r>
              <a:rPr lang="sl-SI" dirty="0"/>
              <a:t>uskladitev zahtev za akreditacijo, ki se uporabljajo kot podlaga za priglasitev, z določitvijo </a:t>
            </a:r>
            <a:r>
              <a:rPr lang="sl-SI" dirty="0">
                <a:solidFill>
                  <a:srgbClr val="FF0000"/>
                </a:solidFill>
              </a:rPr>
              <a:t>prednostnega </a:t>
            </a:r>
            <a:r>
              <a:rPr lang="sl-SI" dirty="0" err="1">
                <a:solidFill>
                  <a:srgbClr val="FF0000"/>
                </a:solidFill>
              </a:rPr>
              <a:t>harmoniziranega</a:t>
            </a:r>
            <a:r>
              <a:rPr lang="sl-SI" dirty="0">
                <a:solidFill>
                  <a:srgbClr val="FF0000"/>
                </a:solidFill>
              </a:rPr>
              <a:t> standarda</a:t>
            </a:r>
            <a:r>
              <a:rPr lang="sl-SI" dirty="0"/>
              <a:t> za vso relevantno zakonodaje (za direktivo/uredbo, modul).</a:t>
            </a:r>
          </a:p>
          <a:p>
            <a:pPr marL="0" indent="0">
              <a:buNone/>
            </a:pPr>
            <a:endParaRPr lang="sl-SI" sz="1200" dirty="0" smtClean="0"/>
          </a:p>
          <a:p>
            <a:r>
              <a:rPr lang="sl-SI" dirty="0" smtClean="0"/>
              <a:t>Rezultat je </a:t>
            </a:r>
            <a:r>
              <a:rPr lang="sl-SI" b="1" dirty="0" smtClean="0"/>
              <a:t>seznam modulov in pripadajočih najprimernejših </a:t>
            </a:r>
            <a:r>
              <a:rPr lang="sl-SI" b="1" dirty="0" err="1" smtClean="0"/>
              <a:t>harmoniziranih</a:t>
            </a:r>
            <a:r>
              <a:rPr lang="sl-SI" b="1" dirty="0" smtClean="0"/>
              <a:t> standardov</a:t>
            </a:r>
          </a:p>
          <a:p>
            <a:endParaRPr lang="sl-SI" sz="1200" dirty="0"/>
          </a:p>
          <a:p>
            <a:r>
              <a:rPr lang="sl-SI" dirty="0" smtClean="0"/>
              <a:t>Usklajevanja s Komisijo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dirty="0"/>
              <a:t>Akreditiranje certifikacijskih organov za namen priglasitve po </a:t>
            </a:r>
            <a:r>
              <a:rPr lang="sl-SI" sz="2800" dirty="0" smtClean="0"/>
              <a:t>CPR</a:t>
            </a:r>
            <a:endParaRPr lang="sl-SI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V soglasju z MGRT določili načrt uvajanja akreditiranja za posamezno direktivo/uredbo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Uredba (EU) št. 305/2011 - CPR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Prvi pilotni projekt, kjer se uporablja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ISO/IEC 17065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Sistem 1, 1+ in 2+</a:t>
            </a:r>
          </a:p>
          <a:p>
            <a:endParaRPr lang="sl-SI" dirty="0" smtClean="0"/>
          </a:p>
          <a:p>
            <a:r>
              <a:rPr lang="sl-SI" dirty="0" smtClean="0">
                <a:solidFill>
                  <a:srgbClr val="7030A0"/>
                </a:solidFill>
              </a:rPr>
              <a:t>Dokument „Smernice“ – okvir za akreditacijo (tč. 6) in tudi za priglasitev (MGRT)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dirty="0"/>
              <a:t>Akreditiranje certifikacijskih organov za namen priglasitve po </a:t>
            </a:r>
            <a:r>
              <a:rPr lang="sl-SI" sz="2800" dirty="0" smtClean="0"/>
              <a:t>CPR</a:t>
            </a:r>
            <a:endParaRPr lang="sl-SI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38" y="1798349"/>
            <a:ext cx="3670110" cy="5148787"/>
          </a:xfrm>
          <a:prstGeom prst="rect">
            <a:avLst/>
          </a:prstGeom>
        </p:spPr>
      </p:pic>
      <p:sp>
        <p:nvSpPr>
          <p:cNvPr id="5" name="Zaokrožen pravokotni oblaček 4"/>
          <p:cNvSpPr/>
          <p:nvPr/>
        </p:nvSpPr>
        <p:spPr>
          <a:xfrm>
            <a:off x="290105" y="1195612"/>
            <a:ext cx="1320486" cy="903351"/>
          </a:xfrm>
          <a:prstGeom prst="wedgeRoundRectCallout">
            <a:avLst>
              <a:gd name="adj1" fmla="val -11815"/>
              <a:gd name="adj2" fmla="val 9470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o</a:t>
            </a:r>
            <a:r>
              <a:rPr lang="sl-SI" dirty="0" smtClean="0">
                <a:solidFill>
                  <a:schemeClr val="tx1"/>
                </a:solidFill>
              </a:rPr>
              <a:t>bjava pilotnega projekta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" name="Zaokrožen pravokotni oblaček 7"/>
          <p:cNvSpPr/>
          <p:nvPr/>
        </p:nvSpPr>
        <p:spPr>
          <a:xfrm>
            <a:off x="2091193" y="1392382"/>
            <a:ext cx="1348198" cy="613063"/>
          </a:xfrm>
          <a:prstGeom prst="wedgeRoundRectCallout">
            <a:avLst>
              <a:gd name="adj1" fmla="val -56286"/>
              <a:gd name="adj2" fmla="val 11843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</a:t>
            </a:r>
            <a:r>
              <a:rPr lang="sl-SI" dirty="0" smtClean="0">
                <a:solidFill>
                  <a:schemeClr val="tx1"/>
                </a:solidFill>
              </a:rPr>
              <a:t>ovabilo, razgovori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0" name="Zaokrožen pravokotni oblaček 9"/>
          <p:cNvSpPr/>
          <p:nvPr/>
        </p:nvSpPr>
        <p:spPr>
          <a:xfrm>
            <a:off x="3439390" y="3553691"/>
            <a:ext cx="2462646" cy="706582"/>
          </a:xfrm>
          <a:prstGeom prst="wedgeRoundRectCallout">
            <a:avLst>
              <a:gd name="adj1" fmla="val -109024"/>
              <a:gd name="adj2" fmla="val 1353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i</a:t>
            </a:r>
            <a:r>
              <a:rPr lang="sl-SI" dirty="0" smtClean="0">
                <a:solidFill>
                  <a:schemeClr val="tx1"/>
                </a:solidFill>
              </a:rPr>
              <a:t>zbor udeležencev,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d</a:t>
            </a:r>
            <a:r>
              <a:rPr lang="sl-SI" dirty="0" smtClean="0">
                <a:solidFill>
                  <a:schemeClr val="tx1"/>
                </a:solidFill>
              </a:rPr>
              <a:t>oločitev področij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1527464" y="5605440"/>
            <a:ext cx="809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 smtClean="0">
                <a:solidFill>
                  <a:srgbClr val="FFFF00"/>
                </a:solidFill>
              </a:rPr>
              <a:t>jutri</a:t>
            </a:r>
            <a:endParaRPr lang="sl-SI" sz="2800" b="1" dirty="0">
              <a:solidFill>
                <a:srgbClr val="FFFF00"/>
              </a:solidFill>
            </a:endParaRPr>
          </a:p>
        </p:txBody>
      </p:sp>
      <p:sp>
        <p:nvSpPr>
          <p:cNvPr id="13" name="Zaokrožen pravokotni oblaček 12"/>
          <p:cNvSpPr/>
          <p:nvPr/>
        </p:nvSpPr>
        <p:spPr>
          <a:xfrm>
            <a:off x="4384963" y="4800600"/>
            <a:ext cx="1932709" cy="332509"/>
          </a:xfrm>
          <a:prstGeom prst="wedgeRoundRectCallout">
            <a:avLst>
              <a:gd name="adj1" fmla="val -174059"/>
              <a:gd name="adj2" fmla="val 15937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ocenjevanje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4" name="Zaokrožen pravokotni oblaček 13"/>
          <p:cNvSpPr/>
          <p:nvPr/>
        </p:nvSpPr>
        <p:spPr>
          <a:xfrm>
            <a:off x="4478483" y="5972402"/>
            <a:ext cx="1995054" cy="501134"/>
          </a:xfrm>
          <a:prstGeom prst="wedgeRoundRectCallout">
            <a:avLst>
              <a:gd name="adj1" fmla="val -97916"/>
              <a:gd name="adj2" fmla="val -7642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odločitev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dirty="0"/>
              <a:t>Akreditiranje certifikacijskih organov za namen priglasitve po </a:t>
            </a:r>
            <a:r>
              <a:rPr lang="sl-SI" sz="2800" dirty="0" smtClean="0"/>
              <a:t>CPR</a:t>
            </a:r>
            <a:endParaRPr lang="sl-SI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Po zaključku pilotnega projekta – 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dirty="0" smtClean="0"/>
              <a:t>SA sprejme </a:t>
            </a:r>
            <a:r>
              <a:rPr lang="sl-SI" dirty="0" smtClean="0">
                <a:solidFill>
                  <a:srgbClr val="FF0000"/>
                </a:solidFill>
              </a:rPr>
              <a:t>odločitev </a:t>
            </a:r>
            <a:r>
              <a:rPr lang="sl-SI" dirty="0">
                <a:solidFill>
                  <a:srgbClr val="FF0000"/>
                </a:solidFill>
              </a:rPr>
              <a:t>o </a:t>
            </a:r>
            <a:r>
              <a:rPr lang="sl-SI" dirty="0" smtClean="0">
                <a:solidFill>
                  <a:srgbClr val="FF0000"/>
                </a:solidFill>
              </a:rPr>
              <a:t>pripravljenosti/usposobljenosti </a:t>
            </a:r>
            <a:r>
              <a:rPr lang="sl-SI" dirty="0">
                <a:solidFill>
                  <a:srgbClr val="FF0000"/>
                </a:solidFill>
              </a:rPr>
              <a:t>za akreditiranje</a:t>
            </a:r>
            <a:r>
              <a:rPr lang="sl-SI" dirty="0"/>
              <a:t> </a:t>
            </a:r>
            <a:r>
              <a:rPr lang="sl-SI" dirty="0">
                <a:solidFill>
                  <a:srgbClr val="FF0000"/>
                </a:solidFill>
              </a:rPr>
              <a:t>po tej uredbi </a:t>
            </a:r>
            <a:r>
              <a:rPr lang="sl-SI" dirty="0"/>
              <a:t>– </a:t>
            </a:r>
            <a:r>
              <a:rPr lang="sl-SI" dirty="0" smtClean="0"/>
              <a:t>objava na </a:t>
            </a:r>
            <a:r>
              <a:rPr lang="sl-SI" dirty="0" err="1" smtClean="0"/>
              <a:t>www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>
                <a:solidFill>
                  <a:srgbClr val="FF0000"/>
                </a:solidFill>
              </a:rPr>
              <a:t>Udeleženci</a:t>
            </a:r>
            <a:r>
              <a:rPr lang="sl-SI" dirty="0" smtClean="0"/>
              <a:t> bodo, če bo sprejeta pozitivna odločitev, </a:t>
            </a:r>
            <a:r>
              <a:rPr lang="sl-SI" dirty="0" smtClean="0">
                <a:solidFill>
                  <a:srgbClr val="FF0000"/>
                </a:solidFill>
              </a:rPr>
              <a:t>akreditirani.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>
                <a:solidFill>
                  <a:srgbClr val="FF0000"/>
                </a:solidFill>
              </a:rPr>
              <a:t>Pristopi drugih </a:t>
            </a:r>
            <a:r>
              <a:rPr lang="sl-SI" dirty="0" smtClean="0"/>
              <a:t>organov za ugotavljanje skladnosti – </a:t>
            </a:r>
            <a:r>
              <a:rPr lang="sl-SI" dirty="0" smtClean="0">
                <a:solidFill>
                  <a:srgbClr val="FF0000"/>
                </a:solidFill>
              </a:rPr>
              <a:t>širitev ob nadzoru</a:t>
            </a:r>
            <a:r>
              <a:rPr lang="sl-SI" dirty="0" smtClean="0"/>
              <a:t>, nove stranke po vrstnem redu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vsebina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Spremembe in pričakovane spremembe </a:t>
            </a:r>
            <a:r>
              <a:rPr lang="sl-SI" b="1" dirty="0" smtClean="0"/>
              <a:t>standardov</a:t>
            </a:r>
            <a:r>
              <a:rPr lang="sl-SI" dirty="0" smtClean="0"/>
              <a:t> oziroma </a:t>
            </a:r>
            <a:r>
              <a:rPr lang="sl-SI" b="1" dirty="0" smtClean="0"/>
              <a:t>vodil</a:t>
            </a:r>
          </a:p>
          <a:p>
            <a:r>
              <a:rPr lang="sl-SI" dirty="0" smtClean="0"/>
              <a:t>Spremembe </a:t>
            </a:r>
            <a:r>
              <a:rPr lang="sl-SI" b="1" dirty="0" smtClean="0"/>
              <a:t>pravil in postopkov SA</a:t>
            </a:r>
          </a:p>
          <a:p>
            <a:r>
              <a:rPr lang="sl-SI" dirty="0" smtClean="0"/>
              <a:t>Pomembnejše odločitve </a:t>
            </a:r>
            <a:r>
              <a:rPr lang="sl-SI" b="1" dirty="0" smtClean="0"/>
              <a:t>mednarodnih združenj za akreditacijo</a:t>
            </a:r>
          </a:p>
          <a:p>
            <a:r>
              <a:rPr lang="sl-SI" dirty="0" smtClean="0"/>
              <a:t>Uvajanje </a:t>
            </a:r>
            <a:r>
              <a:rPr lang="sl-SI" b="1" dirty="0" smtClean="0"/>
              <a:t>novih področij </a:t>
            </a:r>
            <a:r>
              <a:rPr lang="sl-SI" dirty="0" smtClean="0"/>
              <a:t>akreditiranja – pilotni postopki:</a:t>
            </a:r>
          </a:p>
          <a:p>
            <a:pPr lvl="1"/>
            <a:r>
              <a:rPr lang="sl-SI" dirty="0" smtClean="0"/>
              <a:t>akreditiranje medicinskih laboratorijev</a:t>
            </a:r>
          </a:p>
          <a:p>
            <a:pPr lvl="1"/>
            <a:r>
              <a:rPr lang="sl-SI" dirty="0"/>
              <a:t>a</a:t>
            </a:r>
            <a:r>
              <a:rPr lang="sl-SI" dirty="0" smtClean="0"/>
              <a:t>kreditiranje za namen priglasitve za CPR</a:t>
            </a:r>
          </a:p>
          <a:p>
            <a:pPr lvl="1"/>
            <a:r>
              <a:rPr lang="sl-SI" dirty="0" smtClean="0"/>
              <a:t>akreditiranje certificiranja sledljivosti lesa</a:t>
            </a:r>
            <a:endParaRPr lang="en-US" dirty="0"/>
          </a:p>
        </p:txBody>
      </p:sp>
      <p:pic>
        <p:nvPicPr>
          <p:cNvPr id="4" name="Picture 8" descr="BD0666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62" y="1936750"/>
            <a:ext cx="2866585" cy="24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42" y="474339"/>
            <a:ext cx="6121690" cy="834851"/>
          </a:xfrm>
        </p:spPr>
        <p:txBody>
          <a:bodyPr>
            <a:noAutofit/>
          </a:bodyPr>
          <a:lstStyle/>
          <a:p>
            <a:r>
              <a:rPr lang="sl-SI" sz="2400" dirty="0"/>
              <a:t>Akreditiranje certifikacijskih organov za certificiranje sledljivosti lesa in ostalih gozdnih proizvodov po PEFC ST 2002:2013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Pilotni projekt </a:t>
            </a:r>
            <a:r>
              <a:rPr lang="sl-SI" dirty="0" smtClean="0">
                <a:solidFill>
                  <a:srgbClr val="FF0000"/>
                </a:solidFill>
              </a:rPr>
              <a:t>v začetku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Objava </a:t>
            </a:r>
            <a:r>
              <a:rPr lang="sl-SI" b="1" dirty="0" smtClean="0">
                <a:solidFill>
                  <a:srgbClr val="FF0000"/>
                </a:solidFill>
              </a:rPr>
              <a:t>2. 12. 2015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Faze v nadaljevanju: pregled prijave, sestanki, izbor, ocenjevanja, odločitev, objava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Predviden zaključek v </a:t>
            </a:r>
            <a:r>
              <a:rPr lang="sl-SI" dirty="0" smtClean="0">
                <a:solidFill>
                  <a:srgbClr val="FF0000"/>
                </a:solidFill>
              </a:rPr>
              <a:t>2015</a:t>
            </a:r>
            <a:r>
              <a:rPr lang="sl-SI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42" y="474339"/>
            <a:ext cx="6121690" cy="834851"/>
          </a:xfrm>
        </p:spPr>
        <p:txBody>
          <a:bodyPr>
            <a:noAutofit/>
          </a:bodyPr>
          <a:lstStyle/>
          <a:p>
            <a:r>
              <a:rPr lang="sl-SI" sz="2800" dirty="0" smtClean="0"/>
              <a:t>Razvojni projekti v naslednjih letih</a:t>
            </a:r>
            <a:endParaRPr lang="sl-SI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ISO 9001 v kombinaciji s HACCP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z</a:t>
            </a:r>
            <a:r>
              <a:rPr lang="sl-SI" dirty="0" smtClean="0"/>
              <a:t>a namen priglasitev za druge direktive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NATO standardi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….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44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4000" dirty="0" smtClean="0"/>
          </a:p>
          <a:p>
            <a:pPr marL="0" indent="0">
              <a:buNone/>
            </a:pPr>
            <a:endParaRPr lang="sl-SI" sz="4000" dirty="0"/>
          </a:p>
          <a:p>
            <a:pPr marL="0" indent="0">
              <a:buNone/>
            </a:pPr>
            <a:r>
              <a:rPr lang="sl-SI" sz="4000" dirty="0" smtClean="0"/>
              <a:t>Hvala za pozornost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971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Zahteve za akreditacijo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 smtClean="0"/>
              <a:t>ISO/IEC 17021-1:2015</a:t>
            </a:r>
            <a:r>
              <a:rPr lang="sl-SI" dirty="0" smtClean="0"/>
              <a:t>; prehodno obdobje do 15.6.2017</a:t>
            </a:r>
          </a:p>
          <a:p>
            <a:r>
              <a:rPr lang="en-US" b="1" dirty="0" smtClean="0"/>
              <a:t>ISO 50003</a:t>
            </a:r>
            <a:r>
              <a:rPr lang="sl-SI" b="1" dirty="0" smtClean="0"/>
              <a:t>:2014</a:t>
            </a:r>
            <a:r>
              <a:rPr lang="en-US" b="1" dirty="0" smtClean="0"/>
              <a:t> </a:t>
            </a:r>
            <a:r>
              <a:rPr lang="en-US" dirty="0" smtClean="0"/>
              <a:t>- Energy management systems</a:t>
            </a:r>
            <a:r>
              <a:rPr lang="sl-SI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prehodno</a:t>
            </a:r>
            <a:r>
              <a:rPr lang="en-US" dirty="0" smtClean="0"/>
              <a:t> </a:t>
            </a:r>
            <a:r>
              <a:rPr lang="en-US" dirty="0" err="1" smtClean="0"/>
              <a:t>obdobje</a:t>
            </a:r>
            <a:r>
              <a:rPr lang="en-US" dirty="0" smtClean="0"/>
              <a:t> do 14. 10. 2017</a:t>
            </a:r>
            <a:endParaRPr lang="sl-SI" dirty="0" smtClean="0"/>
          </a:p>
          <a:p>
            <a:endParaRPr lang="sl-SI" dirty="0" smtClean="0"/>
          </a:p>
          <a:p>
            <a:r>
              <a:rPr lang="sl-SI" b="1" dirty="0" smtClean="0"/>
              <a:t>ISO/IEC 17025 </a:t>
            </a:r>
            <a:r>
              <a:rPr lang="sl-SI" dirty="0" smtClean="0"/>
              <a:t>v reviziji; v obravnavi je CD1; objava načrtovana za junij 2017</a:t>
            </a:r>
          </a:p>
          <a:p>
            <a:r>
              <a:rPr lang="sl-SI" b="1" dirty="0" smtClean="0"/>
              <a:t>ISO/IEC 17034 </a:t>
            </a:r>
            <a:r>
              <a:rPr lang="sl-SI" dirty="0" smtClean="0"/>
              <a:t>- </a:t>
            </a:r>
            <a:r>
              <a:rPr lang="en-US" dirty="0" smtClean="0"/>
              <a:t>competence of reference material producers</a:t>
            </a:r>
            <a:r>
              <a:rPr lang="sl-SI" dirty="0" smtClean="0"/>
              <a:t>; nov – DIS v glasovanju</a:t>
            </a:r>
          </a:p>
          <a:p>
            <a:r>
              <a:rPr lang="en-US" b="1" dirty="0" smtClean="0"/>
              <a:t>ISO/TS 22003 </a:t>
            </a:r>
            <a:r>
              <a:rPr lang="en-US" dirty="0" smtClean="0"/>
              <a:t>– Food safety management systems</a:t>
            </a:r>
            <a:r>
              <a:rPr lang="sl-SI" dirty="0" smtClean="0"/>
              <a:t>;</a:t>
            </a:r>
            <a:r>
              <a:rPr lang="en-US" dirty="0" smtClean="0"/>
              <a:t> </a:t>
            </a:r>
            <a:r>
              <a:rPr lang="pl-PL" dirty="0" smtClean="0"/>
              <a:t>objava načrtovana začetek 2017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36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Ugotavljanje skladnosti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ISO 9001:2015</a:t>
            </a:r>
            <a:r>
              <a:rPr lang="sl-SI" dirty="0" smtClean="0"/>
              <a:t>; prehodno obdobje do 15.9.2018</a:t>
            </a:r>
          </a:p>
          <a:p>
            <a:r>
              <a:rPr lang="sl-SI" b="1" dirty="0" smtClean="0"/>
              <a:t>ISO 14001:2015</a:t>
            </a:r>
            <a:r>
              <a:rPr lang="sl-SI" dirty="0" smtClean="0"/>
              <a:t>; prehodno obdobje do 15.9.2018</a:t>
            </a:r>
          </a:p>
          <a:p>
            <a:r>
              <a:rPr lang="pt-BR" b="1" dirty="0"/>
              <a:t>Uredba (EU) 2015/757 </a:t>
            </a:r>
            <a:r>
              <a:rPr lang="pt-BR" dirty="0"/>
              <a:t>– poročanje o emisijah TGP s pomorskega </a:t>
            </a:r>
            <a:r>
              <a:rPr lang="pt-BR" dirty="0" smtClean="0"/>
              <a:t>prometa</a:t>
            </a:r>
            <a:endParaRPr lang="sl-SI" dirty="0" smtClean="0"/>
          </a:p>
          <a:p>
            <a:endParaRPr lang="sl-SI" dirty="0" smtClean="0"/>
          </a:p>
          <a:p>
            <a:r>
              <a:rPr lang="en-US" b="1" dirty="0" smtClean="0"/>
              <a:t>ISO </a:t>
            </a:r>
            <a:r>
              <a:rPr lang="en-US" b="1" dirty="0"/>
              <a:t>45001 </a:t>
            </a:r>
            <a:r>
              <a:rPr lang="en-US" dirty="0"/>
              <a:t>- Occupational health and </a:t>
            </a:r>
            <a:r>
              <a:rPr lang="en-US" dirty="0" smtClean="0"/>
              <a:t>safety</a:t>
            </a:r>
            <a:r>
              <a:rPr lang="sl-SI" dirty="0" smtClean="0"/>
              <a:t>, </a:t>
            </a:r>
            <a:r>
              <a:rPr lang="en-US" dirty="0" smtClean="0"/>
              <a:t> </a:t>
            </a:r>
            <a:r>
              <a:rPr lang="sl-SI" dirty="0" smtClean="0"/>
              <a:t>objava načrtovana oktobra 2016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80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Vodila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b="1" dirty="0"/>
              <a:t>ILAC </a:t>
            </a:r>
            <a:r>
              <a:rPr lang="sl-SI" b="1" dirty="0" smtClean="0"/>
              <a:t>P15 </a:t>
            </a:r>
            <a:r>
              <a:rPr lang="sl-SI" dirty="0" smtClean="0"/>
              <a:t>- Uporaba </a:t>
            </a:r>
            <a:r>
              <a:rPr lang="sl-SI" dirty="0"/>
              <a:t>standarda ISO/IEC 17020:2012; </a:t>
            </a:r>
            <a:r>
              <a:rPr lang="sl-SI" dirty="0" smtClean="0"/>
              <a:t>se uporablja od 1</a:t>
            </a:r>
            <a:r>
              <a:rPr lang="sl-SI" dirty="0"/>
              <a:t>. 1. </a:t>
            </a:r>
            <a:r>
              <a:rPr lang="sl-SI" dirty="0" smtClean="0"/>
              <a:t>2016</a:t>
            </a:r>
          </a:p>
          <a:p>
            <a:r>
              <a:rPr lang="sl-SI" b="1" dirty="0"/>
              <a:t>GUM</a:t>
            </a:r>
            <a:r>
              <a:rPr lang="sl-SI" dirty="0"/>
              <a:t> v reviziji, poteka počasneje od </a:t>
            </a:r>
            <a:r>
              <a:rPr lang="sl-SI" dirty="0" smtClean="0"/>
              <a:t>načrtovanj</a:t>
            </a:r>
          </a:p>
          <a:p>
            <a:r>
              <a:rPr lang="sl-SI" b="1" dirty="0" smtClean="0"/>
              <a:t>EA</a:t>
            </a:r>
            <a:r>
              <a:rPr lang="sl-SI" dirty="0" smtClean="0"/>
              <a:t>: revidiran EA-4/15-vodilo za NDT</a:t>
            </a:r>
          </a:p>
          <a:p>
            <a:r>
              <a:rPr lang="sl-SI" b="1" dirty="0" smtClean="0"/>
              <a:t>ILAC</a:t>
            </a:r>
            <a:r>
              <a:rPr lang="sl-SI" dirty="0" smtClean="0"/>
              <a:t>: več vodil v reviziji, nekatere bodo počakale na nov ISO/IEC 17025</a:t>
            </a:r>
          </a:p>
          <a:p>
            <a:r>
              <a:rPr lang="sl-SI" b="1" dirty="0" smtClean="0"/>
              <a:t>IAF</a:t>
            </a:r>
            <a:r>
              <a:rPr lang="sl-SI" dirty="0" smtClean="0"/>
              <a:t>: številni novi in revidirani dokumenti (tudi MD); še več revizij načrtovanih zaradi ISO/IEC 17021-1</a:t>
            </a:r>
          </a:p>
          <a:p>
            <a:r>
              <a:rPr lang="sl-SI" b="1" dirty="0" smtClean="0"/>
              <a:t>CASCO</a:t>
            </a:r>
            <a:r>
              <a:rPr lang="sl-SI" dirty="0" smtClean="0"/>
              <a:t> WG46: validacija/verifikacija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Picture 5" descr="ilac-mra-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554163"/>
            <a:ext cx="1655762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AF_M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19" y="3443288"/>
            <a:ext cx="22733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5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Akreditacijski organi in združenja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 smtClean="0"/>
              <a:t>ISO/IEC 17011 </a:t>
            </a:r>
            <a:r>
              <a:rPr lang="sl-SI" dirty="0" smtClean="0"/>
              <a:t>v reviziji, glasovanje o CD zaključeno, objava načrtovana maja 2017</a:t>
            </a:r>
          </a:p>
          <a:p>
            <a:r>
              <a:rPr lang="sl-SI" dirty="0"/>
              <a:t>v</a:t>
            </a:r>
            <a:r>
              <a:rPr lang="sl-SI" dirty="0" smtClean="0"/>
              <a:t>zpostavlja se </a:t>
            </a:r>
            <a:r>
              <a:rPr lang="sl-SI" b="1" dirty="0" smtClean="0"/>
              <a:t>EA MLA za ISO/IEC 17043 </a:t>
            </a:r>
            <a:r>
              <a:rPr lang="sl-SI" dirty="0" smtClean="0"/>
              <a:t>– PT </a:t>
            </a:r>
            <a:r>
              <a:rPr lang="sl-SI" dirty="0" err="1" smtClean="0"/>
              <a:t>providers</a:t>
            </a:r>
            <a:endParaRPr lang="sl-SI" dirty="0"/>
          </a:p>
          <a:p>
            <a:r>
              <a:rPr lang="sl-SI" dirty="0" smtClean="0"/>
              <a:t>EA prijavil pri </a:t>
            </a:r>
            <a:r>
              <a:rPr lang="sl-SI" b="1" dirty="0" smtClean="0"/>
              <a:t>IAF razširitev MLA </a:t>
            </a:r>
            <a:r>
              <a:rPr lang="sl-SI" dirty="0" smtClean="0"/>
              <a:t>na področje </a:t>
            </a:r>
            <a:r>
              <a:rPr lang="sl-SI" b="1" dirty="0" err="1" smtClean="0"/>
              <a:t>preveriteljev</a:t>
            </a:r>
            <a:r>
              <a:rPr lang="sl-SI" b="1" dirty="0" smtClean="0"/>
              <a:t> GHG</a:t>
            </a:r>
          </a:p>
          <a:p>
            <a:r>
              <a:rPr lang="sl-SI" dirty="0"/>
              <a:t>IAF sprejel sklep </a:t>
            </a:r>
            <a:r>
              <a:rPr lang="sl-SI" b="1" dirty="0"/>
              <a:t>o obveznem sklicevanju na akreditacijo na certifikatih </a:t>
            </a:r>
            <a:r>
              <a:rPr lang="sl-SI" dirty="0"/>
              <a:t>za sisteme </a:t>
            </a:r>
            <a:r>
              <a:rPr lang="sl-SI" dirty="0" smtClean="0"/>
              <a:t>vodenja</a:t>
            </a:r>
          </a:p>
          <a:p>
            <a:r>
              <a:rPr lang="sl-SI" dirty="0" smtClean="0"/>
              <a:t>IAF načrtuje </a:t>
            </a:r>
            <a:r>
              <a:rPr lang="sl-SI" b="1" dirty="0" smtClean="0"/>
              <a:t>bazo podatkov </a:t>
            </a:r>
            <a:r>
              <a:rPr lang="sl-SI" dirty="0" smtClean="0"/>
              <a:t>o akreditiranih certifikacijskih organih za sisteme vodenja in </a:t>
            </a:r>
            <a:r>
              <a:rPr lang="sl-SI" b="1" dirty="0" smtClean="0"/>
              <a:t>o podeljenih certifikatih</a:t>
            </a:r>
            <a:endParaRPr lang="sl-SI" b="1" dirty="0"/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4163"/>
            <a:ext cx="2490115" cy="35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5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Pravila in postopki SA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n</a:t>
            </a:r>
            <a:r>
              <a:rPr lang="sl-SI" dirty="0" smtClean="0"/>
              <a:t>ove pogodbe o akreditiranju s splošnim sklicem na pravila (S03, S05 in S10), uvedeno aktivno obveščanje o spremembah</a:t>
            </a:r>
          </a:p>
          <a:p>
            <a:r>
              <a:rPr lang="sl-SI" b="1" dirty="0" smtClean="0"/>
              <a:t>S03</a:t>
            </a:r>
            <a:r>
              <a:rPr lang="sl-SI" dirty="0" smtClean="0"/>
              <a:t> – Pravila akreditiranja; 15.11.2015</a:t>
            </a:r>
          </a:p>
          <a:p>
            <a:r>
              <a:rPr lang="sl-SI" b="1" dirty="0" smtClean="0"/>
              <a:t>S05</a:t>
            </a:r>
            <a:r>
              <a:rPr lang="sl-SI" dirty="0" smtClean="0"/>
              <a:t> – Pravila za uporabo logotipa SA, za uporabo akreditacijskega znaka in za sklicevanje na akreditacijo; 30.11.2015</a:t>
            </a:r>
            <a:endParaRPr lang="sl-SI" dirty="0"/>
          </a:p>
        </p:txBody>
      </p:sp>
      <p:pic>
        <p:nvPicPr>
          <p:cNvPr id="4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29" y="5229803"/>
            <a:ext cx="2406626" cy="834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4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Uvajanje novih področij akreditiranja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sl-SI" b="1" dirty="0"/>
              <a:t>o</a:t>
            </a:r>
            <a:r>
              <a:rPr lang="sl-SI" b="1" dirty="0" smtClean="0"/>
              <a:t>dločitev Sveta </a:t>
            </a:r>
            <a:r>
              <a:rPr lang="sl-SI" dirty="0" smtClean="0"/>
              <a:t>SA</a:t>
            </a:r>
          </a:p>
          <a:p>
            <a:pPr lvl="0"/>
            <a:r>
              <a:rPr lang="sl-SI" dirty="0" smtClean="0"/>
              <a:t>opredelitev </a:t>
            </a:r>
            <a:r>
              <a:rPr lang="sl-SI" b="1" dirty="0"/>
              <a:t>zahtev</a:t>
            </a:r>
            <a:r>
              <a:rPr lang="sl-SI" dirty="0"/>
              <a:t> za </a:t>
            </a:r>
            <a:r>
              <a:rPr lang="sl-SI" dirty="0" smtClean="0"/>
              <a:t>akreditacijo/interpretacij</a:t>
            </a:r>
          </a:p>
          <a:p>
            <a:pPr lvl="0"/>
            <a:r>
              <a:rPr lang="sl-SI" dirty="0" smtClean="0"/>
              <a:t>prilagoditev </a:t>
            </a:r>
            <a:r>
              <a:rPr lang="sl-SI" b="1" dirty="0"/>
              <a:t>pravil, procesov in postopkov </a:t>
            </a:r>
          </a:p>
          <a:p>
            <a:pPr lvl="0"/>
            <a:r>
              <a:rPr lang="sl-SI" dirty="0"/>
              <a:t>zagotovitev </a:t>
            </a:r>
            <a:r>
              <a:rPr lang="sl-SI" b="1" dirty="0" smtClean="0"/>
              <a:t>ocenjevalcev</a:t>
            </a:r>
            <a:r>
              <a:rPr lang="sl-SI" dirty="0" smtClean="0"/>
              <a:t>, ostalih </a:t>
            </a:r>
            <a:r>
              <a:rPr lang="sl-SI" b="1" dirty="0" smtClean="0"/>
              <a:t>kadrov</a:t>
            </a:r>
            <a:r>
              <a:rPr lang="sl-SI" dirty="0" smtClean="0"/>
              <a:t> na SA</a:t>
            </a:r>
            <a:endParaRPr lang="sl-SI" dirty="0"/>
          </a:p>
          <a:p>
            <a:pPr lvl="0"/>
            <a:r>
              <a:rPr lang="sl-SI" b="1" dirty="0"/>
              <a:t>pilotno </a:t>
            </a:r>
            <a:r>
              <a:rPr lang="sl-SI" dirty="0"/>
              <a:t>izvajanje akreditacij</a:t>
            </a:r>
          </a:p>
          <a:p>
            <a:pPr lvl="0"/>
            <a:r>
              <a:rPr lang="sl-SI" dirty="0"/>
              <a:t>prenos v </a:t>
            </a:r>
            <a:r>
              <a:rPr lang="sl-SI" b="1" dirty="0"/>
              <a:t>redno aktivnost</a:t>
            </a:r>
          </a:p>
          <a:p>
            <a:pPr lvl="0"/>
            <a:r>
              <a:rPr lang="sl-SI" dirty="0"/>
              <a:t>p</a:t>
            </a:r>
            <a:r>
              <a:rPr lang="sl-SI" dirty="0" smtClean="0"/>
              <a:t>ridobitev/širitev </a:t>
            </a:r>
            <a:r>
              <a:rPr lang="sl-SI" b="1" dirty="0" smtClean="0"/>
              <a:t>MLA</a:t>
            </a:r>
            <a:r>
              <a:rPr lang="sl-SI" dirty="0" smtClean="0"/>
              <a:t> (če je potrebno)</a:t>
            </a:r>
            <a:endParaRPr lang="sl-SI" dirty="0"/>
          </a:p>
        </p:txBody>
      </p:sp>
      <p:pic>
        <p:nvPicPr>
          <p:cNvPr id="4" name="Picture 9" descr="business_continuity_pla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750682"/>
            <a:ext cx="2483768" cy="297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Medicinski laboratoriji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 smtClean="0"/>
              <a:t>ISO 15189 </a:t>
            </a:r>
            <a:r>
              <a:rPr lang="sl-SI" dirty="0" smtClean="0"/>
              <a:t>je prvič izdan leta </a:t>
            </a:r>
            <a:r>
              <a:rPr lang="sl-SI" b="1" dirty="0" smtClean="0"/>
              <a:t>2003</a:t>
            </a:r>
          </a:p>
          <a:p>
            <a:r>
              <a:rPr lang="sl-SI" b="1" dirty="0" smtClean="0"/>
              <a:t>začetek</a:t>
            </a:r>
            <a:r>
              <a:rPr lang="sl-SI" dirty="0" smtClean="0"/>
              <a:t> aktivnosti SA na področju v </a:t>
            </a:r>
            <a:r>
              <a:rPr lang="sl-SI" b="1" dirty="0" smtClean="0"/>
              <a:t>2004</a:t>
            </a:r>
          </a:p>
          <a:p>
            <a:r>
              <a:rPr lang="sl-SI" dirty="0"/>
              <a:t>p</a:t>
            </a:r>
            <a:r>
              <a:rPr lang="sl-SI" dirty="0" smtClean="0"/>
              <a:t>rojekt </a:t>
            </a:r>
            <a:r>
              <a:rPr lang="sl-SI" b="1" dirty="0" smtClean="0"/>
              <a:t>ponovno</a:t>
            </a:r>
            <a:r>
              <a:rPr lang="sl-SI" dirty="0" smtClean="0"/>
              <a:t> začet v </a:t>
            </a:r>
            <a:r>
              <a:rPr lang="sl-SI" b="1" dirty="0" smtClean="0"/>
              <a:t>2008</a:t>
            </a:r>
          </a:p>
          <a:p>
            <a:r>
              <a:rPr lang="sl-SI" b="1" dirty="0"/>
              <a:t>p</a:t>
            </a:r>
            <a:r>
              <a:rPr lang="sl-SI" b="1" dirty="0" smtClean="0"/>
              <a:t>redlagan</a:t>
            </a:r>
            <a:r>
              <a:rPr lang="sl-SI" dirty="0" smtClean="0"/>
              <a:t> za vključitev v program dela še v </a:t>
            </a:r>
            <a:r>
              <a:rPr lang="sl-SI" b="1" dirty="0" smtClean="0"/>
              <a:t>2012 in 2014 </a:t>
            </a:r>
            <a:r>
              <a:rPr lang="sl-SI" dirty="0" smtClean="0"/>
              <a:t>ob pogoju </a:t>
            </a:r>
            <a:r>
              <a:rPr lang="sl-SI" b="1" dirty="0" smtClean="0"/>
              <a:t>zagotovitve virov</a:t>
            </a:r>
          </a:p>
          <a:p>
            <a:r>
              <a:rPr lang="sl-SI" dirty="0" smtClean="0"/>
              <a:t>uvedba področja uvrščena šele v </a:t>
            </a:r>
            <a:r>
              <a:rPr lang="sl-SI" b="1" dirty="0"/>
              <a:t>program</a:t>
            </a:r>
            <a:r>
              <a:rPr lang="sl-SI" dirty="0"/>
              <a:t> dela </a:t>
            </a:r>
            <a:r>
              <a:rPr lang="sl-SI" dirty="0" smtClean="0"/>
              <a:t>za </a:t>
            </a:r>
            <a:r>
              <a:rPr lang="sl-SI" b="1" dirty="0" smtClean="0"/>
              <a:t>2015</a:t>
            </a:r>
          </a:p>
          <a:p>
            <a:r>
              <a:rPr lang="sl-SI" dirty="0"/>
              <a:t>m</a:t>
            </a:r>
            <a:r>
              <a:rPr lang="sl-SI" dirty="0" smtClean="0"/>
              <a:t>edicinske laboratorije že akreditirajo </a:t>
            </a:r>
            <a:r>
              <a:rPr lang="sl-SI" b="1" dirty="0" smtClean="0"/>
              <a:t>skoraj vsi evropski </a:t>
            </a:r>
            <a:r>
              <a:rPr lang="sl-SI" dirty="0" smtClean="0"/>
              <a:t>akreditacijski organi</a:t>
            </a:r>
          </a:p>
          <a:p>
            <a:r>
              <a:rPr lang="sl-SI" dirty="0"/>
              <a:t>k</a:t>
            </a:r>
            <a:r>
              <a:rPr lang="sl-SI" dirty="0" smtClean="0"/>
              <a:t>ljub ustavitvi razvoja smo na SA poskušali </a:t>
            </a:r>
            <a:r>
              <a:rPr lang="sl-SI" b="1" dirty="0" smtClean="0"/>
              <a:t>slediti dogajanjem </a:t>
            </a:r>
            <a:r>
              <a:rPr lang="sl-SI" dirty="0" smtClean="0"/>
              <a:t>na področju</a:t>
            </a:r>
          </a:p>
          <a:p>
            <a:endParaRPr lang="sl-SI" dirty="0"/>
          </a:p>
        </p:txBody>
      </p:sp>
      <p:pic>
        <p:nvPicPr>
          <p:cNvPr id="6" name="Picture 7" descr="j00978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36216"/>
            <a:ext cx="2318432" cy="25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ro ozadje">
  <a:themeElements>
    <a:clrScheme name="Slovenska akreditacija">
      <a:dk1>
        <a:srgbClr val="004076"/>
      </a:dk1>
      <a:lt1>
        <a:srgbClr val="FFFFFF"/>
      </a:lt1>
      <a:dk2>
        <a:srgbClr val="004076"/>
      </a:dk2>
      <a:lt2>
        <a:srgbClr val="FFFFFF"/>
      </a:lt2>
      <a:accent1>
        <a:srgbClr val="004076"/>
      </a:accent1>
      <a:accent2>
        <a:srgbClr val="00418C"/>
      </a:accent2>
      <a:accent3>
        <a:srgbClr val="134F9B"/>
      </a:accent3>
      <a:accent4>
        <a:srgbClr val="5F72B0"/>
      </a:accent4>
      <a:accent5>
        <a:srgbClr val="838EC2"/>
      </a:accent5>
      <a:accent6>
        <a:srgbClr val="ADB2D6"/>
      </a:accent6>
      <a:hlink>
        <a:srgbClr val="004076"/>
      </a:hlink>
      <a:folHlink>
        <a:srgbClr val="134F9B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SA_PPTX</Template>
  <TotalTime>709</TotalTime>
  <Words>2122</Words>
  <Application>Microsoft Office PowerPoint</Application>
  <PresentationFormat>Diaprojekcija na zaslonu (4:3)</PresentationFormat>
  <Paragraphs>263</Paragraphs>
  <Slides>22</Slides>
  <Notes>20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9" baseType="lpstr">
      <vt:lpstr>Arial</vt:lpstr>
      <vt:lpstr>Calibri</vt:lpstr>
      <vt:lpstr>Franklin Gothic Book</vt:lpstr>
      <vt:lpstr>Franklin Gothic Demi</vt:lpstr>
      <vt:lpstr>Times New Roman</vt:lpstr>
      <vt:lpstr>Wingdings</vt:lpstr>
      <vt:lpstr>Modro ozadje</vt:lpstr>
      <vt:lpstr>Novosti v sistemu akreditiranja</vt:lpstr>
      <vt:lpstr>vsebina</vt:lpstr>
      <vt:lpstr>Zahteve za akreditacijo</vt:lpstr>
      <vt:lpstr>Ugotavljanje skladnosti</vt:lpstr>
      <vt:lpstr>Vodila</vt:lpstr>
      <vt:lpstr>Akreditacijski organi in združenja</vt:lpstr>
      <vt:lpstr>Pravila in postopki SA</vt:lpstr>
      <vt:lpstr>Uvajanje novih področij akreditiranja</vt:lpstr>
      <vt:lpstr>Medicinski laboratoriji</vt:lpstr>
      <vt:lpstr>Pilotni projekti za  ISO 15189</vt:lpstr>
      <vt:lpstr>PowerPointova predstavitev</vt:lpstr>
      <vt:lpstr>Uvajanje novih področij akreditiranja – pilotni postopki</vt:lpstr>
      <vt:lpstr>Akreditiranje certifikacijskih organov za namen priglasitve </vt:lpstr>
      <vt:lpstr>PowerPointova predstavitev</vt:lpstr>
      <vt:lpstr>Akreditiranje certifikacijskih organov za namen priglasitve </vt:lpstr>
      <vt:lpstr>Akreditiranje certifikacijskih organov za namen priglasitve </vt:lpstr>
      <vt:lpstr>Akreditiranje certifikacijskih organov za namen priglasitve po CPR</vt:lpstr>
      <vt:lpstr>Akreditiranje certifikacijskih organov za namen priglasitve po CPR</vt:lpstr>
      <vt:lpstr>Akreditiranje certifikacijskih organov za namen priglasitve po CPR</vt:lpstr>
      <vt:lpstr>Akreditiranje certifikacijskih organov za certificiranje sledljivosti lesa in ostalih gozdnih proizvodov po PEFC ST 2002:2013</vt:lpstr>
      <vt:lpstr>Razvojni projekti v naslednjih letih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Nataša Vesel-Tratnik</cp:lastModifiedBy>
  <cp:revision>50</cp:revision>
  <dcterms:created xsi:type="dcterms:W3CDTF">2015-11-27T11:53:18Z</dcterms:created>
  <dcterms:modified xsi:type="dcterms:W3CDTF">2015-12-02T12:44:32Z</dcterms:modified>
</cp:coreProperties>
</file>